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3490EB-B80E-49E3-BD16-3F7B8739FCBB}">
  <a:tblStyle styleId="{553490EB-B80E-49E3-BD16-3F7B8739F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Comfortaa-bold.fntdata"/><Relationship Id="rId14" Type="http://schemas.openxmlformats.org/officeDocument/2006/relationships/slide" Target="slides/slide8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abiresearch.com/press/big-data-spending-to-reach-114-billion-in-2018-loo/" TargetMode="External"/><Relationship Id="rId4" Type="http://schemas.openxmlformats.org/officeDocument/2006/relationships/hyperlink" Target="https://www.forbes.com/sites/louiscolumbus/2015/03/15/data-analytics-dominates-enterprises-spending-plans-for-2015/#716c2e3b1801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channels.theinnovationenterprise.com/articles/data-analytics-top-trends-in-2017" TargetMode="External"/><Relationship Id="rId6" Type="http://schemas.openxmlformats.org/officeDocument/2006/relationships/hyperlink" Target="http://www.cmo.com/features/articles/2017/8/24/15-mindblowing-stats-about-artificial-intelligence-dmexco.html#gs.C8AMRi8" TargetMode="External"/><Relationship Id="rId7" Type="http://schemas.openxmlformats.org/officeDocument/2006/relationships/hyperlink" Target="https://www.accenture.com/sk-en/insight-artificial-intelligence-future-growth" TargetMode="External"/><Relationship Id="rId8" Type="http://schemas.openxmlformats.org/officeDocument/2006/relationships/hyperlink" Target="http://adage.com/article/advertising/godaddy-bows-global-campaign/30348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Impact"/>
                <a:ea typeface="Impact"/>
                <a:cs typeface="Impact"/>
                <a:sym typeface="Impact"/>
              </a:rPr>
              <a:t>       </a:t>
            </a:r>
            <a:r>
              <a:rPr lang="en" sz="6000">
                <a:latin typeface="Impact"/>
                <a:ea typeface="Impact"/>
                <a:cs typeface="Impact"/>
                <a:sym typeface="Impact"/>
              </a:rPr>
              <a:t>DNA</a:t>
            </a:r>
            <a:endParaRPr sz="6000"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Deep Network Analysis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6183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mfortaa"/>
                <a:ea typeface="Comfortaa"/>
                <a:cs typeface="Comfortaa"/>
                <a:sym typeface="Comfortaa"/>
              </a:rPr>
              <a:t>Data drives the message</a:t>
            </a:r>
            <a:endParaRPr i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Team A9: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Anish Malhotra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Mehmed Mladenov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Marc Tse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50" y="1149677"/>
            <a:ext cx="1247305" cy="12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Solution - Design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71900" y="1798275"/>
            <a:ext cx="2175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Context Diagram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875" y="2229500"/>
            <a:ext cx="5346139" cy="27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Solution - Design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Use Case Diagram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113" y="2315575"/>
            <a:ext cx="6661775" cy="20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Solution - Design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710600" y="2160700"/>
            <a:ext cx="39834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Event:</a:t>
            </a:r>
            <a:b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Display User Projects</a:t>
            </a:r>
            <a:b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Create/Open/Delete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200" y="1724050"/>
            <a:ext cx="3357648" cy="34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Solution - Design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71900" y="2062850"/>
            <a:ext cx="39771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Event:</a:t>
            </a:r>
            <a:b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Data Analysis</a:t>
            </a:r>
            <a:b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Pre-built set of tags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525" y="1070237"/>
            <a:ext cx="2953574" cy="407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Solution - Design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71900" y="2070819"/>
            <a:ext cx="41220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Event:</a:t>
            </a:r>
            <a:b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Tag Manager</a:t>
            </a:r>
            <a:b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External APIs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100" y="1092800"/>
            <a:ext cx="2969875" cy="408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Solution - Design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71900" y="2049650"/>
            <a:ext cx="3916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Event:</a:t>
            </a:r>
            <a:b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Display Graphical Result</a:t>
            </a:r>
            <a:b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Formatting</a:t>
            </a:r>
            <a:b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Export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700" y="1264388"/>
            <a:ext cx="2722398" cy="38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Solution - Design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425" y="1757775"/>
            <a:ext cx="7129724" cy="33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Advantage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71900" y="22731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No advanced knowledge required</a:t>
            </a:r>
            <a:b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Customizable analysis</a:t>
            </a:r>
            <a:b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Exportable to different formats</a:t>
            </a:r>
            <a:b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Scalability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375" y="1988600"/>
            <a:ext cx="2497275" cy="24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Ethos - Future work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60950" y="23663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Current iteration only supports analysis on social networks</a:t>
            </a:r>
            <a:b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More platforms, markets and data types</a:t>
            </a:r>
            <a:b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Serverless Architecture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775" y="2868250"/>
            <a:ext cx="2514550" cy="15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Post Implementation Review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Common Defects: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Formatting Errors</a:t>
            </a:r>
            <a:b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Incorrect Diagrams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Status Quo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High skill-based jobs</a:t>
            </a:r>
            <a:b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Data Misuse/Privacy Breach</a:t>
            </a:r>
            <a:b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Data Security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750" y="2397475"/>
            <a:ext cx="3757269" cy="17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Post Implementation Review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Things We Could Have Done Better: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Better research</a:t>
            </a:r>
            <a:b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Better communication</a:t>
            </a:r>
            <a:b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Meeting more regularly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Post Implementation Review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Things We Did Well: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Reduced number of defects per document</a:t>
            </a:r>
            <a:b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Solid definition of project</a:t>
            </a:r>
            <a:b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Good division of workload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Initial RAS Defect Chart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25" name="Shape 225"/>
          <p:cNvGraphicFramePr/>
          <p:nvPr/>
        </p:nvGraphicFramePr>
        <p:xfrm>
          <a:off x="882050" y="189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{553490EB-B80E-49E3-BD16-3F7B8739FCBB}</a:tableStyleId>
              </a:tblPr>
              <a:tblGrid>
                <a:gridCol w="1533350"/>
                <a:gridCol w="1533350"/>
                <a:gridCol w="1533350"/>
                <a:gridCol w="1533350"/>
                <a:gridCol w="1533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Artifact or Deliverable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Who (Individual or Team)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Estimated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Actual</a:t>
                      </a:r>
                      <a:endParaRPr b="1"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Difference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RAS Business &amp; Project Definition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Anish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12</a:t>
                      </a:r>
                      <a:endParaRPr b="1"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12</a:t>
                      </a:r>
                      <a:endParaRPr b="1"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Mehmed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12</a:t>
                      </a:r>
                      <a:endParaRPr b="1"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Summary (Avg.)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12</a:t>
                      </a:r>
                      <a:endParaRPr b="1"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SPMP Defect Chart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32" name="Shape 232"/>
          <p:cNvGraphicFramePr/>
          <p:nvPr/>
        </p:nvGraphicFramePr>
        <p:xfrm>
          <a:off x="1702375" y="190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{553490EB-B80E-49E3-BD16-3F7B8739FCBB}</a:tableStyleId>
              </a:tblPr>
              <a:tblGrid>
                <a:gridCol w="1147850"/>
                <a:gridCol w="1147850"/>
                <a:gridCol w="1147850"/>
                <a:gridCol w="1147850"/>
                <a:gridCol w="1147850"/>
              </a:tblGrid>
              <a:tr h="92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Artifact or Deliverable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Who (Individual or Team)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Estimated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Actual</a:t>
                      </a:r>
                      <a:endParaRPr b="1"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Difference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SPMP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Anish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 </a:t>
                      </a:r>
                      <a:endParaRPr b="1"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 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Mehmed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Summary (Avg.)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987000" y="2571750"/>
            <a:ext cx="7170000" cy="13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A1A1A"/>
                </a:solidFill>
                <a:latin typeface="Comfortaa"/>
                <a:ea typeface="Comfortaa"/>
                <a:cs typeface="Comfortaa"/>
                <a:sym typeface="Comfortaa"/>
              </a:rPr>
              <a:t>Questions and Answers</a:t>
            </a:r>
            <a:endParaRPr b="1" sz="3600">
              <a:solidFill>
                <a:srgbClr val="1A1A1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Works Cited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n" sz="1200" u="sng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https://www.abiresearch.com/press/big-data-spending-to-reach-114-billion-in-2018-loo/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n" sz="1200" u="sng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https://www.forbes.com/sites/louiscolumbus/2015/03/15/data-analytics-dominates-enterprises-spending-plans-for-2015/#716c2e3b1801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n" sz="1200" u="sng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https://channels.theinnovationenterprise.com/articles/data-analytics-top-trends-in-2017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r>
              <a:rPr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n" sz="1200" u="sng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  <a:hlinkClick r:id="rId6"/>
              </a:rPr>
              <a:t>http://www.cmo.com/features/articles/2017/8/24/15-mindblowing-stats-about-artificial-intelligence-dmexco.html#gs.C8AMRi8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r>
              <a:rPr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n" sz="1200" u="sng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  <a:hlinkClick r:id="rId7"/>
              </a:rPr>
              <a:t>https://www.accenture.com/sk-en/insight-artificial-intelligence-future-growth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6.</a:t>
            </a:r>
            <a:r>
              <a:rPr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n" sz="1200" u="sng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  <a:hlinkClick r:id="rId8"/>
              </a:rPr>
              <a:t>http://adage.com/article/advertising/godaddy-bows-global-campaign/303482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6" name="Shape 2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Observations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Companies employ large teams of expertise spanning multiple fields in order to conduct data analysis.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Concerns from general public on individual data collected.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Concerns about individual employees leaking data.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Story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Lack of </a:t>
            </a: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expertise</a:t>
            </a: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in this field → cannot easily find large pools of experts, therefore need to incur large expenditures on hiring skilled personnel.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Because of specific skill set required for data analytics, most growing companies are not able to incorporate these methods to determine insights and strategy for growing their operations.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General public is </a:t>
            </a: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distrusting</a:t>
            </a: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of organizations using data analytics when potential for growth is immense.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Insight - Requirements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71900" y="20308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Estimates for </a:t>
            </a: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global spending on big data in 2018 exceed $114 billion USD.</a:t>
            </a:r>
            <a:r>
              <a:rPr baseline="30000"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aseline="30000"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80% of enterprises and 63% of small &amp; medium businesses (SMBs) already have deployed or are planning to deploy big data projects in next 12 months.</a:t>
            </a:r>
            <a:r>
              <a:rPr baseline="30000"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Just 51% of data analytics decision makers said they could easily obtain data and analyze it without technologist → estimated to rise to 66% in 2017.</a:t>
            </a:r>
            <a:r>
              <a:rPr baseline="30000"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3	</a:t>
            </a:r>
            <a:endParaRPr baseline="30000"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Insight - Requirements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When asked about next big marketing trend, survey respondents identified consumer personalization (29%), AI (26%), and voice search (21.23%).</a:t>
            </a:r>
            <a:r>
              <a:rPr baseline="30000"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Top 3 responses, totalling 75% of all AI applications, demonstrate AI is more pervasive and prominent than respondents realize.</a:t>
            </a:r>
            <a:r>
              <a:rPr baseline="30000"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mpact of AI technologies on business projected to increase labor productivity up to 40% and enable more efficient use of time. </a:t>
            </a:r>
            <a:r>
              <a:rPr baseline="30000"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Opportunity - Analysis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24333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</a:t>
            </a: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ata analytic operations can be democratized</a:t>
            </a:r>
            <a:endParaRPr i="1"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Large interest → provide more incentives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950" y="2376074"/>
            <a:ext cx="3271075" cy="13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Opportunity - Analysis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60950" y="25324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With help of machine learning, companies no longer have to invest money into technologists for decision making → productivity can increase substantially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Marketing strategy trending towards consumer personalization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Analogy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60950" y="21520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GoDaddy commercial transition 2013 → 2015. From a kiss to a lost dog, tattoo artist.</a:t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GoDaddy’s CEO: “It’s telling of the way that market is changing” - machine learning and data analytics can predict the trends of the market</a:t>
            </a:r>
            <a:r>
              <a:rPr baseline="30000" lang="en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baseline="30000"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375" y="4485875"/>
            <a:ext cx="1564625" cy="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