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3F5689-FA5C-3F48-B3A4-337A4E34FB86}" v="5" dt="2025-01-10T08:34:53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FFB6-C0CC-E761-5831-7D0FC4E00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32605-442F-24D3-D03F-0CF6E02BF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1F05B-209F-7352-E1FD-7B15F96E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93CE-A2E6-2046-ACA8-759EEA264226}" type="datetimeFigureOut">
              <a:rPr lang="en-NO" smtClean="0"/>
              <a:t>09/01/2025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F4B7B-626E-C63E-C088-C5D69BA5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4583E-6780-960E-4597-5944B602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989D-4A58-324E-B8B2-3E2379B0AE2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58857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D101-C1A8-44DF-D511-6B2CFDDA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B100C-0AD7-0925-F8BC-123681184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5FBC8-DBF2-C031-BE76-1EC12200F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93CE-A2E6-2046-ACA8-759EEA264226}" type="datetimeFigureOut">
              <a:rPr lang="en-NO" smtClean="0"/>
              <a:t>09/01/2025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4EC44-B510-EAEF-89A6-D73C2B66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AD13C-785D-6B83-9416-D403B28F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989D-4A58-324E-B8B2-3E2379B0AE2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1756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FC685-2A3A-7B59-AA42-BBAE9BBDE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74CB0-604D-0885-F4A1-F6C7153B6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C715A-B4D5-C130-F9FB-76FC0624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93CE-A2E6-2046-ACA8-759EEA264226}" type="datetimeFigureOut">
              <a:rPr lang="en-NO" smtClean="0"/>
              <a:t>09/01/2025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04104-F9E0-BEFC-338B-57B4D2BB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974A1-3892-CC4C-2AD9-BB714531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989D-4A58-324E-B8B2-3E2379B0AE2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8938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274A6-2B91-20ED-1071-57B84194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800A7-A453-A862-2B41-41A30F6B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4E8A8-4013-7A7F-10C1-8F84404A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93CE-A2E6-2046-ACA8-759EEA264226}" type="datetimeFigureOut">
              <a:rPr lang="en-NO" smtClean="0"/>
              <a:t>09/01/2025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CCA23-3638-A99D-7C88-05F244FB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A9A59-50A9-6430-5D76-EA13353F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989D-4A58-324E-B8B2-3E2379B0AE2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02882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B6C54-B856-FF4D-3EE5-9C3009ED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BECE7-BF79-C18B-60F1-4B14C1D1C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E2556-9F0D-CAA2-C936-375504C4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93CE-A2E6-2046-ACA8-759EEA264226}" type="datetimeFigureOut">
              <a:rPr lang="en-NO" smtClean="0"/>
              <a:t>09/01/2025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3B202-5423-9CC3-1A7F-EA6AB474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69A7F-C9C3-A26C-74D8-93E4F898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989D-4A58-324E-B8B2-3E2379B0AE2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8243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9ACA-5FBB-FC6B-1A77-B5D869CD6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D74B1-87EB-5525-7D18-174BEEB7C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0755C-D736-FFA0-1B26-2C715A67D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D96C9-1B37-EB25-44C0-079D34D8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93CE-A2E6-2046-ACA8-759EEA264226}" type="datetimeFigureOut">
              <a:rPr lang="en-NO" smtClean="0"/>
              <a:t>09/01/2025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96673-ADEA-E93C-3A54-EC39C9C9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74255-FDDB-DC54-5A9F-53213A32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989D-4A58-324E-B8B2-3E2379B0AE2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7653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4E61-53B5-3414-DCF9-E656EBA7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D35D4-7CDB-7A6E-CFDE-80910D70F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D6EE7-B3AB-7A3E-29A6-0A3A3559A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94B5F-C98B-F381-D7F9-02EE99ADF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C7F90B-2E64-A3B5-5E07-733E18CE2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D32AF-F762-923E-2D43-DEB02E403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93CE-A2E6-2046-ACA8-759EEA264226}" type="datetimeFigureOut">
              <a:rPr lang="en-NO" smtClean="0"/>
              <a:t>09/01/2025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60369-A488-EDAE-574E-BD40075D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D0E48-ACC3-91ED-BD73-FA3060CF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989D-4A58-324E-B8B2-3E2379B0AE2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595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F3881-A731-4E26-1EAF-17CABFA9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8EE27-B4C8-09BC-7861-761A8D355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93CE-A2E6-2046-ACA8-759EEA264226}" type="datetimeFigureOut">
              <a:rPr lang="en-NO" smtClean="0"/>
              <a:t>09/01/2025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84449-F7A4-89C9-6E92-48209C1E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C0011-20D9-5CE5-2C3C-D7BBED9A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989D-4A58-324E-B8B2-3E2379B0AE2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3018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8CF41-150A-1E43-E0EB-B683F29D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93CE-A2E6-2046-ACA8-759EEA264226}" type="datetimeFigureOut">
              <a:rPr lang="en-NO" smtClean="0"/>
              <a:t>09/01/2025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F57DFD-7217-7342-AD88-90B004CE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F71C8-0303-704F-4610-E83260C8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989D-4A58-324E-B8B2-3E2379B0AE2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9567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C8A6-98AD-CBF2-22C8-5CCEF94D8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FAF04-BF0E-1930-2523-9EECC4764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8E2B4-8B2D-E147-FFDE-27D0B0F5F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8E375-4E36-C18B-CAFE-1B0333137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93CE-A2E6-2046-ACA8-759EEA264226}" type="datetimeFigureOut">
              <a:rPr lang="en-NO" smtClean="0"/>
              <a:t>09/01/2025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2537F-E10B-3291-2DC0-1ABE8897C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B7B65-F44E-29E7-15BA-2F268DD8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989D-4A58-324E-B8B2-3E2379B0AE2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3158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1F92-F08E-6FD2-A88D-B49575250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EF207F-3A16-10BD-C333-F0A0BCDBF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490B0-0090-3DCC-3BB7-71069111E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E9009-C1D3-05EE-1429-B3E9E6718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93CE-A2E6-2046-ACA8-759EEA264226}" type="datetimeFigureOut">
              <a:rPr lang="en-NO" smtClean="0"/>
              <a:t>09/01/2025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C85E2-C53E-607E-99A4-EBC034D8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77740-2FDF-86B3-7A20-11F8FB6E4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F989D-4A58-324E-B8B2-3E2379B0AE2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6818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35419-03C0-BF4E-8F0B-3ECCC7C8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645E2-2068-1E2C-74FA-55DBD7761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DBF7B-608E-BDE7-2BCA-BE3F23751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5193CE-A2E6-2046-ACA8-759EEA264226}" type="datetimeFigureOut">
              <a:rPr lang="en-NO" smtClean="0"/>
              <a:t>09/01/2025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1490B-C585-5105-DA04-64872087C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E533D-BE20-E7E9-1426-319FCAA84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EF989D-4A58-324E-B8B2-3E2379B0AE2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2266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59CE-FD07-F2BC-6655-04F213C72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Veiledningsmøte 10.01.25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A222E-56D0-2385-FDDA-D1D700161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6784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F6E1C-57BA-DE3E-1D23-550828FE9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10D82-B695-8D4F-5736-4B9EA67D6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Latent Diffusion Model paper akseptert!</a:t>
            </a:r>
          </a:p>
          <a:p>
            <a:r>
              <a:rPr lang="en-NO" dirty="0"/>
              <a:t>PointSSIM paper rejected!</a:t>
            </a:r>
          </a:p>
          <a:p>
            <a:r>
              <a:rPr lang="en-NO" dirty="0"/>
              <a:t>Vision Transformer oppdatering.</a:t>
            </a:r>
          </a:p>
        </p:txBody>
      </p:sp>
    </p:spTree>
    <p:extLst>
      <p:ext uri="{BB962C8B-B14F-4D97-AF65-F5344CB8AC3E}">
        <p14:creationId xmlns:p14="http://schemas.microsoft.com/office/powerpoint/2010/main" val="373251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3DDE1-CAA1-085D-4D75-25AA2B49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LDM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9260E-4074-A01C-5D1E-85BFE9AF1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Akseptert med små endringer.</a:t>
            </a:r>
          </a:p>
          <a:p>
            <a:r>
              <a:rPr lang="en-NO" dirty="0"/>
              <a:t>Har gjort dette og sendt inn på nytt.</a:t>
            </a:r>
          </a:p>
          <a:p>
            <a:endParaRPr lang="en-NO" dirty="0"/>
          </a:p>
        </p:txBody>
      </p:sp>
      <p:pic>
        <p:nvPicPr>
          <p:cNvPr id="5" name="Picture 4" descr="A white paper with black text&#10;&#10;Description automatically generated">
            <a:extLst>
              <a:ext uri="{FF2B5EF4-FFF2-40B4-BE49-F238E27FC236}">
                <a16:creationId xmlns:a16="http://schemas.microsoft.com/office/drawing/2014/main" id="{EC2BFB36-5089-0E7F-079C-9513D5DF6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224" y="1371601"/>
            <a:ext cx="4608953" cy="390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47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74C1-656D-F700-5901-03B52C14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PointSSIM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DAFA9-8931-A65B-BD7B-82C934C4B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/>
          <a:lstStyle/>
          <a:p>
            <a:r>
              <a:rPr lang="en-NO" dirty="0"/>
              <a:t>Ble rejected av Computers and Geosciences</a:t>
            </a:r>
          </a:p>
          <a:p>
            <a:r>
              <a:rPr lang="en-NO" dirty="0"/>
              <a:t>Prøve oss på IEEE Transactions on Image Processing ?:</a:t>
            </a:r>
          </a:p>
          <a:p>
            <a:pPr lvl="1"/>
            <a:r>
              <a:rPr lang="en-NO" dirty="0"/>
              <a:t>Hvor det originale SSIM paperet ble publisert</a:t>
            </a:r>
          </a:p>
        </p:txBody>
      </p:sp>
      <p:pic>
        <p:nvPicPr>
          <p:cNvPr id="5" name="Picture 4" descr="A screenshot of a email&#10;&#10;Description automatically generated">
            <a:extLst>
              <a:ext uri="{FF2B5EF4-FFF2-40B4-BE49-F238E27FC236}">
                <a16:creationId xmlns:a16="http://schemas.microsoft.com/office/drawing/2014/main" id="{444C4621-C6E3-6036-37A1-13B8F278E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099" y="559775"/>
            <a:ext cx="5040527" cy="547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1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83F2-32B5-46D9-C1BC-DB5F4EA20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677"/>
            <a:ext cx="10515600" cy="835878"/>
          </a:xfrm>
        </p:spPr>
        <p:txBody>
          <a:bodyPr/>
          <a:lstStyle/>
          <a:p>
            <a:r>
              <a:rPr lang="en-NO" dirty="0"/>
              <a:t>Vision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28294-98D7-B0DE-8AC3-151C165F4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7201"/>
            <a:ext cx="10515600" cy="4351338"/>
          </a:xfrm>
        </p:spPr>
        <p:txBody>
          <a:bodyPr/>
          <a:lstStyle/>
          <a:p>
            <a:r>
              <a:rPr lang="en-NO" dirty="0"/>
              <a:t>Fungerer relativt bra når maskeringsrate er lav.</a:t>
            </a:r>
          </a:p>
          <a:p>
            <a:endParaRPr lang="en-NO" dirty="0"/>
          </a:p>
          <a:p>
            <a:endParaRPr lang="en-NO" dirty="0"/>
          </a:p>
          <a:p>
            <a:endParaRPr lang="en-NO" dirty="0"/>
          </a:p>
          <a:p>
            <a:endParaRPr lang="en-NO" dirty="0"/>
          </a:p>
          <a:p>
            <a:endParaRPr lang="en-NO" dirty="0"/>
          </a:p>
          <a:p>
            <a:r>
              <a:rPr lang="en-NO" dirty="0"/>
              <a:t>Blir veldig vanskelig når maskeringsraten er høy.</a:t>
            </a:r>
          </a:p>
        </p:txBody>
      </p:sp>
      <p:pic>
        <p:nvPicPr>
          <p:cNvPr id="5" name="Picture 4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6D45C227-D88A-890C-13FB-A8138964D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220" y="1367270"/>
            <a:ext cx="812800" cy="812800"/>
          </a:xfrm>
          <a:prstGeom prst="rect">
            <a:avLst/>
          </a:prstGeom>
        </p:spPr>
      </p:pic>
      <p:pic>
        <p:nvPicPr>
          <p:cNvPr id="7" name="Picture 6" descr="A white and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B482FD66-257B-98C0-4C94-9695C467D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220" y="2170592"/>
            <a:ext cx="812800" cy="812800"/>
          </a:xfrm>
          <a:prstGeom prst="rect">
            <a:avLst/>
          </a:prstGeom>
        </p:spPr>
      </p:pic>
      <p:pic>
        <p:nvPicPr>
          <p:cNvPr id="9" name="Picture 8" descr="A white and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CA464834-575F-7737-8436-9C298746F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371" y="2983392"/>
            <a:ext cx="812800" cy="812800"/>
          </a:xfrm>
          <a:prstGeom prst="rect">
            <a:avLst/>
          </a:prstGeom>
        </p:spPr>
      </p:pic>
      <p:pic>
        <p:nvPicPr>
          <p:cNvPr id="11" name="Picture 10" descr="A black and white pixelated pattern&#10;&#10;Description automatically generated">
            <a:extLst>
              <a:ext uri="{FF2B5EF4-FFF2-40B4-BE49-F238E27FC236}">
                <a16:creationId xmlns:a16="http://schemas.microsoft.com/office/drawing/2014/main" id="{E3E63CF5-3A1F-C965-9292-708D3AEBDE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2897" y="1357792"/>
            <a:ext cx="812800" cy="812800"/>
          </a:xfrm>
          <a:prstGeom prst="rect">
            <a:avLst/>
          </a:prstGeom>
        </p:spPr>
      </p:pic>
      <p:pic>
        <p:nvPicPr>
          <p:cNvPr id="13" name="Picture 12" descr="A black and white image of a zigzag&#10;&#10;Description automatically generated">
            <a:extLst>
              <a:ext uri="{FF2B5EF4-FFF2-40B4-BE49-F238E27FC236}">
                <a16:creationId xmlns:a16="http://schemas.microsoft.com/office/drawing/2014/main" id="{F21F44BE-BAD1-D4F4-5614-479BC59BEA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46" y="2152749"/>
            <a:ext cx="812800" cy="812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0280C4-9E0D-6D6A-117F-4A4C59B9B4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7746" y="2983392"/>
            <a:ext cx="812800" cy="812800"/>
          </a:xfrm>
          <a:prstGeom prst="rect">
            <a:avLst/>
          </a:prstGeom>
        </p:spPr>
      </p:pic>
      <p:pic>
        <p:nvPicPr>
          <p:cNvPr id="17" name="Picture 16" descr="A black and white pixelated pattern&#10;&#10;Description automatically generated">
            <a:extLst>
              <a:ext uri="{FF2B5EF4-FFF2-40B4-BE49-F238E27FC236}">
                <a16:creationId xmlns:a16="http://schemas.microsoft.com/office/drawing/2014/main" id="{D880CC3C-F56F-83C5-9A0A-544FA9BD25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5268" y="1357792"/>
            <a:ext cx="812800" cy="812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0E9EA1-3392-5117-290F-310C6CBF36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0419" y="2170592"/>
            <a:ext cx="812800" cy="812800"/>
          </a:xfrm>
          <a:prstGeom prst="rect">
            <a:avLst/>
          </a:prstGeom>
        </p:spPr>
      </p:pic>
      <p:pic>
        <p:nvPicPr>
          <p:cNvPr id="21" name="Picture 20" descr="A black and white image of a black and white image of a black and white image of a black and white image of a black and white image of a black and white image of a black and&#10;&#10;Description automatically generated">
            <a:extLst>
              <a:ext uri="{FF2B5EF4-FFF2-40B4-BE49-F238E27FC236}">
                <a16:creationId xmlns:a16="http://schemas.microsoft.com/office/drawing/2014/main" id="{46907DA5-E3B7-5210-0EFF-944DCDB8C1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65570" y="2983392"/>
            <a:ext cx="812800" cy="812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41008AF-ED02-38D8-41B8-AC43810611D5}"/>
              </a:ext>
            </a:extLst>
          </p:cNvPr>
          <p:cNvSpPr txBox="1"/>
          <p:nvPr/>
        </p:nvSpPr>
        <p:spPr>
          <a:xfrm>
            <a:off x="1820771" y="1589004"/>
            <a:ext cx="1620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Masked Image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4BFF62-3070-6893-CAF3-3814B5C48058}"/>
              </a:ext>
            </a:extLst>
          </p:cNvPr>
          <p:cNvSpPr txBox="1"/>
          <p:nvPr/>
        </p:nvSpPr>
        <p:spPr>
          <a:xfrm>
            <a:off x="1810338" y="2294598"/>
            <a:ext cx="1619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Original Image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0E599F-E023-177D-00CF-296BF7F3F9BF}"/>
              </a:ext>
            </a:extLst>
          </p:cNvPr>
          <p:cNvSpPr txBox="1"/>
          <p:nvPr/>
        </p:nvSpPr>
        <p:spPr>
          <a:xfrm>
            <a:off x="1271679" y="3162537"/>
            <a:ext cx="231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Reconstructed Image</a:t>
            </a:r>
          </a:p>
        </p:txBody>
      </p:sp>
      <p:pic>
        <p:nvPicPr>
          <p:cNvPr id="27" name="Picture 26" descr="A black background with white dots&#10;&#10;Description automatically generated">
            <a:extLst>
              <a:ext uri="{FF2B5EF4-FFF2-40B4-BE49-F238E27FC236}">
                <a16:creationId xmlns:a16="http://schemas.microsoft.com/office/drawing/2014/main" id="{92A84835-1AFB-CE00-B659-CB12D3A896F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29627" y="4356990"/>
            <a:ext cx="812800" cy="812800"/>
          </a:xfrm>
          <a:prstGeom prst="rect">
            <a:avLst/>
          </a:prstGeom>
        </p:spPr>
      </p:pic>
      <p:pic>
        <p:nvPicPr>
          <p:cNvPr id="29" name="Picture 28" descr="A black and white image of a lightning bolt&#10;&#10;Description automatically generated">
            <a:extLst>
              <a:ext uri="{FF2B5EF4-FFF2-40B4-BE49-F238E27FC236}">
                <a16:creationId xmlns:a16="http://schemas.microsoft.com/office/drawing/2014/main" id="{187A35A3-6701-2FBE-4122-6629CE0E31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29627" y="5149583"/>
            <a:ext cx="812800" cy="812800"/>
          </a:xfrm>
          <a:prstGeom prst="rect">
            <a:avLst/>
          </a:prstGeom>
        </p:spPr>
      </p:pic>
      <p:pic>
        <p:nvPicPr>
          <p:cNvPr id="31" name="Picture 30" descr="A black and white image of a black and white image of a black and white image of a black and white image of a black and white image of a black and white image of a black and&#10;&#10;Description automatically generated">
            <a:extLst>
              <a:ext uri="{FF2B5EF4-FFF2-40B4-BE49-F238E27FC236}">
                <a16:creationId xmlns:a16="http://schemas.microsoft.com/office/drawing/2014/main" id="{89888E5D-4486-73FC-6CD6-955919D51A8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40958" y="5962383"/>
            <a:ext cx="812800" cy="812800"/>
          </a:xfrm>
          <a:prstGeom prst="rect">
            <a:avLst/>
          </a:prstGeom>
        </p:spPr>
      </p:pic>
      <p:pic>
        <p:nvPicPr>
          <p:cNvPr id="33" name="Picture 32" descr="A black background with white dots&#10;&#10;Description automatically generated">
            <a:extLst>
              <a:ext uri="{FF2B5EF4-FFF2-40B4-BE49-F238E27FC236}">
                <a16:creationId xmlns:a16="http://schemas.microsoft.com/office/drawing/2014/main" id="{DF9675A1-813A-50AF-E99C-EE61316DD0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37746" y="4342606"/>
            <a:ext cx="812800" cy="812800"/>
          </a:xfrm>
          <a:prstGeom prst="rect">
            <a:avLst/>
          </a:prstGeom>
        </p:spPr>
      </p:pic>
      <p:pic>
        <p:nvPicPr>
          <p:cNvPr id="35" name="Picture 34" descr="A black and white image of a lightning bolt&#10;&#10;Description automatically generated">
            <a:extLst>
              <a:ext uri="{FF2B5EF4-FFF2-40B4-BE49-F238E27FC236}">
                <a16:creationId xmlns:a16="http://schemas.microsoft.com/office/drawing/2014/main" id="{CE474D32-3BAA-BBFD-F3F6-616EE69744D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26415" y="5149583"/>
            <a:ext cx="812800" cy="812800"/>
          </a:xfrm>
          <a:prstGeom prst="rect">
            <a:avLst/>
          </a:prstGeom>
        </p:spPr>
      </p:pic>
      <p:pic>
        <p:nvPicPr>
          <p:cNvPr id="37" name="Picture 36" descr="A black and white image of a black and white image of a black and white image of a black and white image of a black and white image of a black and white image of a black and&#10;&#10;Description automatically generated">
            <a:extLst>
              <a:ext uri="{FF2B5EF4-FFF2-40B4-BE49-F238E27FC236}">
                <a16:creationId xmlns:a16="http://schemas.microsoft.com/office/drawing/2014/main" id="{4CDE57B9-F860-65C0-8315-A92D8A691E8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46" y="5962383"/>
            <a:ext cx="812800" cy="812800"/>
          </a:xfrm>
          <a:prstGeom prst="rect">
            <a:avLst/>
          </a:prstGeom>
        </p:spPr>
      </p:pic>
      <p:pic>
        <p:nvPicPr>
          <p:cNvPr id="39" name="Picture 38" descr="A black background with white dots&#10;&#10;Description automatically generated">
            <a:extLst>
              <a:ext uri="{FF2B5EF4-FFF2-40B4-BE49-F238E27FC236}">
                <a16:creationId xmlns:a16="http://schemas.microsoft.com/office/drawing/2014/main" id="{C30903BC-3955-759D-D8F4-3B316FF3159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05144" y="4336783"/>
            <a:ext cx="812800" cy="812800"/>
          </a:xfrm>
          <a:prstGeom prst="rect">
            <a:avLst/>
          </a:prstGeom>
        </p:spPr>
      </p:pic>
      <p:pic>
        <p:nvPicPr>
          <p:cNvPr id="41" name="Picture 40" descr="A white line in a black background&#10;&#10;Description automatically generated">
            <a:extLst>
              <a:ext uri="{FF2B5EF4-FFF2-40B4-BE49-F238E27FC236}">
                <a16:creationId xmlns:a16="http://schemas.microsoft.com/office/drawing/2014/main" id="{948B2760-3ACA-3802-726A-50FB35201EF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05144" y="5149583"/>
            <a:ext cx="812800" cy="812800"/>
          </a:xfrm>
          <a:prstGeom prst="rect">
            <a:avLst/>
          </a:prstGeom>
        </p:spPr>
      </p:pic>
      <p:pic>
        <p:nvPicPr>
          <p:cNvPr id="43" name="Picture 42" descr="A white line in a black background&#10;&#10;Description automatically generated">
            <a:extLst>
              <a:ext uri="{FF2B5EF4-FFF2-40B4-BE49-F238E27FC236}">
                <a16:creationId xmlns:a16="http://schemas.microsoft.com/office/drawing/2014/main" id="{B5CD39D6-60DD-C13F-2113-D396DF83CB0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605144" y="5962383"/>
            <a:ext cx="812800" cy="8128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70C5254-072F-DD8E-DCDD-1B3236E0789C}"/>
              </a:ext>
            </a:extLst>
          </p:cNvPr>
          <p:cNvSpPr txBox="1"/>
          <p:nvPr/>
        </p:nvSpPr>
        <p:spPr>
          <a:xfrm>
            <a:off x="1717190" y="4609667"/>
            <a:ext cx="1620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Masked Image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41B388-A2C6-DECB-7B17-7DB915308809}"/>
              </a:ext>
            </a:extLst>
          </p:cNvPr>
          <p:cNvSpPr txBox="1"/>
          <p:nvPr/>
        </p:nvSpPr>
        <p:spPr>
          <a:xfrm>
            <a:off x="1706757" y="5315261"/>
            <a:ext cx="1619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Original Image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5F7253-A9A4-76F8-6D4F-33141B851E42}"/>
              </a:ext>
            </a:extLst>
          </p:cNvPr>
          <p:cNvSpPr txBox="1"/>
          <p:nvPr/>
        </p:nvSpPr>
        <p:spPr>
          <a:xfrm>
            <a:off x="1168098" y="6183200"/>
            <a:ext cx="231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Reconstructed Image</a:t>
            </a:r>
          </a:p>
        </p:txBody>
      </p:sp>
    </p:spTree>
    <p:extLst>
      <p:ext uri="{BB962C8B-B14F-4D97-AF65-F5344CB8AC3E}">
        <p14:creationId xmlns:p14="http://schemas.microsoft.com/office/powerpoint/2010/main" val="227234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755FE-F056-056D-A106-37A2907E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Vision Transformers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D200A0-E8C9-A86E-5D33-BEAEBE3D2D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NO" dirty="0"/>
                  <a:t>Problemet ligger </a:t>
                </a:r>
                <a:r>
                  <a:rPr lang="en-GB" dirty="0" err="1"/>
                  <a:t>i</a:t>
                </a:r>
                <a:r>
                  <a:rPr lang="en-GB" dirty="0"/>
                  <a:t> Loss-</a:t>
                </a:r>
                <a:r>
                  <a:rPr lang="en-GB" dirty="0" err="1"/>
                  <a:t>funksjonen</a:t>
                </a:r>
                <a:r>
                  <a:rPr lang="en-GB" dirty="0">
                    <a:sym typeface="Wingdings" pitchFamily="2" charset="2"/>
                  </a:rPr>
                  <a:t> (Reconstruction Loss):</a:t>
                </a:r>
              </a:p>
              <a:p>
                <a:pPr marL="0" indent="0">
                  <a:buNone/>
                </a:pPr>
                <a:r>
                  <a:rPr lang="en-NO" b="1" dirty="0"/>
                  <a:t>C</a:t>
                </a:r>
                <a:r>
                  <a:rPr lang="en-GB" b="1" dirty="0"/>
                  <a:t>r</a:t>
                </a:r>
                <a:r>
                  <a:rPr lang="en-NO" b="1" dirty="0"/>
                  <a:t>oss entropy loss: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)=−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b-NO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nb-NO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nb-NO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nb-NO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nb-NO" b="0" i="0" smtClean="0">
                                          <a:latin typeface="Cambria Math" panose="02040503050406030204" pitchFamily="18" charset="0"/>
                                        </a:rPr>
                                        <m:t>unmasked</m:t>
                                      </m:r>
                                    </m:sup>
                                  </m:sSubSup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bSup>
                                    <m:sSubSupPr>
                                      <m:ctrlP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nb-NO" b="0" i="0" smtClean="0">
                                          <a:latin typeface="Cambria Math" panose="02040503050406030204" pitchFamily="18" charset="0"/>
                                        </a:rPr>
                                        <m:t>unmasked</m:t>
                                      </m:r>
                                    </m:sup>
                                  </m:sSubSup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])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NO" dirty="0"/>
              </a:p>
              <a:p>
                <a:endParaRPr lang="en-GB" dirty="0">
                  <a:sym typeface="Wingdings" pitchFamily="2" charset="2"/>
                </a:endParaRPr>
              </a:p>
              <a:p>
                <a:pPr lvl="1"/>
                <a:r>
                  <a:rPr lang="en-GB" dirty="0">
                    <a:sym typeface="Wingdings" pitchFamily="2" charset="2"/>
                  </a:rPr>
                  <a:t>Vi </a:t>
                </a:r>
                <a:r>
                  <a:rPr lang="en-GB" dirty="0" err="1">
                    <a:sym typeface="Wingdings" pitchFamily="2" charset="2"/>
                  </a:rPr>
                  <a:t>har</a:t>
                </a:r>
                <a:r>
                  <a:rPr lang="en-GB" dirty="0">
                    <a:sym typeface="Wingdings" pitchFamily="2" charset="2"/>
                  </a:rPr>
                  <a:t> </a:t>
                </a:r>
                <a:r>
                  <a:rPr lang="en-GB" dirty="0" err="1">
                    <a:sym typeface="Wingdings" pitchFamily="2" charset="2"/>
                  </a:rPr>
                  <a:t>kun</a:t>
                </a:r>
                <a:r>
                  <a:rPr lang="en-GB" dirty="0">
                    <a:sym typeface="Wingdings" pitchFamily="2" charset="2"/>
                  </a:rPr>
                  <a:t> </a:t>
                </a:r>
                <a:r>
                  <a:rPr lang="en-GB" dirty="0" err="1">
                    <a:sym typeface="Wingdings" pitchFamily="2" charset="2"/>
                  </a:rPr>
                  <a:t>en</a:t>
                </a:r>
                <a:r>
                  <a:rPr lang="en-GB" dirty="0">
                    <a:sym typeface="Wingdings" pitchFamily="2" charset="2"/>
                  </a:rPr>
                  <a:t> reconstruction loss (</a:t>
                </a:r>
                <a:r>
                  <a:rPr lang="en-GB" dirty="0" err="1">
                    <a:sym typeface="Wingdings" pitchFamily="2" charset="2"/>
                  </a:rPr>
                  <a:t>hvor</a:t>
                </a:r>
                <a:r>
                  <a:rPr lang="en-GB" dirty="0">
                    <a:sym typeface="Wingdings" pitchFamily="2" charset="2"/>
                  </a:rPr>
                  <a:t> </a:t>
                </a:r>
                <a:r>
                  <a:rPr lang="en-GB" dirty="0" err="1">
                    <a:sym typeface="Wingdings" pitchFamily="2" charset="2"/>
                  </a:rPr>
                  <a:t>godt</a:t>
                </a:r>
                <a:r>
                  <a:rPr lang="en-GB" dirty="0">
                    <a:sym typeface="Wingdings" pitchFamily="2" charset="2"/>
                  </a:rPr>
                  <a:t> </a:t>
                </a:r>
                <a:r>
                  <a:rPr lang="en-GB" dirty="0" err="1">
                    <a:sym typeface="Wingdings" pitchFamily="2" charset="2"/>
                  </a:rPr>
                  <a:t>klarer</a:t>
                </a:r>
                <a:r>
                  <a:rPr lang="en-GB" dirty="0">
                    <a:sym typeface="Wingdings" pitchFamily="2" charset="2"/>
                  </a:rPr>
                  <a:t> vi </a:t>
                </a:r>
                <a:r>
                  <a:rPr lang="en-GB" dirty="0" err="1">
                    <a:sym typeface="Wingdings" pitchFamily="2" charset="2"/>
                  </a:rPr>
                  <a:t>å</a:t>
                </a:r>
                <a:r>
                  <a:rPr lang="en-GB" dirty="0">
                    <a:sym typeface="Wingdings" pitchFamily="2" charset="2"/>
                  </a:rPr>
                  <a:t> </a:t>
                </a:r>
                <a:r>
                  <a:rPr lang="en-GB" dirty="0" err="1">
                    <a:sym typeface="Wingdings" pitchFamily="2" charset="2"/>
                  </a:rPr>
                  <a:t>rekonstruere</a:t>
                </a:r>
                <a:r>
                  <a:rPr lang="en-GB" dirty="0">
                    <a:sym typeface="Wingdings" pitchFamily="2" charset="2"/>
                  </a:rPr>
                  <a:t> </a:t>
                </a:r>
                <a:r>
                  <a:rPr lang="en-GB" dirty="0" err="1">
                    <a:sym typeface="Wingdings" pitchFamily="2" charset="2"/>
                  </a:rPr>
                  <a:t>celleverdier</a:t>
                </a:r>
                <a:r>
                  <a:rPr lang="en-GB" dirty="0">
                    <a:sym typeface="Wingdings" pitchFamily="2" charset="2"/>
                  </a:rPr>
                  <a:t>).</a:t>
                </a:r>
              </a:p>
              <a:p>
                <a:pPr lvl="1"/>
                <a:r>
                  <a:rPr lang="en-GB" dirty="0" err="1">
                    <a:sym typeface="Wingdings" pitchFamily="2" charset="2"/>
                  </a:rPr>
                  <a:t>Burde</a:t>
                </a:r>
                <a:r>
                  <a:rPr lang="en-GB" dirty="0">
                    <a:sym typeface="Wingdings" pitchFamily="2" charset="2"/>
                  </a:rPr>
                  <a:t> </a:t>
                </a:r>
                <a:r>
                  <a:rPr lang="en-GB" dirty="0" err="1">
                    <a:sym typeface="Wingdings" pitchFamily="2" charset="2"/>
                  </a:rPr>
                  <a:t>kanskje</a:t>
                </a:r>
                <a:r>
                  <a:rPr lang="en-GB" dirty="0">
                    <a:sym typeface="Wingdings" pitchFamily="2" charset="2"/>
                  </a:rPr>
                  <a:t> </a:t>
                </a:r>
                <a:r>
                  <a:rPr lang="en-GB" dirty="0" err="1">
                    <a:sym typeface="Wingdings" pitchFamily="2" charset="2"/>
                  </a:rPr>
                  <a:t>også</a:t>
                </a:r>
                <a:r>
                  <a:rPr lang="en-GB" dirty="0">
                    <a:sym typeface="Wingdings" pitchFamily="2" charset="2"/>
                  </a:rPr>
                  <a:t> </a:t>
                </a:r>
                <a:r>
                  <a:rPr lang="en-GB" dirty="0" err="1">
                    <a:sym typeface="Wingdings" pitchFamily="2" charset="2"/>
                  </a:rPr>
                  <a:t>innføre</a:t>
                </a:r>
                <a:r>
                  <a:rPr lang="en-GB" dirty="0">
                    <a:sym typeface="Wingdings" pitchFamily="2" charset="2"/>
                  </a:rPr>
                  <a:t> </a:t>
                </a:r>
                <a:r>
                  <a:rPr lang="en-GB" dirty="0" err="1">
                    <a:sym typeface="Wingdings" pitchFamily="2" charset="2"/>
                  </a:rPr>
                  <a:t>en</a:t>
                </a:r>
                <a:r>
                  <a:rPr lang="en-GB" dirty="0">
                    <a:sym typeface="Wingdings" pitchFamily="2" charset="2"/>
                  </a:rPr>
                  <a:t> loss </a:t>
                </a:r>
                <a:r>
                  <a:rPr lang="en-GB" dirty="0" err="1">
                    <a:sym typeface="Wingdings" pitchFamily="2" charset="2"/>
                  </a:rPr>
                  <a:t>på</a:t>
                </a:r>
                <a:r>
                  <a:rPr lang="en-GB" dirty="0">
                    <a:sym typeface="Wingdings" pitchFamily="2" charset="2"/>
                  </a:rPr>
                  <a:t> prior-</a:t>
                </a:r>
                <a:r>
                  <a:rPr lang="en-GB" dirty="0" err="1">
                    <a:sym typeface="Wingdings" pitchFamily="2" charset="2"/>
                  </a:rPr>
                  <a:t>sannsynligheter</a:t>
                </a:r>
                <a:r>
                  <a:rPr lang="en-GB" dirty="0">
                    <a:sym typeface="Wingdings" pitchFamily="2" charset="2"/>
                  </a:rPr>
                  <a:t> (</a:t>
                </a:r>
                <a:r>
                  <a:rPr lang="en-GB" dirty="0" err="1">
                    <a:sym typeface="Wingdings" pitchFamily="2" charset="2"/>
                  </a:rPr>
                  <a:t>hvor</a:t>
                </a:r>
                <a:r>
                  <a:rPr lang="en-GB" dirty="0">
                    <a:sym typeface="Wingdings" pitchFamily="2" charset="2"/>
                  </a:rPr>
                  <a:t> </a:t>
                </a:r>
                <a:r>
                  <a:rPr lang="en-GB" dirty="0" err="1">
                    <a:sym typeface="Wingdings" pitchFamily="2" charset="2"/>
                  </a:rPr>
                  <a:t>godt</a:t>
                </a:r>
                <a:r>
                  <a:rPr lang="en-GB" dirty="0">
                    <a:sym typeface="Wingdings" pitchFamily="2" charset="2"/>
                  </a:rPr>
                  <a:t> </a:t>
                </a:r>
                <a:r>
                  <a:rPr lang="en-GB" dirty="0" err="1">
                    <a:sym typeface="Wingdings" pitchFamily="2" charset="2"/>
                  </a:rPr>
                  <a:t>klarer</a:t>
                </a:r>
                <a:r>
                  <a:rPr lang="en-GB" dirty="0">
                    <a:sym typeface="Wingdings" pitchFamily="2" charset="2"/>
                  </a:rPr>
                  <a:t> vi </a:t>
                </a:r>
                <a:r>
                  <a:rPr lang="en-GB" dirty="0" err="1">
                    <a:sym typeface="Wingdings" pitchFamily="2" charset="2"/>
                  </a:rPr>
                  <a:t>å</a:t>
                </a:r>
                <a:r>
                  <a:rPr lang="en-GB" dirty="0">
                    <a:sym typeface="Wingdings" pitchFamily="2" charset="2"/>
                  </a:rPr>
                  <a:t> </a:t>
                </a:r>
                <a:r>
                  <a:rPr lang="en-GB" dirty="0" err="1">
                    <a:sym typeface="Wingdings" pitchFamily="2" charset="2"/>
                  </a:rPr>
                  <a:t>rekonstruere</a:t>
                </a:r>
                <a:r>
                  <a:rPr lang="en-GB" dirty="0">
                    <a:sym typeface="Wingdings" pitchFamily="2" charset="2"/>
                  </a:rPr>
                  <a:t> </a:t>
                </a:r>
                <a:r>
                  <a:rPr lang="en-GB" dirty="0" err="1">
                    <a:sym typeface="Wingdings" pitchFamily="2" charset="2"/>
                  </a:rPr>
                  <a:t>sannsynlighetsfordeling</a:t>
                </a:r>
                <a:r>
                  <a:rPr lang="en-GB" dirty="0">
                    <a:sym typeface="Wingdings" pitchFamily="2" charset="2"/>
                  </a:rPr>
                  <a:t> </a:t>
                </a:r>
                <a:r>
                  <a:rPr lang="en-GB" dirty="0" err="1">
                    <a:sym typeface="Wingdings" pitchFamily="2" charset="2"/>
                  </a:rPr>
                  <a:t>i</a:t>
                </a:r>
                <a:r>
                  <a:rPr lang="en-GB" dirty="0">
                    <a:sym typeface="Wingdings" pitchFamily="2" charset="2"/>
                  </a:rPr>
                  <a:t> </a:t>
                </a:r>
                <a:r>
                  <a:rPr lang="en-GB" dirty="0" err="1">
                    <a:sym typeface="Wingdings" pitchFamily="2" charset="2"/>
                  </a:rPr>
                  <a:t>enkeltceller</a:t>
                </a:r>
                <a:r>
                  <a:rPr lang="en-GB" dirty="0">
                    <a:sym typeface="Wingdings" pitchFamily="2" charset="2"/>
                  </a:rPr>
                  <a:t>)</a:t>
                </a:r>
              </a:p>
              <a:p>
                <a:pPr lvl="1"/>
                <a:r>
                  <a:rPr lang="en-GB" dirty="0" err="1">
                    <a:sym typeface="Wingdings" pitchFamily="2" charset="2"/>
                  </a:rPr>
                  <a:t>PointSSIM</a:t>
                </a:r>
                <a:r>
                  <a:rPr lang="en-GB" dirty="0">
                    <a:sym typeface="Wingdings" pitchFamily="2" charset="2"/>
                  </a:rPr>
                  <a:t> loss.</a:t>
                </a:r>
              </a:p>
              <a:p>
                <a:pPr marL="457200" lvl="1" indent="0">
                  <a:buNone/>
                </a:pPr>
                <a:endParaRPr lang="en-N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D200A0-E8C9-A86E-5D33-BEAEBE3D2D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395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71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1208-E62B-2A83-AD6A-74785A6BB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PointSSIM på datasett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3B2BC-10BE-750D-C5D4-6C6A3092C1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8327"/>
          <a:stretch/>
        </p:blipFill>
        <p:spPr>
          <a:xfrm>
            <a:off x="1431323" y="1902942"/>
            <a:ext cx="10299229" cy="2335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A2DC70-B132-6327-7927-3DFFED7AB0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444"/>
          <a:stretch/>
        </p:blipFill>
        <p:spPr>
          <a:xfrm>
            <a:off x="1431323" y="4026090"/>
            <a:ext cx="10305013" cy="216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4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269D-34FA-E63C-EA1F-42E67B7EC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94" y="2008574"/>
            <a:ext cx="3017108" cy="1325563"/>
          </a:xfrm>
        </p:spPr>
        <p:txBody>
          <a:bodyPr/>
          <a:lstStyle/>
          <a:p>
            <a:r>
              <a:rPr lang="en-NO" dirty="0"/>
              <a:t>PointSSIM på datasett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F82F5-69CE-4D54-DBA3-1244A5C52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952" y="261694"/>
            <a:ext cx="6347254" cy="61448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37A5F9-DA09-E8F2-4987-E4F7BCC06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154" y="3950987"/>
            <a:ext cx="5514546" cy="118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99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CF69E-D3A3-282B-9EA2-ADA450C4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Tidslinje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F8A70-0FBA-8F05-E069-AEF057E4D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O" dirty="0"/>
              <a:t>I dag: 10 Januar, 3 mnd + 1 uke på å fullføre ViT-artikkel.</a:t>
            </a:r>
          </a:p>
          <a:p>
            <a:r>
              <a:rPr lang="en-NO" dirty="0"/>
              <a:t>1. Februar: Må ha et binært datasett med betinga realisasjoner og eksplisitte sannsynligheter.</a:t>
            </a:r>
          </a:p>
          <a:p>
            <a:r>
              <a:rPr lang="en-NO" dirty="0"/>
              <a:t>28. Februar: Ferdig med trening, begynne på sampling.</a:t>
            </a:r>
          </a:p>
          <a:p>
            <a:r>
              <a:rPr lang="en-NO" dirty="0"/>
              <a:t>16. Mars: Slutte eksplorering, må ha en ferdig modell, bestemt datasett og eksperiment.</a:t>
            </a:r>
          </a:p>
          <a:p>
            <a:r>
              <a:rPr lang="en-NO" dirty="0"/>
              <a:t>16. April: Levere ViT-artikkel.</a:t>
            </a:r>
          </a:p>
          <a:p>
            <a:r>
              <a:rPr lang="en-NO" dirty="0"/>
              <a:t>16. Mai: Levere avhandling.</a:t>
            </a:r>
          </a:p>
          <a:p>
            <a:r>
              <a:rPr lang="en-NO" dirty="0"/>
              <a:t>16. August: Forsvar.</a:t>
            </a:r>
          </a:p>
        </p:txBody>
      </p:sp>
    </p:spTree>
    <p:extLst>
      <p:ext uri="{BB962C8B-B14F-4D97-AF65-F5344CB8AC3E}">
        <p14:creationId xmlns:p14="http://schemas.microsoft.com/office/powerpoint/2010/main" val="387980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239</Words>
  <Application>Microsoft Macintosh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Wingdings</vt:lpstr>
      <vt:lpstr>Office Theme</vt:lpstr>
      <vt:lpstr>Veiledningsmøte 10.01.25</vt:lpstr>
      <vt:lpstr>Agenda</vt:lpstr>
      <vt:lpstr>LDM Paper</vt:lpstr>
      <vt:lpstr>PointSSIM paper</vt:lpstr>
      <vt:lpstr>Vision Transformers</vt:lpstr>
      <vt:lpstr>Vision Transformers</vt:lpstr>
      <vt:lpstr>PointSSIM på datasett</vt:lpstr>
      <vt:lpstr>PointSSIM på datasett</vt:lpstr>
      <vt:lpstr>Tidslinje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Ovanger, Oscar</dc:creator>
  <cp:lastModifiedBy>Ovanger, Oscar</cp:lastModifiedBy>
  <cp:revision>1</cp:revision>
  <dcterms:created xsi:type="dcterms:W3CDTF">2025-01-09T09:05:11Z</dcterms:created>
  <dcterms:modified xsi:type="dcterms:W3CDTF">2025-01-10T08:35:25Z</dcterms:modified>
</cp:coreProperties>
</file>