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–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03"/>
    <p:restoredTop sz="94658"/>
  </p:normalViewPr>
  <p:slideViewPr>
    <p:cSldViewPr snapToGrid="0">
      <p:cViewPr varScale="1">
        <p:scale>
          <a:sx n="120" d="100"/>
          <a:sy n="120" d="100"/>
        </p:scale>
        <p:origin x="6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43AAF-1344-D254-BB33-9A56028CA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938456-B4CC-2968-60EC-C29291A4E8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8B266-6D43-4683-D0D9-F8CB2DD14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736B2-E474-DA4B-94C1-018F36CBCA25}" type="datetimeFigureOut">
              <a:rPr lang="en-NO" smtClean="0"/>
              <a:t>21/11/2024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30BB1-EC0D-4380-E5C7-E626AB592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FF175-6C98-C68E-74DB-D313D98A7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01F4-70B6-414C-BFE5-99831DE7C40A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930676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3E043-253D-FD9A-B009-997777D2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054685-62F2-FA33-8B28-07C198778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90C6D-D71D-090D-E994-2FE1CB9AE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736B2-E474-DA4B-94C1-018F36CBCA25}" type="datetimeFigureOut">
              <a:rPr lang="en-NO" smtClean="0"/>
              <a:t>21/11/2024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DF0E3-ADFC-A3C6-A0DB-B39961175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997C0-1452-A6AF-B2F1-D27C7ED94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01F4-70B6-414C-BFE5-99831DE7C40A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872020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B1FA86-E378-5DF9-5F21-E49BBB275F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F00EA4-0557-42DE-9495-99155BCEC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3993A-E238-1AE9-59A0-8ACCA1C1F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736B2-E474-DA4B-94C1-018F36CBCA25}" type="datetimeFigureOut">
              <a:rPr lang="en-NO" smtClean="0"/>
              <a:t>21/11/2024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86701-6CD9-33DD-4144-A1C4A4C3F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B90C6-94BD-C206-3E21-AC9FD0563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01F4-70B6-414C-BFE5-99831DE7C40A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548629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09A86-E504-723C-9CE1-661161405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6B9FA-D5F0-2F74-2B68-57AEA5BAA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C83C9-5C37-28FF-20F0-C4424A474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736B2-E474-DA4B-94C1-018F36CBCA25}" type="datetimeFigureOut">
              <a:rPr lang="en-NO" smtClean="0"/>
              <a:t>21/11/2024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34F6B-A49A-A472-2516-FFCFA06C5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8BB6D-35EC-021A-0E33-4236452D7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01F4-70B6-414C-BFE5-99831DE7C40A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959019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46A54-B6EF-B8C7-84B5-AA28851C4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F80C7-64D3-2467-163D-7087572B4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E8861-B6E9-14C3-0FB4-1273777B9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736B2-E474-DA4B-94C1-018F36CBCA25}" type="datetimeFigureOut">
              <a:rPr lang="en-NO" smtClean="0"/>
              <a:t>21/11/2024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8A4C0-CE3D-2E4D-1315-E25C265F8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258B6-666B-4D34-3941-0EA75450B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01F4-70B6-414C-BFE5-99831DE7C40A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655557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E2DCE-6D8F-5E9E-6AB7-A2CE837D9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C0B5E-7E0C-9985-2E2A-7B27B872F8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7BAF06-75F4-A76D-632B-9E74C9290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9D102-41AE-135C-0FDB-EEFA61E84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736B2-E474-DA4B-94C1-018F36CBCA25}" type="datetimeFigureOut">
              <a:rPr lang="en-NO" smtClean="0"/>
              <a:t>21/11/2024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145D6-F547-6947-1930-AF004E0AA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E6E94-AE00-B404-0D23-62836D961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01F4-70B6-414C-BFE5-99831DE7C40A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61424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2F0F1-2BBF-E3C6-FD6D-F25F1368B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E47676-ADF8-816F-48CC-8E489D135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D5A30-2EBF-6512-7AD8-7C23A6BBF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46C667-2C12-7B0C-AA95-463AC90C86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66BCA4-A708-F443-9BC4-DA95B9AB10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BD11F6-BF52-FC4A-10FB-E12436722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736B2-E474-DA4B-94C1-018F36CBCA25}" type="datetimeFigureOut">
              <a:rPr lang="en-NO" smtClean="0"/>
              <a:t>21/11/2024</a:t>
            </a:fld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569AE0-162E-61C6-C9A6-0226D35E4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69EFB2-0CF4-74E7-EEF7-9769CB9FD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01F4-70B6-414C-BFE5-99831DE7C40A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071297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F755-2296-3EB7-2FB1-225B1E20E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A4B79E-67AD-0559-3017-7583C1985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736B2-E474-DA4B-94C1-018F36CBCA25}" type="datetimeFigureOut">
              <a:rPr lang="en-NO" smtClean="0"/>
              <a:t>21/11/2024</a:t>
            </a:fld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101841-05C2-FA6E-9F8A-46988CF54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740A36-803E-54BE-7D11-CB9DC99AA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01F4-70B6-414C-BFE5-99831DE7C40A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54453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054FA4-A6A3-68AF-6969-9617E7F1E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736B2-E474-DA4B-94C1-018F36CBCA25}" type="datetimeFigureOut">
              <a:rPr lang="en-NO" smtClean="0"/>
              <a:t>21/11/2024</a:t>
            </a:fld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B0C6E2-DB71-1154-159F-C82F36272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E064F2-3BC6-6F6C-F383-E08511C40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01F4-70B6-414C-BFE5-99831DE7C40A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215988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3EDD7-18AC-33B8-1FC6-A3780AEFA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39F9-B850-510A-A8E1-D6AB1FCAF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A03FB7-C7C9-F34F-C39E-C86826E15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AED96C-AA8A-84EA-0444-356C9B4A7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736B2-E474-DA4B-94C1-018F36CBCA25}" type="datetimeFigureOut">
              <a:rPr lang="en-NO" smtClean="0"/>
              <a:t>21/11/2024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7DE121-73F2-8101-B1FB-203D94B98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A596C-AE9C-2F0D-E0AB-9BBC60552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01F4-70B6-414C-BFE5-99831DE7C40A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71902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5DA90-2AEE-22B3-36F0-0A0A89884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172BC6-F45B-A799-F657-EE6A00EDDD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02D3E7-84C9-F8ED-29DD-407CF1E7D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D3F49-035B-C7C7-C761-A4D3F0F6F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736B2-E474-DA4B-94C1-018F36CBCA25}" type="datetimeFigureOut">
              <a:rPr lang="en-NO" smtClean="0"/>
              <a:t>21/11/2024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973A89-1E9D-D5D3-0683-AF4398CA8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5A349F-B240-5CC0-E8CB-8C7B74253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B01F4-70B6-414C-BFE5-99831DE7C40A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582471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F70B09-B1E9-2BDC-4287-6EA29CAC2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F072FA-D825-5B7C-0962-7456499F1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CE02D-91F8-3DE2-A22F-A4444BDFCF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0736B2-E474-DA4B-94C1-018F36CBCA25}" type="datetimeFigureOut">
              <a:rPr lang="en-NO" smtClean="0"/>
              <a:t>21/11/2024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CBA17-5569-9CAC-72F4-7573044C4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734DC-55C0-0E97-2913-244362F2FD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CB01F4-70B6-414C-BFE5-99831DE7C40A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720723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D835D-50C7-F099-82EF-CE6535D482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Nytt paper, nye muligheter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8360E8-6B46-5558-1125-715CFF0B4F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O" dirty="0"/>
              <a:t>Oscar Ovanger, 20.11.24</a:t>
            </a:r>
          </a:p>
        </p:txBody>
      </p:sp>
    </p:spTree>
    <p:extLst>
      <p:ext uri="{BB962C8B-B14F-4D97-AF65-F5344CB8AC3E}">
        <p14:creationId xmlns:p14="http://schemas.microsoft.com/office/powerpoint/2010/main" val="2952726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33FD1A21-5122-51B5-584E-FD583683F869}"/>
              </a:ext>
            </a:extLst>
          </p:cNvPr>
          <p:cNvGrpSpPr/>
          <p:nvPr/>
        </p:nvGrpSpPr>
        <p:grpSpPr>
          <a:xfrm>
            <a:off x="488306" y="1563593"/>
            <a:ext cx="4886293" cy="3143414"/>
            <a:chOff x="488306" y="1563593"/>
            <a:chExt cx="4886293" cy="31434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C5CFAE7-5996-7D47-5EC0-A4A31B57E2FC}"/>
                </a:ext>
              </a:extLst>
            </p:cNvPr>
            <p:cNvGrpSpPr/>
            <p:nvPr/>
          </p:nvGrpSpPr>
          <p:grpSpPr>
            <a:xfrm>
              <a:off x="488306" y="1563593"/>
              <a:ext cx="4886293" cy="3143414"/>
              <a:chOff x="488306" y="1563593"/>
              <a:chExt cx="4886293" cy="3143414"/>
            </a:xfrm>
          </p:grpSpPr>
          <p:pic>
            <p:nvPicPr>
              <p:cNvPr id="5" name="Picture 4" descr="A green and yellow background&#10;&#10;Description automatically generated">
                <a:extLst>
                  <a:ext uri="{FF2B5EF4-FFF2-40B4-BE49-F238E27FC236}">
                    <a16:creationId xmlns:a16="http://schemas.microsoft.com/office/drawing/2014/main" id="{667063FF-A951-2B53-6574-F10E9453D2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t="75855" r="78656"/>
              <a:stretch/>
            </p:blipFill>
            <p:spPr>
              <a:xfrm rot="5400000">
                <a:off x="540968" y="1510931"/>
                <a:ext cx="858334" cy="963658"/>
              </a:xfrm>
              <a:prstGeom prst="rect">
                <a:avLst/>
              </a:prstGeom>
            </p:spPr>
          </p:pic>
          <p:pic>
            <p:nvPicPr>
              <p:cNvPr id="6" name="Picture 5" descr="A green and yellow background&#10;&#10;Description automatically generated">
                <a:extLst>
                  <a:ext uri="{FF2B5EF4-FFF2-40B4-BE49-F238E27FC236}">
                    <a16:creationId xmlns:a16="http://schemas.microsoft.com/office/drawing/2014/main" id="{0B01DD88-374D-58A4-79CA-03C01204DE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-527" t="51710" r="79183" b="24145"/>
              <a:stretch/>
            </p:blipFill>
            <p:spPr>
              <a:xfrm rot="5400000">
                <a:off x="1869026" y="1510931"/>
                <a:ext cx="858334" cy="963658"/>
              </a:xfrm>
              <a:prstGeom prst="rect">
                <a:avLst/>
              </a:prstGeom>
            </p:spPr>
          </p:pic>
          <p:pic>
            <p:nvPicPr>
              <p:cNvPr id="7" name="Picture 6" descr="A green and yellow background&#10;&#10;Description automatically generated">
                <a:extLst>
                  <a:ext uri="{FF2B5EF4-FFF2-40B4-BE49-F238E27FC236}">
                    <a16:creationId xmlns:a16="http://schemas.microsoft.com/office/drawing/2014/main" id="{87E4C279-8753-62FB-17A9-1C37F868D0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t="27565" r="78656" b="48290"/>
              <a:stretch/>
            </p:blipFill>
            <p:spPr>
              <a:xfrm rot="5400000">
                <a:off x="3141684" y="1510931"/>
                <a:ext cx="858334" cy="963658"/>
              </a:xfrm>
              <a:prstGeom prst="rect">
                <a:avLst/>
              </a:prstGeom>
            </p:spPr>
          </p:pic>
          <p:pic>
            <p:nvPicPr>
              <p:cNvPr id="8" name="Picture 7" descr="A green and yellow background&#10;&#10;Description automatically generated">
                <a:extLst>
                  <a:ext uri="{FF2B5EF4-FFF2-40B4-BE49-F238E27FC236}">
                    <a16:creationId xmlns:a16="http://schemas.microsoft.com/office/drawing/2014/main" id="{13D62FD4-B19D-8F0F-86E7-0B00D64995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t="3420" r="78656" b="72435"/>
              <a:stretch/>
            </p:blipFill>
            <p:spPr>
              <a:xfrm rot="5400000">
                <a:off x="4463603" y="1510931"/>
                <a:ext cx="858334" cy="963658"/>
              </a:xfrm>
              <a:prstGeom prst="rect">
                <a:avLst/>
              </a:prstGeom>
            </p:spPr>
          </p:pic>
          <p:pic>
            <p:nvPicPr>
              <p:cNvPr id="9" name="Picture 8" descr="A green and yellow background&#10;&#10;Description automatically generated">
                <a:extLst>
                  <a:ext uri="{FF2B5EF4-FFF2-40B4-BE49-F238E27FC236}">
                    <a16:creationId xmlns:a16="http://schemas.microsoft.com/office/drawing/2014/main" id="{AE83478C-20E4-F4F9-1E9D-436A230DF2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16285" t="75855" r="62371"/>
              <a:stretch/>
            </p:blipFill>
            <p:spPr>
              <a:xfrm rot="5400000">
                <a:off x="540968" y="2653471"/>
                <a:ext cx="858334" cy="963658"/>
              </a:xfrm>
              <a:prstGeom prst="rect">
                <a:avLst/>
              </a:prstGeom>
            </p:spPr>
          </p:pic>
          <p:pic>
            <p:nvPicPr>
              <p:cNvPr id="10" name="Picture 9" descr="A green and yellow background&#10;&#10;Description automatically generated">
                <a:extLst>
                  <a:ext uri="{FF2B5EF4-FFF2-40B4-BE49-F238E27FC236}">
                    <a16:creationId xmlns:a16="http://schemas.microsoft.com/office/drawing/2014/main" id="{68F8D031-E003-DE39-FB9E-17DB02DE8B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18129" t="51710" r="60527" b="24145"/>
              <a:stretch/>
            </p:blipFill>
            <p:spPr>
              <a:xfrm rot="5400000">
                <a:off x="1862887" y="2653471"/>
                <a:ext cx="858334" cy="963658"/>
              </a:xfrm>
              <a:prstGeom prst="rect">
                <a:avLst/>
              </a:prstGeom>
            </p:spPr>
          </p:pic>
          <p:pic>
            <p:nvPicPr>
              <p:cNvPr id="11" name="Picture 10" descr="A green and yellow background&#10;&#10;Description automatically generated">
                <a:extLst>
                  <a:ext uri="{FF2B5EF4-FFF2-40B4-BE49-F238E27FC236}">
                    <a16:creationId xmlns:a16="http://schemas.microsoft.com/office/drawing/2014/main" id="{67147BD9-AAAC-49A8-00E4-DB42A87216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18436" t="27565" r="60220" b="48290"/>
              <a:stretch/>
            </p:blipFill>
            <p:spPr>
              <a:xfrm rot="5400000">
                <a:off x="3141684" y="2653471"/>
                <a:ext cx="858334" cy="963658"/>
              </a:xfrm>
              <a:prstGeom prst="rect">
                <a:avLst/>
              </a:prstGeom>
            </p:spPr>
          </p:pic>
          <p:pic>
            <p:nvPicPr>
              <p:cNvPr id="12" name="Picture 11" descr="A green and yellow background&#10;&#10;Description automatically generated">
                <a:extLst>
                  <a:ext uri="{FF2B5EF4-FFF2-40B4-BE49-F238E27FC236}">
                    <a16:creationId xmlns:a16="http://schemas.microsoft.com/office/drawing/2014/main" id="{A5E07BE9-29C9-93F0-F071-6C116F19A8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18436" t="1710" r="60220" b="74145"/>
              <a:stretch/>
            </p:blipFill>
            <p:spPr>
              <a:xfrm rot="5400000">
                <a:off x="4463603" y="2653471"/>
                <a:ext cx="858334" cy="963658"/>
              </a:xfrm>
              <a:prstGeom prst="rect">
                <a:avLst/>
              </a:prstGeom>
            </p:spPr>
          </p:pic>
          <p:pic>
            <p:nvPicPr>
              <p:cNvPr id="13" name="Picture 12" descr="A green and yellow background&#10;&#10;Description automatically generated">
                <a:extLst>
                  <a:ext uri="{FF2B5EF4-FFF2-40B4-BE49-F238E27FC236}">
                    <a16:creationId xmlns:a16="http://schemas.microsoft.com/office/drawing/2014/main" id="{79CDF3DB-B04E-C579-6C93-40BD394A83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35393" t="75855" r="43263"/>
              <a:stretch/>
            </p:blipFill>
            <p:spPr>
              <a:xfrm rot="5400000">
                <a:off x="540968" y="3796010"/>
                <a:ext cx="858334" cy="963658"/>
              </a:xfrm>
              <a:prstGeom prst="rect">
                <a:avLst/>
              </a:prstGeom>
            </p:spPr>
          </p:pic>
          <p:pic>
            <p:nvPicPr>
              <p:cNvPr id="14" name="Picture 13" descr="A green and yellow background&#10;&#10;Description automatically generated">
                <a:extLst>
                  <a:ext uri="{FF2B5EF4-FFF2-40B4-BE49-F238E27FC236}">
                    <a16:creationId xmlns:a16="http://schemas.microsoft.com/office/drawing/2014/main" id="{C3E4ABC9-CED1-3694-510D-11A50E837E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35393" t="48290" r="43263" b="27565"/>
              <a:stretch/>
            </p:blipFill>
            <p:spPr>
              <a:xfrm rot="5400000">
                <a:off x="1862887" y="3796010"/>
                <a:ext cx="858334" cy="963658"/>
              </a:xfrm>
              <a:prstGeom prst="rect">
                <a:avLst/>
              </a:prstGeom>
            </p:spPr>
          </p:pic>
          <p:pic>
            <p:nvPicPr>
              <p:cNvPr id="15" name="Picture 14" descr="A green and yellow background&#10;&#10;Description automatically generated">
                <a:extLst>
                  <a:ext uri="{FF2B5EF4-FFF2-40B4-BE49-F238E27FC236}">
                    <a16:creationId xmlns:a16="http://schemas.microsoft.com/office/drawing/2014/main" id="{73CABB54-6484-3395-CD59-5B239172A6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35393" t="27565" r="43263" b="48290"/>
              <a:stretch/>
            </p:blipFill>
            <p:spPr>
              <a:xfrm rot="5400000">
                <a:off x="3141683" y="3796011"/>
                <a:ext cx="858334" cy="963658"/>
              </a:xfrm>
              <a:prstGeom prst="rect">
                <a:avLst/>
              </a:prstGeom>
            </p:spPr>
          </p:pic>
          <p:pic>
            <p:nvPicPr>
              <p:cNvPr id="16" name="Picture 15" descr="A green and yellow background&#10;&#10;Description automatically generated">
                <a:extLst>
                  <a:ext uri="{FF2B5EF4-FFF2-40B4-BE49-F238E27FC236}">
                    <a16:creationId xmlns:a16="http://schemas.microsoft.com/office/drawing/2014/main" id="{891268FA-2A5C-F776-1D50-1010117E18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39328" t="3420" r="39328" b="72435"/>
              <a:stretch/>
            </p:blipFill>
            <p:spPr>
              <a:xfrm rot="5400000">
                <a:off x="4463603" y="3796011"/>
                <a:ext cx="858334" cy="963658"/>
              </a:xfrm>
              <a:prstGeom prst="rect">
                <a:avLst/>
              </a:prstGeom>
            </p:spPr>
          </p:pic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01EA9CA-4DBD-238B-DEC3-45908043BBAD}"/>
                </a:ext>
              </a:extLst>
            </p:cNvPr>
            <p:cNvSpPr/>
            <p:nvPr/>
          </p:nvSpPr>
          <p:spPr>
            <a:xfrm>
              <a:off x="488306" y="1563593"/>
              <a:ext cx="963658" cy="85833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Mask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7BB93B6-1F4B-0E85-F1FE-193EA59D2E17}"/>
                </a:ext>
              </a:extLst>
            </p:cNvPr>
            <p:cNvSpPr/>
            <p:nvPr/>
          </p:nvSpPr>
          <p:spPr>
            <a:xfrm>
              <a:off x="1810225" y="1563593"/>
              <a:ext cx="963658" cy="85833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Mask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57CB775-AEFF-9C57-50BA-B6BF30328277}"/>
                </a:ext>
              </a:extLst>
            </p:cNvPr>
            <p:cNvSpPr/>
            <p:nvPr/>
          </p:nvSpPr>
          <p:spPr>
            <a:xfrm>
              <a:off x="4410941" y="1563593"/>
              <a:ext cx="963658" cy="85833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Mask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DF8FB47-4364-B359-4957-8E43A7F47834}"/>
                </a:ext>
              </a:extLst>
            </p:cNvPr>
            <p:cNvSpPr/>
            <p:nvPr/>
          </p:nvSpPr>
          <p:spPr>
            <a:xfrm>
              <a:off x="4410941" y="2706133"/>
              <a:ext cx="963658" cy="85833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Mask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1DC415D-7919-4F13-16F9-53DF73052CFB}"/>
                </a:ext>
              </a:extLst>
            </p:cNvPr>
            <p:cNvSpPr/>
            <p:nvPr/>
          </p:nvSpPr>
          <p:spPr>
            <a:xfrm>
              <a:off x="4410941" y="3848672"/>
              <a:ext cx="963658" cy="85833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Mask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F3D5FCE-6D56-EC59-6258-93894F970DE1}"/>
                </a:ext>
              </a:extLst>
            </p:cNvPr>
            <p:cNvSpPr/>
            <p:nvPr/>
          </p:nvSpPr>
          <p:spPr>
            <a:xfrm>
              <a:off x="1810225" y="3848672"/>
              <a:ext cx="963658" cy="85833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Mask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DA0D28B-136A-D065-A4C8-25AEBDCC979D}"/>
                </a:ext>
              </a:extLst>
            </p:cNvPr>
            <p:cNvSpPr/>
            <p:nvPr/>
          </p:nvSpPr>
          <p:spPr>
            <a:xfrm>
              <a:off x="1810225" y="2706132"/>
              <a:ext cx="963658" cy="85833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Mask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3F3F213-6F6C-29BB-D619-A6AE398DFE6E}"/>
                </a:ext>
              </a:extLst>
            </p:cNvPr>
            <p:cNvSpPr/>
            <p:nvPr/>
          </p:nvSpPr>
          <p:spPr>
            <a:xfrm>
              <a:off x="488306" y="2706132"/>
              <a:ext cx="963658" cy="85833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Mask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1E3CA6C-0219-BA96-5784-6D93BCBE4D08}"/>
                </a:ext>
              </a:extLst>
            </p:cNvPr>
            <p:cNvSpPr/>
            <p:nvPr/>
          </p:nvSpPr>
          <p:spPr>
            <a:xfrm>
              <a:off x="488306" y="3848671"/>
              <a:ext cx="963658" cy="85833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Mask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C60D036-1D5D-8179-E8CD-C6CD73AFB6A1}"/>
              </a:ext>
            </a:extLst>
          </p:cNvPr>
          <p:cNvGrpSpPr/>
          <p:nvPr/>
        </p:nvGrpSpPr>
        <p:grpSpPr>
          <a:xfrm>
            <a:off x="1810225" y="1074712"/>
            <a:ext cx="7633258" cy="5493121"/>
            <a:chOff x="1810225" y="1074712"/>
            <a:chExt cx="7633258" cy="549312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28D94B5-AE73-58CD-64E8-2C240BB677F3}"/>
                </a:ext>
              </a:extLst>
            </p:cNvPr>
            <p:cNvSpPr txBox="1"/>
            <p:nvPr/>
          </p:nvSpPr>
          <p:spPr>
            <a:xfrm>
              <a:off x="6953693" y="1807535"/>
              <a:ext cx="485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O" dirty="0"/>
                <a:t>X =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7782A41A-5491-27ED-5982-A6C7A537FFFD}"/>
                </a:ext>
              </a:extLst>
            </p:cNvPr>
            <p:cNvGrpSpPr/>
            <p:nvPr/>
          </p:nvGrpSpPr>
          <p:grpSpPr>
            <a:xfrm>
              <a:off x="1810225" y="1074712"/>
              <a:ext cx="7633258" cy="5493121"/>
              <a:chOff x="1810225" y="1074712"/>
              <a:chExt cx="7633258" cy="5493121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CAEDE582-0DA0-C47E-2B80-B6F7A47EE591}"/>
                  </a:ext>
                </a:extLst>
              </p:cNvPr>
              <p:cNvGrpSpPr/>
              <p:nvPr/>
            </p:nvGrpSpPr>
            <p:grpSpPr>
              <a:xfrm>
                <a:off x="1810225" y="1074712"/>
                <a:ext cx="5789180" cy="5493121"/>
                <a:chOff x="1810225" y="1074712"/>
                <a:chExt cx="5789180" cy="5493121"/>
              </a:xfrm>
            </p:grpSpPr>
            <p:sp>
              <p:nvSpPr>
                <p:cNvPr id="26" name="Right Brace 25">
                  <a:extLst>
                    <a:ext uri="{FF2B5EF4-FFF2-40B4-BE49-F238E27FC236}">
                      <a16:creationId xmlns:a16="http://schemas.microsoft.com/office/drawing/2014/main" id="{9E8A2B1B-BDA4-5F58-7BCB-3FBFB265F206}"/>
                    </a:ext>
                  </a:extLst>
                </p:cNvPr>
                <p:cNvSpPr/>
                <p:nvPr/>
              </p:nvSpPr>
              <p:spPr>
                <a:xfrm rot="5400000">
                  <a:off x="3163244" y="3511096"/>
                  <a:ext cx="858335" cy="3564374"/>
                </a:xfrm>
                <a:prstGeom prst="rightBrace">
                  <a:avLst>
                    <a:gd name="adj1" fmla="val 25000"/>
                    <a:gd name="adj2" fmla="val 50347"/>
                  </a:avLst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NO"/>
                </a:p>
              </p:txBody>
            </p:sp>
            <p:sp>
              <p:nvSpPr>
                <p:cNvPr id="27" name="Freeform 26">
                  <a:extLst>
                    <a:ext uri="{FF2B5EF4-FFF2-40B4-BE49-F238E27FC236}">
                      <a16:creationId xmlns:a16="http://schemas.microsoft.com/office/drawing/2014/main" id="{BA905735-7C1E-BF50-06A8-C1E07DFEC06B}"/>
                    </a:ext>
                  </a:extLst>
                </p:cNvPr>
                <p:cNvSpPr/>
                <p:nvPr/>
              </p:nvSpPr>
              <p:spPr>
                <a:xfrm>
                  <a:off x="3558746" y="1074712"/>
                  <a:ext cx="4040659" cy="5493121"/>
                </a:xfrm>
                <a:custGeom>
                  <a:avLst/>
                  <a:gdLst>
                    <a:gd name="connsiteX0" fmla="*/ 0 w 4040659"/>
                    <a:gd name="connsiteY0" fmla="*/ 4634110 h 5493121"/>
                    <a:gd name="connsiteX1" fmla="*/ 2594919 w 4040659"/>
                    <a:gd name="connsiteY1" fmla="*/ 5202520 h 5493121"/>
                    <a:gd name="connsiteX2" fmla="*/ 2804984 w 4040659"/>
                    <a:gd name="connsiteY2" fmla="*/ 605807 h 5493121"/>
                    <a:gd name="connsiteX3" fmla="*/ 4040659 w 4040659"/>
                    <a:gd name="connsiteY3" fmla="*/ 185677 h 5493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040659" h="5493121">
                      <a:moveTo>
                        <a:pt x="0" y="4634110"/>
                      </a:moveTo>
                      <a:cubicBezTo>
                        <a:pt x="1063711" y="5254007"/>
                        <a:pt x="2127422" y="5873904"/>
                        <a:pt x="2594919" y="5202520"/>
                      </a:cubicBezTo>
                      <a:cubicBezTo>
                        <a:pt x="3062416" y="4531136"/>
                        <a:pt x="2564027" y="1441947"/>
                        <a:pt x="2804984" y="605807"/>
                      </a:cubicBezTo>
                      <a:cubicBezTo>
                        <a:pt x="3045941" y="-230333"/>
                        <a:pt x="3543300" y="-22328"/>
                        <a:pt x="4040659" y="185677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O"/>
                </a:p>
              </p:txBody>
            </p: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33776894-FF33-0A75-C9E7-B088BC72CF9A}"/>
                    </a:ext>
                  </a:extLst>
                </p:cNvPr>
                <p:cNvCxnSpPr>
                  <a:endCxn id="27" idx="3"/>
                </p:cNvCxnSpPr>
                <p:nvPr/>
              </p:nvCxnSpPr>
              <p:spPr>
                <a:xfrm flipV="1">
                  <a:off x="7438768" y="1260389"/>
                  <a:ext cx="160637" cy="61784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B01D8B52-A0C8-C337-6091-9F7F9F9D5200}"/>
                    </a:ext>
                  </a:extLst>
                </p:cNvPr>
                <p:cNvCxnSpPr/>
                <p:nvPr/>
              </p:nvCxnSpPr>
              <p:spPr>
                <a:xfrm>
                  <a:off x="7599405" y="1074712"/>
                  <a:ext cx="0" cy="210391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36" name="Picture 35" descr="A group of green squares with black text&#10;&#10;Description automatically generated">
                <a:extLst>
                  <a:ext uri="{FF2B5EF4-FFF2-40B4-BE49-F238E27FC236}">
                    <a16:creationId xmlns:a16="http://schemas.microsoft.com/office/drawing/2014/main" id="{D1CF7AC3-F105-7DB4-28FF-8C900890CD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87340" y="1402246"/>
                <a:ext cx="1756143" cy="1549241"/>
              </a:xfrm>
              <a:prstGeom prst="rect">
                <a:avLst/>
              </a:prstGeom>
            </p:spPr>
          </p:pic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D72B321-EDDD-EEBD-C5DE-DDCA54B0540D}"/>
              </a:ext>
            </a:extLst>
          </p:cNvPr>
          <p:cNvGrpSpPr/>
          <p:nvPr/>
        </p:nvGrpSpPr>
        <p:grpSpPr>
          <a:xfrm>
            <a:off x="6227587" y="3263622"/>
            <a:ext cx="5476107" cy="3401348"/>
            <a:chOff x="6227587" y="3263622"/>
            <a:chExt cx="5476107" cy="34013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EBBFA39C-646B-56F4-C6FA-403A443BF378}"/>
                    </a:ext>
                  </a:extLst>
                </p:cNvPr>
                <p:cNvSpPr txBox="1"/>
                <p:nvPr/>
              </p:nvSpPr>
              <p:spPr>
                <a:xfrm>
                  <a:off x="7604238" y="3263622"/>
                  <a:ext cx="40994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nb-NO" b="0" i="0" dirty="0" smtClean="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m:rPr>
                            <m:nor/>
                          </m:rPr>
                          <a:rPr lang="nb-NO" b="0" i="0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nb-NO" b="0" i="0" dirty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nb-NO" b="0" i="0" dirty="0" smtClean="0">
                            <a:latin typeface="Cambria Math" panose="02040503050406030204" pitchFamily="18" charset="0"/>
                          </a:rPr>
                          <m:t>) = </m:t>
                        </m:r>
                        <m:r>
                          <m:rPr>
                            <m:nor/>
                          </m:rPr>
                          <a:rPr lang="en-GB" i="0" dirty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NO" i="0" dirty="0" smtClean="0">
                            <a:latin typeface="Cambria Math" panose="02040503050406030204" pitchFamily="18" charset="0"/>
                          </a:rPr>
                          <m:t>oftmax</m:t>
                        </m:r>
                        <m:r>
                          <a:rPr lang="en-NO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b-NO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nb-NO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NO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NO" i="1" dirty="0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NO" i="1" dirty="0" smtClean="0">
                                <a:latin typeface="Cambria Math" panose="02040503050406030204" pitchFamily="18" charset="0"/>
                              </a:rPr>
                              <m:t>𝑣𝑜𝑐𝑎𝑏</m:t>
                            </m:r>
                          </m:sub>
                        </m:sSub>
                        <m:r>
                          <a:rPr lang="en-NO" i="1" dirty="0" smtClean="0">
                            <a:latin typeface="Cambria Math" panose="02040503050406030204" pitchFamily="18" charset="0"/>
                          </a:rPr>
                          <m:t> + </m:t>
                        </m:r>
                        <m:sSub>
                          <m:sSubPr>
                            <m:ctrlPr>
                              <a:rPr lang="en-NO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NO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NO" i="1" dirty="0" smtClean="0">
                                <a:latin typeface="Cambria Math" panose="02040503050406030204" pitchFamily="18" charset="0"/>
                              </a:rPr>
                              <m:t>𝑣𝑜𝑐𝑎𝑏</m:t>
                            </m:r>
                          </m:sub>
                        </m:sSub>
                        <m:r>
                          <a:rPr lang="en-NO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NO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EBBFA39C-646B-56F4-C6FA-403A443BF3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4238" y="3263622"/>
                  <a:ext cx="4099456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N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806DAFAA-A4BA-0A5D-E9F6-2DF5A3D5D25A}"/>
                    </a:ext>
                  </a:extLst>
                </p:cNvPr>
                <p:cNvSpPr txBox="1"/>
                <p:nvPr/>
              </p:nvSpPr>
              <p:spPr>
                <a:xfrm>
                  <a:off x="6407135" y="4337673"/>
                  <a:ext cx="111856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nb-NO" b="0" i="0" dirty="0" smtClean="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m:rPr>
                            <m:nor/>
                          </m:rPr>
                          <a:rPr lang="nb-NO" b="0" i="0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nb-NO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nb-NO" b="0" i="1" dirty="0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nb-NO" b="0" i="0" dirty="0" smtClean="0">
                            <a:latin typeface="Cambria Math" panose="02040503050406030204" pitchFamily="18" charset="0"/>
                          </a:rPr>
                          <m:t>) </m:t>
                        </m:r>
                      </m:oMath>
                    </m:oMathPara>
                  </a14:m>
                  <a:endParaRPr lang="en-NO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806DAFAA-A4BA-0A5D-E9F6-2DF5A3D5D2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7135" y="4337673"/>
                  <a:ext cx="1118561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NO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41" name="Picture 40" descr="A green and yellow background&#10;&#10;Description automatically generated">
              <a:extLst>
                <a:ext uri="{FF2B5EF4-FFF2-40B4-BE49-F238E27FC236}">
                  <a16:creationId xmlns:a16="http://schemas.microsoft.com/office/drawing/2014/main" id="{93958F57-3506-6928-92C8-E626ECB718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75855" r="78656"/>
            <a:stretch/>
          </p:blipFill>
          <p:spPr>
            <a:xfrm rot="5400000">
              <a:off x="7660174" y="3807549"/>
              <a:ext cx="429167" cy="481829"/>
            </a:xfrm>
            <a:prstGeom prst="rect">
              <a:avLst/>
            </a:prstGeom>
          </p:spPr>
        </p:pic>
        <p:pic>
          <p:nvPicPr>
            <p:cNvPr id="42" name="Picture 41" descr="A green and yellow background&#10;&#10;Description automatically generated">
              <a:extLst>
                <a:ext uri="{FF2B5EF4-FFF2-40B4-BE49-F238E27FC236}">
                  <a16:creationId xmlns:a16="http://schemas.microsoft.com/office/drawing/2014/main" id="{459E1F15-7820-EF26-CB4C-1F285C906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-527" t="51710" r="79183" b="24145"/>
            <a:stretch/>
          </p:blipFill>
          <p:spPr>
            <a:xfrm rot="5400000">
              <a:off x="8482696" y="3793159"/>
              <a:ext cx="458222" cy="514449"/>
            </a:xfrm>
            <a:prstGeom prst="rect">
              <a:avLst/>
            </a:prstGeom>
          </p:spPr>
        </p:pic>
        <p:pic>
          <p:nvPicPr>
            <p:cNvPr id="43" name="Picture 42" descr="A green and yellow background&#10;&#10;Description automatically generated">
              <a:extLst>
                <a:ext uri="{FF2B5EF4-FFF2-40B4-BE49-F238E27FC236}">
                  <a16:creationId xmlns:a16="http://schemas.microsoft.com/office/drawing/2014/main" id="{499B0FD8-2EFD-5DA3-C3F2-1405CD242C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35393" t="48290" r="43263" b="27565"/>
            <a:stretch/>
          </p:blipFill>
          <p:spPr>
            <a:xfrm rot="5400000">
              <a:off x="9377392" y="3804415"/>
              <a:ext cx="480253" cy="539184"/>
            </a:xfrm>
            <a:prstGeom prst="rect">
              <a:avLst/>
            </a:prstGeom>
          </p:spPr>
        </p:pic>
        <p:pic>
          <p:nvPicPr>
            <p:cNvPr id="44" name="Picture 43" descr="A green and yellow background&#10;&#10;Description automatically generated">
              <a:extLst>
                <a:ext uri="{FF2B5EF4-FFF2-40B4-BE49-F238E27FC236}">
                  <a16:creationId xmlns:a16="http://schemas.microsoft.com/office/drawing/2014/main" id="{26ACF6F9-A38D-B05D-9003-670EC27878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39328" t="3420" r="39328" b="72435"/>
            <a:stretch/>
          </p:blipFill>
          <p:spPr>
            <a:xfrm rot="5400000">
              <a:off x="11152331" y="3824681"/>
              <a:ext cx="480254" cy="539185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9A5BE25-DEEA-CE13-58C1-0C912BE9BD83}"/>
                </a:ext>
              </a:extLst>
            </p:cNvPr>
            <p:cNvSpPr txBox="1"/>
            <p:nvPr/>
          </p:nvSpPr>
          <p:spPr>
            <a:xfrm>
              <a:off x="10381775" y="3833880"/>
              <a:ext cx="572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O" dirty="0"/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EAC1B2CF-2735-9FAD-0EB2-2A4CADCC5FD0}"/>
                    </a:ext>
                  </a:extLst>
                </p:cNvPr>
                <p:cNvSpPr txBox="1"/>
                <p:nvPr/>
              </p:nvSpPr>
              <p:spPr>
                <a:xfrm>
                  <a:off x="6227587" y="4902809"/>
                  <a:ext cx="145221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nb-NO" b="0" i="0" dirty="0" smtClean="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m:rPr>
                            <m:nor/>
                          </m:rPr>
                          <a:rPr lang="nb-NO" b="0" i="0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nb-NO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nb-NO" b="0" i="1" dirty="0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nb-NO" b="0" i="0" dirty="0" smtClean="0">
                            <a:latin typeface="Cambria Math" panose="02040503050406030204" pitchFamily="18" charset="0"/>
                          </a:rPr>
                          <m:t>) </m:t>
                        </m:r>
                      </m:oMath>
                    </m:oMathPara>
                  </a14:m>
                  <a:endParaRPr lang="en-NO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EAC1B2CF-2735-9FAD-0EB2-2A4CADCC5F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7587" y="4902809"/>
                  <a:ext cx="145221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6129"/>
                  </a:stretch>
                </a:blipFill>
              </p:spPr>
              <p:txBody>
                <a:bodyPr/>
                <a:lstStyle/>
                <a:p>
                  <a:r>
                    <a:rPr lang="en-N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A8D09FB0-A435-B457-EEF7-48F5186DD8C9}"/>
                    </a:ext>
                  </a:extLst>
                </p:cNvPr>
                <p:cNvSpPr txBox="1"/>
                <p:nvPr/>
              </p:nvSpPr>
              <p:spPr>
                <a:xfrm>
                  <a:off x="6420913" y="5388812"/>
                  <a:ext cx="106046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nb-NO" b="0" i="0" dirty="0" smtClean="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m:rPr>
                            <m:nor/>
                          </m:rPr>
                          <a:rPr lang="nb-NO" b="0" i="0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nb-NO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nb-NO" b="0" i="1" dirty="0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nb-NO" b="0" i="0" dirty="0" smtClean="0">
                            <a:latin typeface="Cambria Math" panose="02040503050406030204" pitchFamily="18" charset="0"/>
                          </a:rPr>
                          <m:t>) </m:t>
                        </m:r>
                      </m:oMath>
                    </m:oMathPara>
                  </a14:m>
                  <a:endParaRPr lang="en-NO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A8D09FB0-A435-B457-EEF7-48F5186DD8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0913" y="5388812"/>
                  <a:ext cx="1060468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N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1100D060-2071-34FF-AE9D-BEBA5443050F}"/>
                    </a:ext>
                  </a:extLst>
                </p:cNvPr>
                <p:cNvSpPr txBox="1"/>
                <p:nvPr/>
              </p:nvSpPr>
              <p:spPr>
                <a:xfrm>
                  <a:off x="6423165" y="6295638"/>
                  <a:ext cx="117285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nb-NO" b="0" i="0" dirty="0" smtClean="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m:rPr>
                            <m:nor/>
                          </m:rPr>
                          <a:rPr lang="nb-NO" b="0" i="0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nb-NO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nb-NO" b="0" i="1" dirty="0" smtClean="0">
                                <a:latin typeface="Cambria Math" panose="02040503050406030204" pitchFamily="18" charset="0"/>
                              </a:rPr>
                              <m:t>33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nb-NO" b="0" i="0" dirty="0" smtClean="0">
                            <a:latin typeface="Cambria Math" panose="02040503050406030204" pitchFamily="18" charset="0"/>
                          </a:rPr>
                          <m:t>) </m:t>
                        </m:r>
                      </m:oMath>
                    </m:oMathPara>
                  </a14:m>
                  <a:endParaRPr lang="en-NO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1100D060-2071-34FF-AE9D-BEBA544305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3165" y="6295638"/>
                  <a:ext cx="1172852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N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57C650D-C3DF-8242-F9B2-A11AB7471A0C}"/>
                </a:ext>
              </a:extLst>
            </p:cNvPr>
            <p:cNvSpPr txBox="1"/>
            <p:nvPr/>
          </p:nvSpPr>
          <p:spPr>
            <a:xfrm rot="5400000">
              <a:off x="6803035" y="5952974"/>
              <a:ext cx="413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O" dirty="0"/>
                <a:t>…</a:t>
              </a:r>
            </a:p>
          </p:txBody>
        </p:sp>
      </p:grpSp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30F18BC6-0755-1FD0-2DAB-DD7B44DE82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868578"/>
              </p:ext>
            </p:extLst>
          </p:nvPr>
        </p:nvGraphicFramePr>
        <p:xfrm>
          <a:off x="7633843" y="4422852"/>
          <a:ext cx="4000540" cy="23334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800108">
                  <a:extLst>
                    <a:ext uri="{9D8B030D-6E8A-4147-A177-3AD203B41FA5}">
                      <a16:colId xmlns:a16="http://schemas.microsoft.com/office/drawing/2014/main" val="2584812520"/>
                    </a:ext>
                  </a:extLst>
                </a:gridCol>
                <a:gridCol w="800108">
                  <a:extLst>
                    <a:ext uri="{9D8B030D-6E8A-4147-A177-3AD203B41FA5}">
                      <a16:colId xmlns:a16="http://schemas.microsoft.com/office/drawing/2014/main" val="1239220992"/>
                    </a:ext>
                  </a:extLst>
                </a:gridCol>
                <a:gridCol w="800108">
                  <a:extLst>
                    <a:ext uri="{9D8B030D-6E8A-4147-A177-3AD203B41FA5}">
                      <a16:colId xmlns:a16="http://schemas.microsoft.com/office/drawing/2014/main" val="3166265121"/>
                    </a:ext>
                  </a:extLst>
                </a:gridCol>
                <a:gridCol w="800108">
                  <a:extLst>
                    <a:ext uri="{9D8B030D-6E8A-4147-A177-3AD203B41FA5}">
                      <a16:colId xmlns:a16="http://schemas.microsoft.com/office/drawing/2014/main" val="2944795220"/>
                    </a:ext>
                  </a:extLst>
                </a:gridCol>
                <a:gridCol w="800108">
                  <a:extLst>
                    <a:ext uri="{9D8B030D-6E8A-4147-A177-3AD203B41FA5}">
                      <a16:colId xmlns:a16="http://schemas.microsoft.com/office/drawing/2014/main" val="1141540654"/>
                    </a:ext>
                  </a:extLst>
                </a:gridCol>
              </a:tblGrid>
              <a:tr h="466696">
                <a:tc>
                  <a:txBody>
                    <a:bodyPr/>
                    <a:lstStyle/>
                    <a:p>
                      <a:r>
                        <a:rPr lang="en-NO" b="0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b="0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b="0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b="0" dirty="0"/>
                        <a:t>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309263"/>
                  </a:ext>
                </a:extLst>
              </a:tr>
              <a:tr h="466696">
                <a:tc>
                  <a:txBody>
                    <a:bodyPr/>
                    <a:lstStyle/>
                    <a:p>
                      <a:r>
                        <a:rPr lang="en-NO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0.001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398604"/>
                  </a:ext>
                </a:extLst>
              </a:tr>
              <a:tr h="466696">
                <a:tc>
                  <a:txBody>
                    <a:bodyPr/>
                    <a:lstStyle/>
                    <a:p>
                      <a:r>
                        <a:rPr lang="en-NO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513273"/>
                  </a:ext>
                </a:extLst>
              </a:tr>
              <a:tr h="466696">
                <a:tc>
                  <a:txBody>
                    <a:bodyPr/>
                    <a:lstStyle/>
                    <a:p>
                      <a:r>
                        <a:rPr lang="en-NO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570620"/>
                  </a:ext>
                </a:extLst>
              </a:tr>
              <a:tr h="466696">
                <a:tc>
                  <a:txBody>
                    <a:bodyPr/>
                    <a:lstStyle/>
                    <a:p>
                      <a:r>
                        <a:rPr lang="en-NO" dirty="0"/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O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110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550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3A9C0-53A9-4185-5782-05785C105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Sannsynlighetsberegning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4306F5-64C2-2C64-4C5C-2204E80C2BED}"/>
              </a:ext>
            </a:extLst>
          </p:cNvPr>
          <p:cNvGrpSpPr/>
          <p:nvPr/>
        </p:nvGrpSpPr>
        <p:grpSpPr>
          <a:xfrm>
            <a:off x="7112390" y="2233444"/>
            <a:ext cx="4886293" cy="3143414"/>
            <a:chOff x="488306" y="1563593"/>
            <a:chExt cx="4886293" cy="314341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AA4CB9E-E49A-0751-BD7A-7A2260446E9D}"/>
                </a:ext>
              </a:extLst>
            </p:cNvPr>
            <p:cNvGrpSpPr/>
            <p:nvPr/>
          </p:nvGrpSpPr>
          <p:grpSpPr>
            <a:xfrm>
              <a:off x="488306" y="1563593"/>
              <a:ext cx="4886293" cy="3143414"/>
              <a:chOff x="488306" y="1563593"/>
              <a:chExt cx="4886293" cy="3143414"/>
            </a:xfrm>
          </p:grpSpPr>
          <p:pic>
            <p:nvPicPr>
              <p:cNvPr id="15" name="Picture 14" descr="A green and yellow background&#10;&#10;Description automatically generated">
                <a:extLst>
                  <a:ext uri="{FF2B5EF4-FFF2-40B4-BE49-F238E27FC236}">
                    <a16:creationId xmlns:a16="http://schemas.microsoft.com/office/drawing/2014/main" id="{0DCE81E0-8F6D-1398-5B94-2AAE79DF05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t="75855" r="78656"/>
              <a:stretch/>
            </p:blipFill>
            <p:spPr>
              <a:xfrm rot="5400000">
                <a:off x="540968" y="1510931"/>
                <a:ext cx="858334" cy="963658"/>
              </a:xfrm>
              <a:prstGeom prst="rect">
                <a:avLst/>
              </a:prstGeom>
            </p:spPr>
          </p:pic>
          <p:pic>
            <p:nvPicPr>
              <p:cNvPr id="16" name="Picture 15" descr="A green and yellow background&#10;&#10;Description automatically generated">
                <a:extLst>
                  <a:ext uri="{FF2B5EF4-FFF2-40B4-BE49-F238E27FC236}">
                    <a16:creationId xmlns:a16="http://schemas.microsoft.com/office/drawing/2014/main" id="{A921008A-6FF7-0A6A-9D64-B36F46549F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-527" t="51710" r="79183" b="24145"/>
              <a:stretch/>
            </p:blipFill>
            <p:spPr>
              <a:xfrm rot="5400000">
                <a:off x="1869026" y="1510931"/>
                <a:ext cx="858334" cy="963658"/>
              </a:xfrm>
              <a:prstGeom prst="rect">
                <a:avLst/>
              </a:prstGeom>
            </p:spPr>
          </p:pic>
          <p:pic>
            <p:nvPicPr>
              <p:cNvPr id="17" name="Picture 16" descr="A green and yellow background&#10;&#10;Description automatically generated">
                <a:extLst>
                  <a:ext uri="{FF2B5EF4-FFF2-40B4-BE49-F238E27FC236}">
                    <a16:creationId xmlns:a16="http://schemas.microsoft.com/office/drawing/2014/main" id="{B5251035-A21A-926D-D449-AED363BAA7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t="27565" r="78656" b="48290"/>
              <a:stretch/>
            </p:blipFill>
            <p:spPr>
              <a:xfrm rot="5400000">
                <a:off x="3141684" y="1510931"/>
                <a:ext cx="858334" cy="963658"/>
              </a:xfrm>
              <a:prstGeom prst="rect">
                <a:avLst/>
              </a:prstGeom>
            </p:spPr>
          </p:pic>
          <p:pic>
            <p:nvPicPr>
              <p:cNvPr id="18" name="Picture 17" descr="A green and yellow background&#10;&#10;Description automatically generated">
                <a:extLst>
                  <a:ext uri="{FF2B5EF4-FFF2-40B4-BE49-F238E27FC236}">
                    <a16:creationId xmlns:a16="http://schemas.microsoft.com/office/drawing/2014/main" id="{7459404C-C9AE-3CCA-C99E-7A06AC25BE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t="3420" r="78656" b="72435"/>
              <a:stretch/>
            </p:blipFill>
            <p:spPr>
              <a:xfrm rot="5400000">
                <a:off x="4463603" y="1510931"/>
                <a:ext cx="858334" cy="963658"/>
              </a:xfrm>
              <a:prstGeom prst="rect">
                <a:avLst/>
              </a:prstGeom>
            </p:spPr>
          </p:pic>
          <p:pic>
            <p:nvPicPr>
              <p:cNvPr id="19" name="Picture 18" descr="A green and yellow background&#10;&#10;Description automatically generated">
                <a:extLst>
                  <a:ext uri="{FF2B5EF4-FFF2-40B4-BE49-F238E27FC236}">
                    <a16:creationId xmlns:a16="http://schemas.microsoft.com/office/drawing/2014/main" id="{BCA853C4-1A81-7261-F3C6-C5A95A544D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16285" t="75855" r="62371"/>
              <a:stretch/>
            </p:blipFill>
            <p:spPr>
              <a:xfrm rot="5400000">
                <a:off x="540968" y="2653471"/>
                <a:ext cx="858334" cy="963658"/>
              </a:xfrm>
              <a:prstGeom prst="rect">
                <a:avLst/>
              </a:prstGeom>
            </p:spPr>
          </p:pic>
          <p:pic>
            <p:nvPicPr>
              <p:cNvPr id="20" name="Picture 19" descr="A green and yellow background&#10;&#10;Description automatically generated">
                <a:extLst>
                  <a:ext uri="{FF2B5EF4-FFF2-40B4-BE49-F238E27FC236}">
                    <a16:creationId xmlns:a16="http://schemas.microsoft.com/office/drawing/2014/main" id="{77BE1E1B-335E-147D-7902-4E1ABE42D6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18129" t="51710" r="60527" b="24145"/>
              <a:stretch/>
            </p:blipFill>
            <p:spPr>
              <a:xfrm rot="5400000">
                <a:off x="1862887" y="2653471"/>
                <a:ext cx="858334" cy="963658"/>
              </a:xfrm>
              <a:prstGeom prst="rect">
                <a:avLst/>
              </a:prstGeom>
            </p:spPr>
          </p:pic>
          <p:pic>
            <p:nvPicPr>
              <p:cNvPr id="21" name="Picture 20" descr="A green and yellow background&#10;&#10;Description automatically generated">
                <a:extLst>
                  <a:ext uri="{FF2B5EF4-FFF2-40B4-BE49-F238E27FC236}">
                    <a16:creationId xmlns:a16="http://schemas.microsoft.com/office/drawing/2014/main" id="{8A002798-86C0-8EC7-B442-4FC0F4BF0A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18436" t="27565" r="60220" b="48290"/>
              <a:stretch/>
            </p:blipFill>
            <p:spPr>
              <a:xfrm rot="5400000">
                <a:off x="3141684" y="2653471"/>
                <a:ext cx="858334" cy="963658"/>
              </a:xfrm>
              <a:prstGeom prst="rect">
                <a:avLst/>
              </a:prstGeom>
            </p:spPr>
          </p:pic>
          <p:pic>
            <p:nvPicPr>
              <p:cNvPr id="22" name="Picture 21" descr="A green and yellow background&#10;&#10;Description automatically generated">
                <a:extLst>
                  <a:ext uri="{FF2B5EF4-FFF2-40B4-BE49-F238E27FC236}">
                    <a16:creationId xmlns:a16="http://schemas.microsoft.com/office/drawing/2014/main" id="{A3B9F2E4-5A18-A660-B0FB-901C4FA5A2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18436" t="1710" r="60220" b="74145"/>
              <a:stretch/>
            </p:blipFill>
            <p:spPr>
              <a:xfrm rot="5400000">
                <a:off x="4463603" y="2653471"/>
                <a:ext cx="858334" cy="963658"/>
              </a:xfrm>
              <a:prstGeom prst="rect">
                <a:avLst/>
              </a:prstGeom>
            </p:spPr>
          </p:pic>
          <p:pic>
            <p:nvPicPr>
              <p:cNvPr id="23" name="Picture 22" descr="A green and yellow background&#10;&#10;Description automatically generated">
                <a:extLst>
                  <a:ext uri="{FF2B5EF4-FFF2-40B4-BE49-F238E27FC236}">
                    <a16:creationId xmlns:a16="http://schemas.microsoft.com/office/drawing/2014/main" id="{F1BDAF14-A368-A132-6BB4-8A3D4F363E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35393" t="75855" r="43263"/>
              <a:stretch/>
            </p:blipFill>
            <p:spPr>
              <a:xfrm rot="5400000">
                <a:off x="540968" y="3796010"/>
                <a:ext cx="858334" cy="963658"/>
              </a:xfrm>
              <a:prstGeom prst="rect">
                <a:avLst/>
              </a:prstGeom>
            </p:spPr>
          </p:pic>
          <p:pic>
            <p:nvPicPr>
              <p:cNvPr id="24" name="Picture 23" descr="A green and yellow background&#10;&#10;Description automatically generated">
                <a:extLst>
                  <a:ext uri="{FF2B5EF4-FFF2-40B4-BE49-F238E27FC236}">
                    <a16:creationId xmlns:a16="http://schemas.microsoft.com/office/drawing/2014/main" id="{E56B6A59-2EFF-14AF-0746-BC6DE46E09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35393" t="48290" r="43263" b="27565"/>
              <a:stretch/>
            </p:blipFill>
            <p:spPr>
              <a:xfrm rot="5400000">
                <a:off x="1862887" y="3796010"/>
                <a:ext cx="858334" cy="963658"/>
              </a:xfrm>
              <a:prstGeom prst="rect">
                <a:avLst/>
              </a:prstGeom>
            </p:spPr>
          </p:pic>
          <p:pic>
            <p:nvPicPr>
              <p:cNvPr id="25" name="Picture 24" descr="A green and yellow background&#10;&#10;Description automatically generated">
                <a:extLst>
                  <a:ext uri="{FF2B5EF4-FFF2-40B4-BE49-F238E27FC236}">
                    <a16:creationId xmlns:a16="http://schemas.microsoft.com/office/drawing/2014/main" id="{923E3B1B-4E38-5E3D-D3F2-47A75542A9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35393" t="27565" r="43263" b="48290"/>
              <a:stretch/>
            </p:blipFill>
            <p:spPr>
              <a:xfrm rot="5400000">
                <a:off x="3141683" y="3796011"/>
                <a:ext cx="858334" cy="963658"/>
              </a:xfrm>
              <a:prstGeom prst="rect">
                <a:avLst/>
              </a:prstGeom>
            </p:spPr>
          </p:pic>
          <p:pic>
            <p:nvPicPr>
              <p:cNvPr id="26" name="Picture 25" descr="A green and yellow background&#10;&#10;Description automatically generated">
                <a:extLst>
                  <a:ext uri="{FF2B5EF4-FFF2-40B4-BE49-F238E27FC236}">
                    <a16:creationId xmlns:a16="http://schemas.microsoft.com/office/drawing/2014/main" id="{B1391F0C-3844-15E6-2464-4E23209893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39328" t="3420" r="39328" b="72435"/>
              <a:stretch/>
            </p:blipFill>
            <p:spPr>
              <a:xfrm rot="5400000">
                <a:off x="4463603" y="3796011"/>
                <a:ext cx="858334" cy="963658"/>
              </a:xfrm>
              <a:prstGeom prst="rect">
                <a:avLst/>
              </a:prstGeom>
            </p:spPr>
          </p:pic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DD8B13E-33AF-C3CA-24D0-35A2D53AA1C7}"/>
                </a:ext>
              </a:extLst>
            </p:cNvPr>
            <p:cNvSpPr/>
            <p:nvPr/>
          </p:nvSpPr>
          <p:spPr>
            <a:xfrm>
              <a:off x="488306" y="1563593"/>
              <a:ext cx="963658" cy="85833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Mask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B8F0BFF-A675-3F13-9D81-9FE26DFCD7D8}"/>
                </a:ext>
              </a:extLst>
            </p:cNvPr>
            <p:cNvSpPr/>
            <p:nvPr/>
          </p:nvSpPr>
          <p:spPr>
            <a:xfrm>
              <a:off x="1810225" y="1563593"/>
              <a:ext cx="963658" cy="85833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Mask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D1E753F-3E01-1DA4-04E5-8A12B09633BA}"/>
                </a:ext>
              </a:extLst>
            </p:cNvPr>
            <p:cNvSpPr/>
            <p:nvPr/>
          </p:nvSpPr>
          <p:spPr>
            <a:xfrm>
              <a:off x="4410941" y="1563593"/>
              <a:ext cx="963658" cy="85833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Mask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7A662E1-1CF3-79F5-ECA6-F762EDC91B03}"/>
                </a:ext>
              </a:extLst>
            </p:cNvPr>
            <p:cNvSpPr/>
            <p:nvPr/>
          </p:nvSpPr>
          <p:spPr>
            <a:xfrm>
              <a:off x="4410941" y="2706133"/>
              <a:ext cx="963658" cy="85833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Mask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8E4E0DC-30EF-A02B-4ECE-79C4EE375B3D}"/>
                </a:ext>
              </a:extLst>
            </p:cNvPr>
            <p:cNvSpPr/>
            <p:nvPr/>
          </p:nvSpPr>
          <p:spPr>
            <a:xfrm>
              <a:off x="4410941" y="3848672"/>
              <a:ext cx="963658" cy="85833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Mask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A346E41-435E-ED51-5AED-0999D2BC7D4A}"/>
                </a:ext>
              </a:extLst>
            </p:cNvPr>
            <p:cNvSpPr/>
            <p:nvPr/>
          </p:nvSpPr>
          <p:spPr>
            <a:xfrm>
              <a:off x="1810225" y="3848672"/>
              <a:ext cx="963658" cy="85833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Mask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29E8155-AC03-D799-9813-BF5E41BDED51}"/>
                </a:ext>
              </a:extLst>
            </p:cNvPr>
            <p:cNvSpPr/>
            <p:nvPr/>
          </p:nvSpPr>
          <p:spPr>
            <a:xfrm>
              <a:off x="1810225" y="2706132"/>
              <a:ext cx="963658" cy="85833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Mask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73A3D1E-6B0F-9B82-BF4D-EFDB95D01808}"/>
                </a:ext>
              </a:extLst>
            </p:cNvPr>
            <p:cNvSpPr/>
            <p:nvPr/>
          </p:nvSpPr>
          <p:spPr>
            <a:xfrm>
              <a:off x="488306" y="2706132"/>
              <a:ext cx="963658" cy="85833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Mask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062F3A8-A1CF-79FC-E65B-786F7AE2C96A}"/>
                </a:ext>
              </a:extLst>
            </p:cNvPr>
            <p:cNvSpPr/>
            <p:nvPr/>
          </p:nvSpPr>
          <p:spPr>
            <a:xfrm>
              <a:off x="488306" y="3848671"/>
              <a:ext cx="963658" cy="85833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Mask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B089E89-7604-1AE2-8E34-21D306ED3D81}"/>
                  </a:ext>
                </a:extLst>
              </p:cNvPr>
              <p:cNvSpPr txBox="1"/>
              <p:nvPr/>
            </p:nvSpPr>
            <p:spPr>
              <a:xfrm>
                <a:off x="9524720" y="1672239"/>
                <a:ext cx="1883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B089E89-7604-1AE2-8E34-21D306ED3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4720" y="1672239"/>
                <a:ext cx="188385" cy="276999"/>
              </a:xfrm>
              <a:prstGeom prst="rect">
                <a:avLst/>
              </a:prstGeom>
              <a:blipFill>
                <a:blip r:embed="rId3"/>
                <a:stretch>
                  <a:fillRect l="-25000" r="-25000" b="-8696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FD551E9-0A2F-ED63-4700-4174C636EC63}"/>
                  </a:ext>
                </a:extLst>
              </p:cNvPr>
              <p:cNvSpPr txBox="1"/>
              <p:nvPr/>
            </p:nvSpPr>
            <p:spPr>
              <a:xfrm>
                <a:off x="1238693" y="2524111"/>
                <a:ext cx="12784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nb-NO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𝑜𝑏𝑠</m:t>
                              </m:r>
                            </m:e>
                          </m:d>
                        </m:e>
                      </m:func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FD551E9-0A2F-ED63-4700-4174C636E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693" y="2524111"/>
                <a:ext cx="1278492" cy="276999"/>
              </a:xfrm>
              <a:prstGeom prst="rect">
                <a:avLst/>
              </a:prstGeom>
              <a:blipFill>
                <a:blip r:embed="rId4"/>
                <a:stretch>
                  <a:fillRect l="-3922" r="-1961" b="-8696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5297AC78-A7C9-6A25-20F5-613FB725FEE5}"/>
              </a:ext>
            </a:extLst>
          </p:cNvPr>
          <p:cNvGrpSpPr/>
          <p:nvPr/>
        </p:nvGrpSpPr>
        <p:grpSpPr>
          <a:xfrm>
            <a:off x="2652823" y="2158409"/>
            <a:ext cx="6739005" cy="932989"/>
            <a:chOff x="2652823" y="2158409"/>
            <a:chExt cx="6739005" cy="9329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2EE84C1F-4E04-C07B-AF65-8BDE353CF987}"/>
                    </a:ext>
                  </a:extLst>
                </p:cNvPr>
                <p:cNvSpPr txBox="1"/>
                <p:nvPr/>
              </p:nvSpPr>
              <p:spPr>
                <a:xfrm>
                  <a:off x="2652823" y="2523732"/>
                  <a:ext cx="139217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nb-NO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𝑜𝑏𝑠</m:t>
                                </m:r>
                              </m:e>
                            </m:d>
                          </m:e>
                        </m:func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NO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2EE84C1F-4E04-C07B-AF65-8BDE353CF9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2823" y="2523732"/>
                  <a:ext cx="1392176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604" r="-1802" b="-13043"/>
                  </a:stretch>
                </a:blipFill>
              </p:spPr>
              <p:txBody>
                <a:bodyPr/>
                <a:lstStyle/>
                <a:p>
                  <a:r>
                    <a:rPr lang="en-NO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0" name="Picture 29" descr="A green and yellow background&#10;&#10;Description automatically generated">
              <a:extLst>
                <a:ext uri="{FF2B5EF4-FFF2-40B4-BE49-F238E27FC236}">
                  <a16:creationId xmlns:a16="http://schemas.microsoft.com/office/drawing/2014/main" id="{6F030701-E006-D837-840E-23CFE7B338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-527" t="51710" r="79183" b="24145"/>
            <a:stretch/>
          </p:blipFill>
          <p:spPr>
            <a:xfrm rot="5400000">
              <a:off x="8443504" y="2143075"/>
              <a:ext cx="932989" cy="963658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4611A58-55A5-22E7-4FE4-8836847E834D}"/>
              </a:ext>
            </a:extLst>
          </p:cNvPr>
          <p:cNvGrpSpPr/>
          <p:nvPr/>
        </p:nvGrpSpPr>
        <p:grpSpPr>
          <a:xfrm>
            <a:off x="2652823" y="2977978"/>
            <a:ext cx="6751283" cy="1256339"/>
            <a:chOff x="2652823" y="2977978"/>
            <a:chExt cx="6751283" cy="12563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2D9CC91-F97C-50EF-1055-EE564C46E11C}"/>
                    </a:ext>
                  </a:extLst>
                </p:cNvPr>
                <p:cNvSpPr txBox="1"/>
                <p:nvPr/>
              </p:nvSpPr>
              <p:spPr>
                <a:xfrm>
                  <a:off x="2652823" y="2977978"/>
                  <a:ext cx="19562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nb-NO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𝑜𝑏𝑠</m:t>
                                </m:r>
                              </m:e>
                            </m:d>
                          </m:e>
                        </m:func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NO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2D9CC91-F97C-50EF-1055-EE564C46E1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2823" y="2977978"/>
                  <a:ext cx="1956247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NO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3" name="Picture 32" descr="A green and yellow background&#10;&#10;Description automatically generated">
              <a:extLst>
                <a:ext uri="{FF2B5EF4-FFF2-40B4-BE49-F238E27FC236}">
                  <a16:creationId xmlns:a16="http://schemas.microsoft.com/office/drawing/2014/main" id="{DCFB5DEC-046D-3CD8-3CA8-7633F0123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8129" t="51710" r="60527" b="24145"/>
            <a:stretch/>
          </p:blipFill>
          <p:spPr>
            <a:xfrm rot="5400000">
              <a:off x="8493110" y="3323321"/>
              <a:ext cx="858334" cy="963658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20E4A80-0923-7C86-FF3B-CFEAC6BE3C68}"/>
              </a:ext>
            </a:extLst>
          </p:cNvPr>
          <p:cNvGrpSpPr/>
          <p:nvPr/>
        </p:nvGrpSpPr>
        <p:grpSpPr>
          <a:xfrm>
            <a:off x="2260922" y="2233064"/>
            <a:ext cx="9737761" cy="3143414"/>
            <a:chOff x="2260922" y="2233064"/>
            <a:chExt cx="9737761" cy="3143414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A53CA50-B377-CF6A-D4A1-CA81A086145B}"/>
                </a:ext>
              </a:extLst>
            </p:cNvPr>
            <p:cNvGrpSpPr/>
            <p:nvPr/>
          </p:nvGrpSpPr>
          <p:grpSpPr>
            <a:xfrm>
              <a:off x="7112390" y="2233064"/>
              <a:ext cx="4886293" cy="3143414"/>
              <a:chOff x="7112390" y="2233064"/>
              <a:chExt cx="4886293" cy="3143414"/>
            </a:xfrm>
          </p:grpSpPr>
          <p:pic>
            <p:nvPicPr>
              <p:cNvPr id="35" name="Picture 34" descr="A green and yellow background&#10;&#10;Description automatically generated">
                <a:extLst>
                  <a:ext uri="{FF2B5EF4-FFF2-40B4-BE49-F238E27FC236}">
                    <a16:creationId xmlns:a16="http://schemas.microsoft.com/office/drawing/2014/main" id="{81651938-A503-883E-EF27-2D767F8BAF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t="75855" r="78656"/>
              <a:stretch/>
            </p:blipFill>
            <p:spPr>
              <a:xfrm rot="5400000">
                <a:off x="7165052" y="2180402"/>
                <a:ext cx="858334" cy="963658"/>
              </a:xfrm>
              <a:prstGeom prst="rect">
                <a:avLst/>
              </a:prstGeom>
            </p:spPr>
          </p:pic>
          <p:pic>
            <p:nvPicPr>
              <p:cNvPr id="36" name="Picture 35" descr="A green and yellow background&#10;&#10;Description automatically generated">
                <a:extLst>
                  <a:ext uri="{FF2B5EF4-FFF2-40B4-BE49-F238E27FC236}">
                    <a16:creationId xmlns:a16="http://schemas.microsoft.com/office/drawing/2014/main" id="{42C5E800-F1B1-D432-26D6-3E30A92323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t="3420" r="78656" b="72435"/>
              <a:stretch/>
            </p:blipFill>
            <p:spPr>
              <a:xfrm rot="5400000">
                <a:off x="11087687" y="2180402"/>
                <a:ext cx="858334" cy="963658"/>
              </a:xfrm>
              <a:prstGeom prst="rect">
                <a:avLst/>
              </a:prstGeom>
            </p:spPr>
          </p:pic>
          <p:pic>
            <p:nvPicPr>
              <p:cNvPr id="37" name="Picture 36" descr="A green and yellow background&#10;&#10;Description automatically generated">
                <a:extLst>
                  <a:ext uri="{FF2B5EF4-FFF2-40B4-BE49-F238E27FC236}">
                    <a16:creationId xmlns:a16="http://schemas.microsoft.com/office/drawing/2014/main" id="{1B41F1E3-6892-9159-AC69-CC2694A914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16285" t="75855" r="62371"/>
              <a:stretch/>
            </p:blipFill>
            <p:spPr>
              <a:xfrm rot="5400000">
                <a:off x="7165052" y="3322942"/>
                <a:ext cx="858334" cy="963658"/>
              </a:xfrm>
              <a:prstGeom prst="rect">
                <a:avLst/>
              </a:prstGeom>
            </p:spPr>
          </p:pic>
          <p:pic>
            <p:nvPicPr>
              <p:cNvPr id="38" name="Picture 37" descr="A green and yellow background&#10;&#10;Description automatically generated">
                <a:extLst>
                  <a:ext uri="{FF2B5EF4-FFF2-40B4-BE49-F238E27FC236}">
                    <a16:creationId xmlns:a16="http://schemas.microsoft.com/office/drawing/2014/main" id="{D90380C5-CA82-8386-4A9C-CFF315F1C1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18436" t="1710" r="60220" b="74145"/>
              <a:stretch/>
            </p:blipFill>
            <p:spPr>
              <a:xfrm rot="5400000">
                <a:off x="11087687" y="3322942"/>
                <a:ext cx="858334" cy="963658"/>
              </a:xfrm>
              <a:prstGeom prst="rect">
                <a:avLst/>
              </a:prstGeom>
            </p:spPr>
          </p:pic>
          <p:pic>
            <p:nvPicPr>
              <p:cNvPr id="39" name="Picture 38" descr="A green and yellow background&#10;&#10;Description automatically generated">
                <a:extLst>
                  <a:ext uri="{FF2B5EF4-FFF2-40B4-BE49-F238E27FC236}">
                    <a16:creationId xmlns:a16="http://schemas.microsoft.com/office/drawing/2014/main" id="{5388722D-B089-EC8A-C249-19D5DFD8DA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35393" t="75855" r="43263"/>
              <a:stretch/>
            </p:blipFill>
            <p:spPr>
              <a:xfrm rot="5400000">
                <a:off x="7165052" y="4465481"/>
                <a:ext cx="858334" cy="963658"/>
              </a:xfrm>
              <a:prstGeom prst="rect">
                <a:avLst/>
              </a:prstGeom>
            </p:spPr>
          </p:pic>
          <p:pic>
            <p:nvPicPr>
              <p:cNvPr id="40" name="Picture 39" descr="A green and yellow background&#10;&#10;Description automatically generated">
                <a:extLst>
                  <a:ext uri="{FF2B5EF4-FFF2-40B4-BE49-F238E27FC236}">
                    <a16:creationId xmlns:a16="http://schemas.microsoft.com/office/drawing/2014/main" id="{1A8A113D-2169-5E80-1F7D-3783E56DCB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35393" t="48290" r="43263" b="27565"/>
              <a:stretch/>
            </p:blipFill>
            <p:spPr>
              <a:xfrm rot="5400000">
                <a:off x="8486971" y="4465481"/>
                <a:ext cx="858334" cy="963658"/>
              </a:xfrm>
              <a:prstGeom prst="rect">
                <a:avLst/>
              </a:prstGeom>
            </p:spPr>
          </p:pic>
          <p:pic>
            <p:nvPicPr>
              <p:cNvPr id="41" name="Picture 40" descr="A green and yellow background&#10;&#10;Description automatically generated">
                <a:extLst>
                  <a:ext uri="{FF2B5EF4-FFF2-40B4-BE49-F238E27FC236}">
                    <a16:creationId xmlns:a16="http://schemas.microsoft.com/office/drawing/2014/main" id="{136C2F45-810F-13B0-6781-FCA6B1A93B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39328" t="3420" r="39328" b="72435"/>
              <a:stretch/>
            </p:blipFill>
            <p:spPr>
              <a:xfrm rot="5400000">
                <a:off x="11087687" y="4465482"/>
                <a:ext cx="858334" cy="963658"/>
              </a:xfrm>
              <a:prstGeom prst="rect">
                <a:avLst/>
              </a:prstGeom>
            </p:spPr>
          </p:pic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351C234-D4BF-FD08-8316-01DB83DC1BA9}"/>
                </a:ext>
              </a:extLst>
            </p:cNvPr>
            <p:cNvSpPr txBox="1"/>
            <p:nvPr/>
          </p:nvSpPr>
          <p:spPr>
            <a:xfrm rot="5400000">
              <a:off x="3050863" y="3702907"/>
              <a:ext cx="7908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O" dirty="0"/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4B835393-74C7-B38E-09F7-2733F52E812F}"/>
                    </a:ext>
                  </a:extLst>
                </p:cNvPr>
                <p:cNvSpPr txBox="1"/>
                <p:nvPr/>
              </p:nvSpPr>
              <p:spPr>
                <a:xfrm>
                  <a:off x="2260922" y="4056891"/>
                  <a:ext cx="23707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nb-NO" b="0" i="0" smtClean="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44</m:t>
                            </m:r>
                          </m:sub>
                        </m:s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𝑜𝑏𝑠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NO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4B835393-74C7-B38E-09F7-2733F52E81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0922" y="4056891"/>
                  <a:ext cx="2370714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139" t="-8696" r="-3209" b="-34783"/>
                  </a:stretch>
                </a:blipFill>
              </p:spPr>
              <p:txBody>
                <a:bodyPr/>
                <a:lstStyle/>
                <a:p>
                  <a:r>
                    <a:rPr lang="en-NO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8279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30D7D-7C93-C5D6-D3F1-04DA259EF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Noen utfordringer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34F83-B76B-559B-91F8-F9C2349E7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NO" dirty="0"/>
              <a:t>Vector embeddings</a:t>
            </a:r>
          </a:p>
          <a:p>
            <a:pPr lvl="1"/>
            <a:r>
              <a:rPr lang="en-NO" dirty="0"/>
              <a:t>Det finnes pre-trained vector embeddings for image patches, men vet ikke hvor mange geologiske bilder som finnes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datasettet</a:t>
            </a:r>
            <a:r>
              <a:rPr lang="en-GB" dirty="0"/>
              <a:t>. </a:t>
            </a:r>
            <a:r>
              <a:rPr lang="en-GB" dirty="0" err="1"/>
              <a:t>Mulig</a:t>
            </a:r>
            <a:r>
              <a:rPr lang="en-GB" dirty="0"/>
              <a:t> pre-training </a:t>
            </a:r>
            <a:r>
              <a:rPr lang="en-GB" dirty="0" err="1"/>
              <a:t>må</a:t>
            </a:r>
            <a:r>
              <a:rPr lang="en-GB" dirty="0"/>
              <a:t> </a:t>
            </a:r>
            <a:r>
              <a:rPr lang="en-GB" dirty="0" err="1"/>
              <a:t>gjøres</a:t>
            </a:r>
            <a:r>
              <a:rPr lang="en-GB" dirty="0"/>
              <a:t> </a:t>
            </a:r>
            <a:r>
              <a:rPr lang="en-GB" dirty="0" err="1"/>
              <a:t>fra</a:t>
            </a:r>
            <a:r>
              <a:rPr lang="en-GB" dirty="0"/>
              <a:t> scratch…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Valg</a:t>
            </a:r>
            <a:r>
              <a:rPr lang="en-GB" dirty="0"/>
              <a:t> </a:t>
            </a:r>
            <a:r>
              <a:rPr lang="en-GB" dirty="0" err="1"/>
              <a:t>av</a:t>
            </a:r>
            <a:r>
              <a:rPr lang="en-GB" dirty="0"/>
              <a:t> input-</a:t>
            </a:r>
            <a:r>
              <a:rPr lang="en-GB" dirty="0" err="1"/>
              <a:t>sekvenser</a:t>
            </a:r>
            <a:endParaRPr lang="en-GB" dirty="0"/>
          </a:p>
          <a:p>
            <a:pPr lvl="1"/>
            <a:r>
              <a:rPr lang="en-GB" dirty="0"/>
              <a:t>Kan </a:t>
            </a:r>
            <a:r>
              <a:rPr lang="en-GB" dirty="0" err="1"/>
              <a:t>bruke</a:t>
            </a:r>
            <a:r>
              <a:rPr lang="en-GB" dirty="0"/>
              <a:t> hele </a:t>
            </a:r>
            <a:r>
              <a:rPr lang="en-GB" dirty="0" err="1"/>
              <a:t>bildet</a:t>
            </a:r>
            <a:r>
              <a:rPr lang="en-GB" dirty="0"/>
              <a:t> (alle patches) </a:t>
            </a:r>
            <a:r>
              <a:rPr lang="en-GB" dirty="0" err="1"/>
              <a:t>som</a:t>
            </a:r>
            <a:r>
              <a:rPr lang="en-GB" dirty="0"/>
              <a:t> input, men </a:t>
            </a:r>
            <a:r>
              <a:rPr lang="en-GB" dirty="0" err="1"/>
              <a:t>mulig</a:t>
            </a:r>
            <a:r>
              <a:rPr lang="en-GB" dirty="0"/>
              <a:t> </a:t>
            </a:r>
            <a:r>
              <a:rPr lang="en-GB" dirty="0" err="1"/>
              <a:t>dette</a:t>
            </a:r>
            <a:r>
              <a:rPr lang="en-GB" dirty="0"/>
              <a:t> er </a:t>
            </a:r>
            <a:r>
              <a:rPr lang="en-GB" dirty="0" err="1"/>
              <a:t>ineffektivt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trening</a:t>
            </a:r>
            <a:r>
              <a:rPr lang="en-GB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Brønndata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subset </a:t>
            </a:r>
            <a:r>
              <a:rPr lang="en-GB" dirty="0" err="1"/>
              <a:t>av</a:t>
            </a:r>
            <a:r>
              <a:rPr lang="en-GB" dirty="0"/>
              <a:t> patches</a:t>
            </a:r>
          </a:p>
        </p:txBody>
      </p:sp>
    </p:spTree>
    <p:extLst>
      <p:ext uri="{BB962C8B-B14F-4D97-AF65-F5344CB8AC3E}">
        <p14:creationId xmlns:p14="http://schemas.microsoft.com/office/powerpoint/2010/main" val="4043289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3ED44-FD7A-1274-9B19-E2615861B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Idéer/retninger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FCFE1-5ADE-5D3F-5668-EF34CD8A0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O" dirty="0"/>
              <a:t>Vision Transformers (16x16-pixels is all you need) for betinget sampling.</a:t>
            </a:r>
          </a:p>
          <a:p>
            <a:r>
              <a:rPr lang="en-NO" dirty="0"/>
              <a:t>Fortsette arbeidet fra paper 3: Fluvial-data på PointSSIM, ubetinget vs. betinget, DeepPointSSIM? </a:t>
            </a:r>
          </a:p>
          <a:p>
            <a:r>
              <a:rPr lang="en-NO" dirty="0"/>
              <a:t>Fortsette arbeidet fra paper 2: DDPM uten autoencoder? Vasilys datasett? </a:t>
            </a:r>
          </a:p>
          <a:p>
            <a:r>
              <a:rPr lang="en-NO" dirty="0"/>
              <a:t>3D</a:t>
            </a:r>
          </a:p>
          <a:p>
            <a:r>
              <a:rPr lang="en-NO" dirty="0"/>
              <a:t>Normalizing flows for conditional generative modelling.</a:t>
            </a:r>
          </a:p>
        </p:txBody>
      </p:sp>
    </p:spTree>
    <p:extLst>
      <p:ext uri="{BB962C8B-B14F-4D97-AF65-F5344CB8AC3E}">
        <p14:creationId xmlns:p14="http://schemas.microsoft.com/office/powerpoint/2010/main" val="3307837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C4B00-FA95-1F87-E2C7-FD358627C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Om </a:t>
            </a:r>
            <a:r>
              <a:rPr lang="en-GB" dirty="0"/>
              <a:t>Transformers</a:t>
            </a:r>
            <a:endParaRPr lang="e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20A32-ED11-0851-826C-B966CEBB5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23881"/>
          </a:xfrm>
        </p:spPr>
        <p:txBody>
          <a:bodyPr/>
          <a:lstStyle/>
          <a:p>
            <a:r>
              <a:rPr lang="en-NO" dirty="0"/>
              <a:t>Modell-arkitekturen som er brukt </a:t>
            </a:r>
            <a:r>
              <a:rPr lang="en-GB" dirty="0" err="1"/>
              <a:t>i</a:t>
            </a:r>
            <a:r>
              <a:rPr lang="en-GB" dirty="0"/>
              <a:t> alle </a:t>
            </a:r>
            <a:r>
              <a:rPr lang="en-GB" dirty="0" err="1"/>
              <a:t>moderne</a:t>
            </a:r>
            <a:r>
              <a:rPr lang="nb-NO" dirty="0"/>
              <a:t> språkmodeller(</a:t>
            </a:r>
            <a:r>
              <a:rPr lang="nb-NO" dirty="0" err="1"/>
              <a:t>ChatGPT</a:t>
            </a:r>
            <a:r>
              <a:rPr lang="nb-NO" dirty="0"/>
              <a:t>(</a:t>
            </a:r>
            <a:r>
              <a:rPr lang="nb-NO" dirty="0" err="1"/>
              <a:t>OpenAI</a:t>
            </a:r>
            <a:r>
              <a:rPr lang="nb-NO" dirty="0"/>
              <a:t>),Gemini(Google),</a:t>
            </a:r>
            <a:r>
              <a:rPr lang="nb-NO" dirty="0" err="1"/>
              <a:t>Llama</a:t>
            </a:r>
            <a:r>
              <a:rPr lang="nb-NO" dirty="0"/>
              <a:t>(Meta),</a:t>
            </a:r>
            <a:r>
              <a:rPr lang="nb-NO" dirty="0" err="1"/>
              <a:t>Grok</a:t>
            </a:r>
            <a:r>
              <a:rPr lang="nb-NO" dirty="0"/>
              <a:t>(</a:t>
            </a:r>
            <a:r>
              <a:rPr lang="nb-NO" dirty="0" err="1"/>
              <a:t>xAI</a:t>
            </a:r>
            <a:r>
              <a:rPr lang="nb-NO" dirty="0"/>
              <a:t>) etc.)</a:t>
            </a:r>
          </a:p>
          <a:p>
            <a:r>
              <a:rPr lang="nb-NO" dirty="0"/>
              <a:t>Hovedkomponent: </a:t>
            </a:r>
            <a:r>
              <a:rPr lang="nb-NO" dirty="0" err="1"/>
              <a:t>Attention</a:t>
            </a:r>
            <a:r>
              <a:rPr lang="nb-NO" dirty="0"/>
              <a:t>-mekanismen, fokuserer på relevante deler av input-sekvens til å genere output-sekvenser.</a:t>
            </a:r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en-NO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E59D1F-4D58-E6E1-D1C3-B7DF9B6657BB}"/>
              </a:ext>
            </a:extLst>
          </p:cNvPr>
          <p:cNvSpPr txBox="1"/>
          <p:nvPr/>
        </p:nvSpPr>
        <p:spPr>
          <a:xfrm>
            <a:off x="1137685" y="5209953"/>
            <a:ext cx="3391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/>
              <a:t>Input: Hunden min liker å spise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BBFEF88-EA68-3CDE-1C38-E7B2467F0F26}"/>
              </a:ext>
            </a:extLst>
          </p:cNvPr>
          <p:cNvGrpSpPr/>
          <p:nvPr/>
        </p:nvGrpSpPr>
        <p:grpSpPr>
          <a:xfrm>
            <a:off x="4529471" y="4614530"/>
            <a:ext cx="6241310" cy="2203464"/>
            <a:chOff x="4529471" y="4614530"/>
            <a:chExt cx="6241310" cy="2203464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CE92E60-F68F-C261-F465-BB7846A7BE0B}"/>
                </a:ext>
              </a:extLst>
            </p:cNvPr>
            <p:cNvCxnSpPr>
              <a:stCxn id="4" idx="3"/>
            </p:cNvCxnSpPr>
            <p:nvPr/>
          </p:nvCxnSpPr>
          <p:spPr>
            <a:xfrm flipV="1">
              <a:off x="4529471" y="5390707"/>
              <a:ext cx="2083980" cy="391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20A489F-615B-E0F1-468C-B5684FAFF741}"/>
                </a:ext>
              </a:extLst>
            </p:cNvPr>
            <p:cNvSpPr txBox="1"/>
            <p:nvPr/>
          </p:nvSpPr>
          <p:spPr>
            <a:xfrm>
              <a:off x="6889898" y="4614530"/>
              <a:ext cx="29133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O" dirty="0"/>
                <a:t>Kjøtt                                      5.2%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129C8CF-D61F-8C00-53D3-2D41623E38FA}"/>
                </a:ext>
              </a:extLst>
            </p:cNvPr>
            <p:cNvSpPr txBox="1"/>
            <p:nvPr/>
          </p:nvSpPr>
          <p:spPr>
            <a:xfrm>
              <a:off x="6889898" y="4983862"/>
              <a:ext cx="37213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O" dirty="0"/>
                <a:t>Hundemat                          3.2%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A01B4FE-3F1D-9FA5-2AC2-4C136A81F198}"/>
                </a:ext>
              </a:extLst>
            </p:cNvPr>
            <p:cNvSpPr txBox="1"/>
            <p:nvPr/>
          </p:nvSpPr>
          <p:spPr>
            <a:xfrm>
              <a:off x="6889898" y="5347100"/>
              <a:ext cx="31153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O" dirty="0"/>
                <a:t>Fisk                                        2.2%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226EE50-8C73-F332-1DBB-32AEAD3AC227}"/>
                </a:ext>
              </a:extLst>
            </p:cNvPr>
            <p:cNvSpPr txBox="1"/>
            <p:nvPr/>
          </p:nvSpPr>
          <p:spPr>
            <a:xfrm>
              <a:off x="6889898" y="5716432"/>
              <a:ext cx="36363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O" dirty="0"/>
                <a:t>Leverpostei                        1.8%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87CBAEA-5DA4-3A06-B5BC-70FBFC059475}"/>
                </a:ext>
              </a:extLst>
            </p:cNvPr>
            <p:cNvSpPr txBox="1"/>
            <p:nvPr/>
          </p:nvSpPr>
          <p:spPr>
            <a:xfrm rot="5400000">
              <a:off x="8669447" y="6118288"/>
              <a:ext cx="4465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O" dirty="0"/>
                <a:t>…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0EF3AF2-94E2-D6AE-6DFE-4140FA269320}"/>
                </a:ext>
              </a:extLst>
            </p:cNvPr>
            <p:cNvSpPr txBox="1"/>
            <p:nvPr/>
          </p:nvSpPr>
          <p:spPr>
            <a:xfrm>
              <a:off x="6889898" y="6448662"/>
              <a:ext cx="3880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O" dirty="0"/>
                <a:t>Dronning                              0.0000008%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271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1C0E5CA-DC69-EEDF-46A9-3D2A36303595}"/>
              </a:ext>
            </a:extLst>
          </p:cNvPr>
          <p:cNvSpPr txBox="1"/>
          <p:nvPr/>
        </p:nvSpPr>
        <p:spPr>
          <a:xfrm>
            <a:off x="1122507" y="95803"/>
            <a:ext cx="3391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/>
              <a:t>Hunden min liker å spise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E87F130-56D0-28C3-B9A7-DB43FDF62548}"/>
              </a:ext>
            </a:extLst>
          </p:cNvPr>
          <p:cNvGrpSpPr/>
          <p:nvPr/>
        </p:nvGrpSpPr>
        <p:grpSpPr>
          <a:xfrm>
            <a:off x="78425" y="465137"/>
            <a:ext cx="4954774" cy="862303"/>
            <a:chOff x="78425" y="465137"/>
            <a:chExt cx="4954774" cy="862303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E0E8485-5775-BB28-03A4-10C1B990B621}"/>
                </a:ext>
              </a:extLst>
            </p:cNvPr>
            <p:cNvCxnSpPr>
              <a:cxnSpLocks/>
            </p:cNvCxnSpPr>
            <p:nvPr/>
          </p:nvCxnSpPr>
          <p:spPr>
            <a:xfrm>
              <a:off x="2558441" y="465137"/>
              <a:ext cx="0" cy="41736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E4DD87CF-7CDD-3496-5F1A-D3A159B942C1}"/>
                </a:ext>
              </a:extLst>
            </p:cNvPr>
            <p:cNvGrpSpPr/>
            <p:nvPr/>
          </p:nvGrpSpPr>
          <p:grpSpPr>
            <a:xfrm>
              <a:off x="78425" y="954084"/>
              <a:ext cx="4954774" cy="373356"/>
              <a:chOff x="4210982" y="2598476"/>
              <a:chExt cx="4954774" cy="373356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61F5244-4A7D-46E0-3B37-0E410DF5847B}"/>
                  </a:ext>
                </a:extLst>
              </p:cNvPr>
              <p:cNvSpPr txBox="1"/>
              <p:nvPr/>
            </p:nvSpPr>
            <p:spPr>
              <a:xfrm>
                <a:off x="4210982" y="2598476"/>
                <a:ext cx="1112873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NO" dirty="0"/>
                  <a:t>Hunden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702C324-568F-FF6D-9472-FFB2B36A3C2C}"/>
                  </a:ext>
                </a:extLst>
              </p:cNvPr>
              <p:cNvSpPr txBox="1"/>
              <p:nvPr/>
            </p:nvSpPr>
            <p:spPr>
              <a:xfrm>
                <a:off x="5529419" y="2598476"/>
                <a:ext cx="754911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NO" dirty="0"/>
                  <a:t>min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91A3997-88FA-F087-3217-1BB09AF14EB3}"/>
                  </a:ext>
                </a:extLst>
              </p:cNvPr>
              <p:cNvSpPr txBox="1"/>
              <p:nvPr/>
            </p:nvSpPr>
            <p:spPr>
              <a:xfrm>
                <a:off x="6491666" y="2602500"/>
                <a:ext cx="754911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NO" dirty="0"/>
                  <a:t>liker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0FA3538-090F-1446-7B73-8BDB03BA79EA}"/>
                  </a:ext>
                </a:extLst>
              </p:cNvPr>
              <p:cNvSpPr txBox="1"/>
              <p:nvPr/>
            </p:nvSpPr>
            <p:spPr>
              <a:xfrm>
                <a:off x="7452141" y="2598476"/>
                <a:ext cx="754911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NO" dirty="0"/>
                  <a:t>å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EB42585-6180-5F88-D0B6-317B5918EC90}"/>
                  </a:ext>
                </a:extLst>
              </p:cNvPr>
              <p:cNvSpPr txBox="1"/>
              <p:nvPr/>
            </p:nvSpPr>
            <p:spPr>
              <a:xfrm>
                <a:off x="8410845" y="2598476"/>
                <a:ext cx="754911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NO" dirty="0"/>
                  <a:t>spise</a:t>
                </a:r>
              </a:p>
            </p:txBody>
          </p: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0E1A0AA-3C44-4CFF-0D81-827C780C4E41}"/>
              </a:ext>
            </a:extLst>
          </p:cNvPr>
          <p:cNvGrpSpPr/>
          <p:nvPr/>
        </p:nvGrpSpPr>
        <p:grpSpPr>
          <a:xfrm>
            <a:off x="1044156" y="1388645"/>
            <a:ext cx="3250080" cy="1319159"/>
            <a:chOff x="3884368" y="3040912"/>
            <a:chExt cx="3250080" cy="1319159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2511CB5-DB1A-E194-29EE-44E582CB85DE}"/>
                </a:ext>
              </a:extLst>
            </p:cNvPr>
            <p:cNvCxnSpPr/>
            <p:nvPr/>
          </p:nvCxnSpPr>
          <p:spPr>
            <a:xfrm>
              <a:off x="5417288" y="3040912"/>
              <a:ext cx="0" cy="3880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66A3389-4BC8-6D92-B8BF-B41B86E014DB}"/>
                    </a:ext>
                  </a:extLst>
                </p:cNvPr>
                <p:cNvSpPr txBox="1"/>
                <p:nvPr/>
              </p:nvSpPr>
              <p:spPr>
                <a:xfrm>
                  <a:off x="3884368" y="3616615"/>
                  <a:ext cx="2609753" cy="7381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NO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NO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  <m:t>1.24</m:t>
                                  </m:r>
                                </m:e>
                                <m:e>
                                  <m:r>
                                    <a:rPr lang="en-NO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  <m:t>0.253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NO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NO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NO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  <m:t>0.67</m:t>
                                  </m:r>
                                </m:e>
                                <m:e>
                                  <m:r>
                                    <a:rPr lang="en-NO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  <m:t>123.2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NO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66A3389-4BC8-6D92-B8BF-B41B86E014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4368" y="3616615"/>
                  <a:ext cx="2609753" cy="738151"/>
                </a:xfrm>
                <a:prstGeom prst="rect">
                  <a:avLst/>
                </a:prstGeom>
                <a:blipFill>
                  <a:blip r:embed="rId2"/>
                  <a:stretch>
                    <a:fillRect l="-1942" t="-1695" b="-8475"/>
                  </a:stretch>
                </a:blipFill>
              </p:spPr>
              <p:txBody>
                <a:bodyPr/>
                <a:lstStyle/>
                <a:p>
                  <a:r>
                    <a:rPr lang="en-N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FDF9EC6-5A18-8A46-9C15-57D39CBB9A68}"/>
                </a:ext>
              </a:extLst>
            </p:cNvPr>
            <p:cNvSpPr txBox="1"/>
            <p:nvPr/>
          </p:nvSpPr>
          <p:spPr>
            <a:xfrm>
              <a:off x="6459881" y="3605906"/>
              <a:ext cx="674567" cy="25391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NO" sz="1050" dirty="0"/>
                <a:t>Hunden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90DE998-5B3E-8162-249C-E0780672175C}"/>
                </a:ext>
              </a:extLst>
            </p:cNvPr>
            <p:cNvSpPr txBox="1"/>
            <p:nvPr/>
          </p:nvSpPr>
          <p:spPr>
            <a:xfrm>
              <a:off x="6494121" y="4106155"/>
              <a:ext cx="528083" cy="25391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NO" sz="1050" dirty="0"/>
                <a:t>spise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9D68E7A-94C5-5A99-7225-2F6886167F45}"/>
              </a:ext>
            </a:extLst>
          </p:cNvPr>
          <p:cNvGrpSpPr/>
          <p:nvPr/>
        </p:nvGrpSpPr>
        <p:grpSpPr>
          <a:xfrm>
            <a:off x="1822821" y="2890114"/>
            <a:ext cx="1645186" cy="752965"/>
            <a:chOff x="4628138" y="4552846"/>
            <a:chExt cx="1645186" cy="752965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94A4343-51DE-495B-CE6C-ADE186FC2C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22874" y="4574354"/>
              <a:ext cx="494414" cy="4112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DDDF0DB-ED5F-2AF8-E482-52D52F5E513A}"/>
                </a:ext>
              </a:extLst>
            </p:cNvPr>
            <p:cNvCxnSpPr>
              <a:cxnSpLocks/>
            </p:cNvCxnSpPr>
            <p:nvPr/>
          </p:nvCxnSpPr>
          <p:spPr>
            <a:xfrm>
              <a:off x="5417288" y="4574353"/>
              <a:ext cx="0" cy="4112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CDEDB1A-1B97-D967-F460-42BEB1D33A9D}"/>
                </a:ext>
              </a:extLst>
            </p:cNvPr>
            <p:cNvCxnSpPr>
              <a:cxnSpLocks/>
            </p:cNvCxnSpPr>
            <p:nvPr/>
          </p:nvCxnSpPr>
          <p:spPr>
            <a:xfrm>
              <a:off x="5427920" y="4584985"/>
              <a:ext cx="483782" cy="40061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AA2BF6D-DDF9-A939-9172-7C7582B617BF}"/>
                    </a:ext>
                  </a:extLst>
                </p:cNvPr>
                <p:cNvSpPr txBox="1"/>
                <p:nvPr/>
              </p:nvSpPr>
              <p:spPr>
                <a:xfrm>
                  <a:off x="4746063" y="5028810"/>
                  <a:ext cx="20871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en-NO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AA2BF6D-DDF9-A939-9172-7C7582B617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6063" y="5028810"/>
                  <a:ext cx="208710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33333" r="-27778" b="-20833"/>
                  </a:stretch>
                </a:blipFill>
              </p:spPr>
              <p:txBody>
                <a:bodyPr/>
                <a:lstStyle/>
                <a:p>
                  <a:r>
                    <a:rPr lang="en-N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1F4C0EA-183F-12D9-5DDD-6910C7271889}"/>
                    </a:ext>
                  </a:extLst>
                </p:cNvPr>
                <p:cNvSpPr txBox="1"/>
                <p:nvPr/>
              </p:nvSpPr>
              <p:spPr>
                <a:xfrm>
                  <a:off x="5320230" y="5028812"/>
                  <a:ext cx="21537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en-NO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1F4C0EA-183F-12D9-5DDD-6910C72718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0230" y="5028812"/>
                  <a:ext cx="21537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7778" r="-16667" b="-4167"/>
                  </a:stretch>
                </a:blipFill>
              </p:spPr>
              <p:txBody>
                <a:bodyPr/>
                <a:lstStyle/>
                <a:p>
                  <a:r>
                    <a:rPr lang="en-N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0F8A256-B269-1785-CE80-DFEF8D4DD739}"/>
                    </a:ext>
                  </a:extLst>
                </p:cNvPr>
                <p:cNvSpPr txBox="1"/>
                <p:nvPr/>
              </p:nvSpPr>
              <p:spPr>
                <a:xfrm>
                  <a:off x="5812668" y="5028811"/>
                  <a:ext cx="1980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NO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0F8A256-B269-1785-CE80-DFEF8D4DD7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2668" y="5028811"/>
                  <a:ext cx="198068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3529" r="-23529" b="-4167"/>
                  </a:stretch>
                </a:blipFill>
              </p:spPr>
              <p:txBody>
                <a:bodyPr/>
                <a:lstStyle/>
                <a:p>
                  <a:r>
                    <a:rPr lang="en-N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53A480CB-70EA-BA01-00AF-91351E2C4CEE}"/>
                    </a:ext>
                  </a:extLst>
                </p:cNvPr>
                <p:cNvSpPr txBox="1"/>
                <p:nvPr/>
              </p:nvSpPr>
              <p:spPr>
                <a:xfrm>
                  <a:off x="4628138" y="4552846"/>
                  <a:ext cx="823390" cy="47596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nb-NO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sz="12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nb-NO" sz="1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oMath>
                    </m:oMathPara>
                  </a14:m>
                  <a:endParaRPr lang="nb-NO" sz="1200" b="0" dirty="0"/>
                </a:p>
                <a:p>
                  <a:endParaRPr lang="en-NO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53A480CB-70EA-BA01-00AF-91351E2C4C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8138" y="4552846"/>
                  <a:ext cx="823390" cy="47596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N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27525984-006A-632D-E5CE-5D77B4ECE7B5}"/>
                    </a:ext>
                  </a:extLst>
                </p:cNvPr>
                <p:cNvSpPr txBox="1"/>
                <p:nvPr/>
              </p:nvSpPr>
              <p:spPr>
                <a:xfrm>
                  <a:off x="5164399" y="4739368"/>
                  <a:ext cx="823390" cy="47596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nb-NO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sz="12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nb-NO" sz="1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nb-NO" sz="1200" b="0" dirty="0"/>
                </a:p>
                <a:p>
                  <a:endParaRPr lang="en-NO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27525984-006A-632D-E5CE-5D77B4ECE7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4399" y="4739368"/>
                  <a:ext cx="823390" cy="47596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N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3D45797-666C-B210-404F-AEB67023CD01}"/>
                    </a:ext>
                  </a:extLst>
                </p:cNvPr>
                <p:cNvSpPr txBox="1"/>
                <p:nvPr/>
              </p:nvSpPr>
              <p:spPr>
                <a:xfrm>
                  <a:off x="5449934" y="4625207"/>
                  <a:ext cx="823390" cy="47596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nb-NO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sz="12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nb-NO" sz="1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oMath>
                    </m:oMathPara>
                  </a14:m>
                  <a:endParaRPr lang="nb-NO" sz="1200" b="0" dirty="0"/>
                </a:p>
                <a:p>
                  <a:endParaRPr lang="en-NO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3D45797-666C-B210-404F-AEB67023CD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9934" y="4625207"/>
                  <a:ext cx="823390" cy="47596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NO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DB3C6FD-9CAC-AAAB-7A69-07F2DAAA5B6B}"/>
              </a:ext>
            </a:extLst>
          </p:cNvPr>
          <p:cNvGrpSpPr/>
          <p:nvPr/>
        </p:nvGrpSpPr>
        <p:grpSpPr>
          <a:xfrm>
            <a:off x="634861" y="3626432"/>
            <a:ext cx="4426533" cy="1005506"/>
            <a:chOff x="634861" y="3626432"/>
            <a:chExt cx="4426533" cy="1005506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67CE323-688C-C66B-1665-757D86BF9694}"/>
                </a:ext>
              </a:extLst>
            </p:cNvPr>
            <p:cNvCxnSpPr>
              <a:stCxn id="32" idx="2"/>
            </p:cNvCxnSpPr>
            <p:nvPr/>
          </p:nvCxnSpPr>
          <p:spPr>
            <a:xfrm>
              <a:off x="2045101" y="3643077"/>
              <a:ext cx="0" cy="38548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9E1F971A-352D-493B-F0AF-D1A1C447F95A}"/>
                </a:ext>
              </a:extLst>
            </p:cNvPr>
            <p:cNvCxnSpPr/>
            <p:nvPr/>
          </p:nvCxnSpPr>
          <p:spPr>
            <a:xfrm>
              <a:off x="2604313" y="3626432"/>
              <a:ext cx="0" cy="38548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0D036507-BBDC-FCE4-9905-3F9EBFAEC25F}"/>
                </a:ext>
              </a:extLst>
            </p:cNvPr>
            <p:cNvCxnSpPr/>
            <p:nvPr/>
          </p:nvCxnSpPr>
          <p:spPr>
            <a:xfrm>
              <a:off x="3056312" y="3626433"/>
              <a:ext cx="0" cy="38548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FBE90BBD-25CC-C3EF-F353-C1E75F1B75A8}"/>
                    </a:ext>
                  </a:extLst>
                </p:cNvPr>
                <p:cNvSpPr txBox="1"/>
                <p:nvPr/>
              </p:nvSpPr>
              <p:spPr>
                <a:xfrm>
                  <a:off x="634861" y="3959703"/>
                  <a:ext cx="4426533" cy="6722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nb-NO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nb-NO" b="0" i="0" smtClean="0">
                            <a:latin typeface="Cambria Math" panose="02040503050406030204" pitchFamily="18" charset="0"/>
                          </a:rPr>
                          <m:t> = </m:t>
                        </m:r>
                        <m:r>
                          <m:rPr>
                            <m:nor/>
                          </m:rPr>
                          <a:rPr lang="nb-NO" b="0" i="0" smtClean="0">
                            <a:latin typeface="Cambria Math" panose="02040503050406030204" pitchFamily="18" charset="0"/>
                          </a:rPr>
                          <m:t>Attention</m:t>
                        </m:r>
                        <m:d>
                          <m:d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nb-NO" b="0" i="0" smtClean="0">
                            <a:latin typeface="Cambria Math" panose="02040503050406030204" pitchFamily="18" charset="0"/>
                          </a:rPr>
                          <m:t>softmax</m:t>
                        </m:r>
                        <m:d>
                          <m:d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sSup>
                                  <m:sSup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p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nb-NO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nb-NO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nb-NO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rad>
                              </m:den>
                            </m:f>
                          </m:e>
                        </m:d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NO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FBE90BBD-25CC-C3EF-F353-C1E75F1B75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861" y="3959703"/>
                  <a:ext cx="4426533" cy="672235"/>
                </a:xfrm>
                <a:prstGeom prst="rect">
                  <a:avLst/>
                </a:prstGeom>
                <a:blipFill>
                  <a:blip r:embed="rId9"/>
                  <a:stretch>
                    <a:fillRect b="-13208"/>
                  </a:stretch>
                </a:blipFill>
              </p:spPr>
              <p:txBody>
                <a:bodyPr/>
                <a:lstStyle/>
                <a:p>
                  <a:r>
                    <a:rPr lang="en-NO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695900B-555E-8C0B-2340-BF914545DC49}"/>
              </a:ext>
            </a:extLst>
          </p:cNvPr>
          <p:cNvGrpSpPr/>
          <p:nvPr/>
        </p:nvGrpSpPr>
        <p:grpSpPr>
          <a:xfrm>
            <a:off x="1122506" y="4550735"/>
            <a:ext cx="9946988" cy="2203464"/>
            <a:chOff x="1122506" y="4550735"/>
            <a:chExt cx="9946988" cy="2203464"/>
          </a:xfrm>
        </p:grpSpPr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3941C08-A27B-2013-FE89-D3129EDB7AA5}"/>
                </a:ext>
              </a:extLst>
            </p:cNvPr>
            <p:cNvCxnSpPr>
              <a:stCxn id="43" idx="2"/>
            </p:cNvCxnSpPr>
            <p:nvPr/>
          </p:nvCxnSpPr>
          <p:spPr>
            <a:xfrm flipH="1">
              <a:off x="2848127" y="4631938"/>
              <a:ext cx="1" cy="3440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1293A5E0-611B-49EC-75F9-43D7403FB07F}"/>
                </a:ext>
              </a:extLst>
            </p:cNvPr>
            <p:cNvGrpSpPr/>
            <p:nvPr/>
          </p:nvGrpSpPr>
          <p:grpSpPr>
            <a:xfrm>
              <a:off x="1122506" y="4550735"/>
              <a:ext cx="9946988" cy="2203464"/>
              <a:chOff x="1122506" y="4550735"/>
              <a:chExt cx="9946988" cy="22034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E758390D-AD01-8FEE-2869-46C47DBF37A0}"/>
                      </a:ext>
                    </a:extLst>
                  </p:cNvPr>
                  <p:cNvSpPr txBox="1"/>
                  <p:nvPr/>
                </p:nvSpPr>
                <p:spPr>
                  <a:xfrm>
                    <a:off x="1122506" y="5167423"/>
                    <a:ext cx="391068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GB" i="0" dirty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NO" i="0" dirty="0" smtClean="0">
                              <a:latin typeface="Cambria Math" panose="02040503050406030204" pitchFamily="18" charset="0"/>
                            </a:rPr>
                            <m:t>oftmax</m:t>
                          </m:r>
                          <m:r>
                            <a:rPr lang="en-NO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NO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NO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nb-NO" b="0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NO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b-NO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NO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NO" i="1" dirty="0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NO" i="1" dirty="0" smtClean="0">
                                  <a:latin typeface="Cambria Math" panose="02040503050406030204" pitchFamily="18" charset="0"/>
                                </a:rPr>
                                <m:t>𝑣𝑜𝑐𝑎𝑏</m:t>
                              </m:r>
                            </m:sub>
                          </m:sSub>
                          <m:r>
                            <a:rPr lang="en-NO" i="1" dirty="0" smtClean="0">
                              <a:latin typeface="Cambria Math" panose="02040503050406030204" pitchFamily="18" charset="0"/>
                            </a:rPr>
                            <m:t> + </m:t>
                          </m:r>
                          <m:sSub>
                            <m:sSubPr>
                              <m:ctrlPr>
                                <a:rPr lang="en-NO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NO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NO" i="1" dirty="0" smtClean="0">
                                  <a:latin typeface="Cambria Math" panose="02040503050406030204" pitchFamily="18" charset="0"/>
                                </a:rPr>
                                <m:t>𝑣𝑜𝑐𝑎𝑏</m:t>
                              </m:r>
                            </m:sub>
                          </m:sSub>
                          <m:r>
                            <a:rPr lang="en-NO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NO" dirty="0"/>
                  </a:p>
                </p:txBody>
              </p:sp>
            </mc:Choice>
            <mc:Fallback xmlns="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E758390D-AD01-8FEE-2869-46C47DBF37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2506" y="5167423"/>
                    <a:ext cx="3910689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7241"/>
                    </a:stretch>
                  </a:blipFill>
                </p:spPr>
                <p:txBody>
                  <a:bodyPr/>
                  <a:lstStyle/>
                  <a:p>
                    <a:r>
                      <a:rPr lang="en-N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7618025D-5978-4E8F-6DD9-35A961C39F65}"/>
                  </a:ext>
                </a:extLst>
              </p:cNvPr>
              <p:cNvGrpSpPr/>
              <p:nvPr/>
            </p:nvGrpSpPr>
            <p:grpSpPr>
              <a:xfrm>
                <a:off x="4828184" y="4550735"/>
                <a:ext cx="6241310" cy="2203464"/>
                <a:chOff x="4529471" y="4614530"/>
                <a:chExt cx="6241310" cy="2203464"/>
              </a:xfrm>
            </p:grpSpPr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3826A674-5826-DE1F-2CAC-1AE04E71D486}"/>
                    </a:ext>
                  </a:extLst>
                </p:cNvPr>
                <p:cNvCxnSpPr/>
                <p:nvPr/>
              </p:nvCxnSpPr>
              <p:spPr>
                <a:xfrm flipV="1">
                  <a:off x="4529471" y="5390707"/>
                  <a:ext cx="2083980" cy="391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17BA8F6E-4213-00E1-8AF7-DA3E5ED74B8B}"/>
                    </a:ext>
                  </a:extLst>
                </p:cNvPr>
                <p:cNvSpPr txBox="1"/>
                <p:nvPr/>
              </p:nvSpPr>
              <p:spPr>
                <a:xfrm>
                  <a:off x="6889898" y="4614530"/>
                  <a:ext cx="29133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NO" dirty="0"/>
                    <a:t>Kjøtt                                      5.2%</a:t>
                  </a:r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D50D244-686B-D9F8-AE00-F631880EFD65}"/>
                    </a:ext>
                  </a:extLst>
                </p:cNvPr>
                <p:cNvSpPr txBox="1"/>
                <p:nvPr/>
              </p:nvSpPr>
              <p:spPr>
                <a:xfrm>
                  <a:off x="6889898" y="4983862"/>
                  <a:ext cx="372139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NO" dirty="0"/>
                    <a:t>Hundemat                          3.2%</a:t>
                  </a: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8DA5C9B1-BA3F-BD80-75EF-64F23B9D190F}"/>
                    </a:ext>
                  </a:extLst>
                </p:cNvPr>
                <p:cNvSpPr txBox="1"/>
                <p:nvPr/>
              </p:nvSpPr>
              <p:spPr>
                <a:xfrm>
                  <a:off x="6889898" y="5347100"/>
                  <a:ext cx="311533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NO" dirty="0"/>
                    <a:t>Fisk                                        2.2%</a:t>
                  </a: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BFB998CC-1ADE-6A54-8C3B-D6F106B58DFE}"/>
                    </a:ext>
                  </a:extLst>
                </p:cNvPr>
                <p:cNvSpPr txBox="1"/>
                <p:nvPr/>
              </p:nvSpPr>
              <p:spPr>
                <a:xfrm>
                  <a:off x="6889898" y="5716432"/>
                  <a:ext cx="36363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NO" dirty="0"/>
                    <a:t>Leverpostei                        1.8%</a:t>
                  </a:r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56AEA70C-289E-68BF-7688-DCED9E7CD097}"/>
                    </a:ext>
                  </a:extLst>
                </p:cNvPr>
                <p:cNvSpPr txBox="1"/>
                <p:nvPr/>
              </p:nvSpPr>
              <p:spPr>
                <a:xfrm rot="5400000">
                  <a:off x="8669447" y="6118288"/>
                  <a:ext cx="4465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NO" dirty="0"/>
                    <a:t>…</a:t>
                  </a: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81BE1586-F843-A9C9-A844-B684AFC629BA}"/>
                    </a:ext>
                  </a:extLst>
                </p:cNvPr>
                <p:cNvSpPr txBox="1"/>
                <p:nvPr/>
              </p:nvSpPr>
              <p:spPr>
                <a:xfrm>
                  <a:off x="6889898" y="6448662"/>
                  <a:ext cx="38808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NO" dirty="0"/>
                    <a:t>Dronning                              0.0000008%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921889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AAA91-0B51-646B-6D9F-B52003B37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Input 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638CB2-C818-D6BB-6815-8EC2CE571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752" y="587941"/>
            <a:ext cx="5820033" cy="56821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AB7999-9578-3060-9CD9-9DDDBEDEE6CC}"/>
                  </a:ext>
                </a:extLst>
              </p:cNvPr>
              <p:cNvSpPr txBox="1"/>
              <p:nvPr/>
            </p:nvSpPr>
            <p:spPr>
              <a:xfrm>
                <a:off x="1013254" y="2199503"/>
                <a:ext cx="427543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O" dirty="0"/>
                  <a:t>Vær input token har en vector embedding: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O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O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NO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NO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NO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O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NO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NO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NO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O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NO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NO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NO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O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NO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NO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NO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O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NO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en-NO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AB7999-9578-3060-9CD9-9DDDBEDEE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254" y="2199503"/>
                <a:ext cx="4275438" cy="646331"/>
              </a:xfrm>
              <a:prstGeom prst="rect">
                <a:avLst/>
              </a:prstGeom>
              <a:blipFill>
                <a:blip r:embed="rId3"/>
                <a:stretch>
                  <a:fillRect l="-1183" t="-5769" b="-11538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8124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8BF1B-1452-1C4A-559A-81F29F71F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Context vector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65B242-43A5-29BC-AC0B-4689EB9B1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6465" y="1027906"/>
            <a:ext cx="5412258" cy="52840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AC8DFD-BB1C-699A-6520-F40BC4407A20}"/>
                  </a:ext>
                </a:extLst>
              </p:cNvPr>
              <p:cNvSpPr txBox="1"/>
              <p:nvPr/>
            </p:nvSpPr>
            <p:spPr>
              <a:xfrm>
                <a:off x="963826" y="2206456"/>
                <a:ext cx="3004751" cy="7645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nb-NO" b="0" i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m:rPr>
                          <m:nor/>
                        </m:rPr>
                        <a:rPr lang="nb-NO" b="0" i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nor/>
                        </m:rPr>
                        <a:rPr lang="nb-NO" b="0" i="0" smtClean="0">
                          <a:latin typeface="Cambria Math" panose="02040503050406030204" pitchFamily="18" charset="0"/>
                        </a:rPr>
                        <m:t>softmax</m:t>
                      </m:r>
                      <m:d>
                        <m:d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nb-NO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nb-NO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nb-NO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nb-NO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AC8DFD-BB1C-699A-6520-F40BC4407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826" y="2206456"/>
                <a:ext cx="3004751" cy="764568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EC136E6-492F-DA6A-C217-C1EBE8758AC4}"/>
              </a:ext>
            </a:extLst>
          </p:cNvPr>
          <p:cNvSpPr txBox="1"/>
          <p:nvPr/>
        </p:nvSpPr>
        <p:spPr>
          <a:xfrm>
            <a:off x="838200" y="3346743"/>
            <a:ext cx="400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/>
              <a:t>Har her plottet context vector til siste ordet </a:t>
            </a:r>
            <a:r>
              <a:rPr lang="en-GB" dirty="0" err="1"/>
              <a:t>i</a:t>
            </a:r>
            <a:r>
              <a:rPr lang="en-GB" dirty="0"/>
              <a:t> input </a:t>
            </a:r>
            <a:r>
              <a:rPr lang="en-GB" dirty="0" err="1"/>
              <a:t>sekvens</a:t>
            </a:r>
            <a:r>
              <a:rPr lang="en-GB" dirty="0"/>
              <a:t>. 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803654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198D7-5FE1-C314-0991-1000F8793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Skalarprodukt med vokabular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262046-22CE-B04E-4C62-C42E7E122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962" y="1371600"/>
            <a:ext cx="5202195" cy="50789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B110B7D-8C9D-FF08-12CF-783CC1D0DA16}"/>
                  </a:ext>
                </a:extLst>
              </p:cNvPr>
              <p:cNvSpPr txBox="1"/>
              <p:nvPr/>
            </p:nvSpPr>
            <p:spPr>
              <a:xfrm>
                <a:off x="1432186" y="1634159"/>
                <a:ext cx="3910689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i="0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en-NO" i="0" dirty="0" smtClean="0">
                        <a:latin typeface="Cambria Math" panose="02040503050406030204" pitchFamily="18" charset="0"/>
                      </a:rPr>
                      <m:t>oftmax</m:t>
                    </m:r>
                    <m:r>
                      <a:rPr lang="en-NO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NO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O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nb-NO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NO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b-NO" b="0" i="1" dirty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NO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O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NO" i="1" dirty="0" smtClean="0">
                            <a:latin typeface="Cambria Math" panose="02040503050406030204" pitchFamily="18" charset="0"/>
                          </a:rPr>
                          <m:t>𝑣𝑜𝑐𝑎𝑏</m:t>
                        </m:r>
                      </m:sub>
                    </m:sSub>
                    <m:r>
                      <a:rPr lang="en-NO" i="1" dirty="0" smtClean="0">
                        <a:latin typeface="Cambria Math" panose="02040503050406030204" pitchFamily="18" charset="0"/>
                      </a:rPr>
                      <m:t> + </m:t>
                    </m:r>
                    <m:sSub>
                      <m:sSubPr>
                        <m:ctrlPr>
                          <a:rPr lang="en-NO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O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NO" i="1" dirty="0" smtClean="0">
                            <a:latin typeface="Cambria Math" panose="02040503050406030204" pitchFamily="18" charset="0"/>
                          </a:rPr>
                          <m:t>𝑣𝑜𝑐𝑎𝑏</m:t>
                        </m:r>
                      </m:sub>
                    </m:sSub>
                    <m:r>
                      <a:rPr lang="en-NO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NO" dirty="0"/>
                  <a:t> gir en liste med sannsynligheter assosiert med hver token </a:t>
                </a:r>
                <a:r>
                  <a:rPr lang="en-GB" dirty="0" err="1"/>
                  <a:t>i</a:t>
                </a:r>
                <a:r>
                  <a:rPr lang="en-GB" dirty="0"/>
                  <a:t> </a:t>
                </a:r>
                <a:r>
                  <a:rPr lang="en-GB" dirty="0" err="1"/>
                  <a:t>vokabularet</a:t>
                </a:r>
                <a:r>
                  <a:rPr lang="en-GB" dirty="0"/>
                  <a:t> </a:t>
                </a:r>
                <a:r>
                  <a:rPr lang="en-GB" dirty="0" err="1"/>
                  <a:t>hvor</a:t>
                </a:r>
                <a:r>
                  <a:rPr lang="en-GB" dirty="0"/>
                  <a:t> vi </a:t>
                </a:r>
                <a:r>
                  <a:rPr lang="en-GB" dirty="0" err="1"/>
                  <a:t>har</a:t>
                </a:r>
                <a:r>
                  <a:rPr lang="en-GB" dirty="0"/>
                  <a:t> tatt </a:t>
                </a:r>
                <a:r>
                  <a:rPr lang="en-GB" dirty="0" err="1"/>
                  <a:t>skalarproduktet</a:t>
                </a:r>
                <a:r>
                  <a:rPr lang="en-GB" dirty="0"/>
                  <a:t> med </a:t>
                </a:r>
                <a:r>
                  <a:rPr lang="en-GB" dirty="0" err="1"/>
                  <a:t>siste</a:t>
                </a:r>
                <a:r>
                  <a:rPr lang="en-GB" dirty="0"/>
                  <a:t> context vector. Ord </a:t>
                </a:r>
                <a:r>
                  <a:rPr lang="en-GB" dirty="0" err="1"/>
                  <a:t>i</a:t>
                </a:r>
                <a:r>
                  <a:rPr lang="en-GB" dirty="0"/>
                  <a:t> </a:t>
                </a:r>
                <a:r>
                  <a:rPr lang="en-GB" dirty="0" err="1"/>
                  <a:t>vokabularet</a:t>
                </a:r>
                <a:r>
                  <a:rPr lang="en-GB" dirty="0"/>
                  <a:t> med </a:t>
                </a:r>
                <a:r>
                  <a:rPr lang="en-GB" dirty="0" err="1"/>
                  <a:t>høyt</a:t>
                </a:r>
                <a:r>
                  <a:rPr lang="en-GB" dirty="0"/>
                  <a:t> </a:t>
                </a:r>
                <a:r>
                  <a:rPr lang="en-GB" dirty="0" err="1"/>
                  <a:t>skalarprodukt</a:t>
                </a:r>
                <a:r>
                  <a:rPr lang="en-GB" dirty="0"/>
                  <a:t> er like.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O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O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NO" i="1" dirty="0" smtClean="0">
                            <a:latin typeface="Cambria Math" panose="02040503050406030204" pitchFamily="18" charset="0"/>
                          </a:rPr>
                          <m:t>𝑣𝑜𝑐𝑎𝑏</m:t>
                        </m:r>
                      </m:sub>
                    </m:sSub>
                  </m:oMath>
                </a14:m>
                <a:r>
                  <a:rPr lang="en-NO" dirty="0"/>
                  <a:t> er et bias term, som sier noe om bias til visse ord </a:t>
                </a:r>
                <a:r>
                  <a:rPr lang="en-GB" dirty="0"/>
                  <a:t>I</a:t>
                </a:r>
                <a:r>
                  <a:rPr lang="en-NO" dirty="0"/>
                  <a:t> vokabularet.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B110B7D-8C9D-FF08-12CF-783CC1D0D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186" y="1634159"/>
                <a:ext cx="3910689" cy="2308324"/>
              </a:xfrm>
              <a:prstGeom prst="rect">
                <a:avLst/>
              </a:prstGeom>
              <a:blipFill>
                <a:blip r:embed="rId3"/>
                <a:stretch>
                  <a:fillRect l="-1294" t="-1093" r="-1942" b="-3279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59B5D9F7-DF95-B988-2D14-F1ABB7A712EB}"/>
              </a:ext>
            </a:extLst>
          </p:cNvPr>
          <p:cNvGrpSpPr/>
          <p:nvPr/>
        </p:nvGrpSpPr>
        <p:grpSpPr>
          <a:xfrm>
            <a:off x="1682035" y="4289411"/>
            <a:ext cx="3880883" cy="2203464"/>
            <a:chOff x="6889898" y="4614530"/>
            <a:chExt cx="3880883" cy="220346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E6F01FB-5AF9-8277-BBCD-E1BDA435EE3E}"/>
                </a:ext>
              </a:extLst>
            </p:cNvPr>
            <p:cNvSpPr txBox="1"/>
            <p:nvPr/>
          </p:nvSpPr>
          <p:spPr>
            <a:xfrm>
              <a:off x="6889898" y="4614530"/>
              <a:ext cx="29133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O" dirty="0"/>
                <a:t>Kjøtt                                      5.2%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0200F88-DAD8-1B0F-7CF7-0020A5DAAA52}"/>
                </a:ext>
              </a:extLst>
            </p:cNvPr>
            <p:cNvSpPr txBox="1"/>
            <p:nvPr/>
          </p:nvSpPr>
          <p:spPr>
            <a:xfrm>
              <a:off x="6889898" y="4983862"/>
              <a:ext cx="37213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O" dirty="0"/>
                <a:t>Hundemat                          3.2%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8EB2DEF-6A3B-FF3E-62B5-C971062664B7}"/>
                </a:ext>
              </a:extLst>
            </p:cNvPr>
            <p:cNvSpPr txBox="1"/>
            <p:nvPr/>
          </p:nvSpPr>
          <p:spPr>
            <a:xfrm>
              <a:off x="6889898" y="5347100"/>
              <a:ext cx="31153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O" dirty="0"/>
                <a:t>Fisk                                        2.2%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DC7AA56-E246-E99F-41D8-DA3C9259DF8F}"/>
                </a:ext>
              </a:extLst>
            </p:cNvPr>
            <p:cNvSpPr txBox="1"/>
            <p:nvPr/>
          </p:nvSpPr>
          <p:spPr>
            <a:xfrm>
              <a:off x="6889898" y="5716432"/>
              <a:ext cx="36363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O" dirty="0"/>
                <a:t>Leverpostei                        1.8%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5A5EEA9-E7C7-41E0-A646-C703E58635ED}"/>
                </a:ext>
              </a:extLst>
            </p:cNvPr>
            <p:cNvSpPr txBox="1"/>
            <p:nvPr/>
          </p:nvSpPr>
          <p:spPr>
            <a:xfrm rot="5400000">
              <a:off x="8669447" y="6118288"/>
              <a:ext cx="4465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O" dirty="0"/>
                <a:t>…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947AAF4-9F29-0D0A-D503-913542A0C668}"/>
                </a:ext>
              </a:extLst>
            </p:cNvPr>
            <p:cNvSpPr txBox="1"/>
            <p:nvPr/>
          </p:nvSpPr>
          <p:spPr>
            <a:xfrm>
              <a:off x="6889898" y="6448662"/>
              <a:ext cx="3880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O" dirty="0"/>
                <a:t>Dronning                              0.0000008%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1344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66F83-9686-A849-051A-07A699284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Causal Masking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92C934-D2C7-18BF-534E-DCC539230A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95464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NO" dirty="0"/>
                  <a:t>I utregning av attention scores (</a:t>
                </a:r>
                <a14:m>
                  <m:oMath xmlns:m="http://schemas.openxmlformats.org/officeDocument/2006/math">
                    <m:r>
                      <a:rPr lang="en-NO" i="1" dirty="0" smtClean="0">
                        <a:latin typeface="Cambria Math" panose="02040503050406030204" pitchFamily="18" charset="0"/>
                      </a:rPr>
                      <m:t>𝑄</m:t>
                    </m:r>
                    <m:sSup>
                      <m:sSupPr>
                        <m:ctrlPr>
                          <a:rPr lang="en-NO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NO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NO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NO" dirty="0"/>
                  <a:t>) kan man spesifisere hvor man skal vise oppmerksomhet (attention) ved å gjøre en masking av attention score matrisa</a:t>
                </a:r>
              </a:p>
              <a:p>
                <a:endParaRPr lang="en-NO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92C934-D2C7-18BF-534E-DCC539230A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954645"/>
              </a:xfrm>
              <a:blipFill>
                <a:blip r:embed="rId2"/>
                <a:stretch>
                  <a:fillRect l="-965" t="-15789" b="-14474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365D4B3-000F-5F35-99DB-F06B19C7E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053" y="3521887"/>
            <a:ext cx="4024801" cy="33361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639E57-E61A-6553-C777-7E0D7615E2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9939" y="3521887"/>
            <a:ext cx="4024802" cy="33361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4B8645-8930-A8A4-E6CE-2779060BE3A3}"/>
              </a:ext>
            </a:extLst>
          </p:cNvPr>
          <p:cNvSpPr txBox="1"/>
          <p:nvPr/>
        </p:nvSpPr>
        <p:spPr>
          <a:xfrm>
            <a:off x="5585254" y="3151447"/>
            <a:ext cx="3225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/>
              <a:t>Autoregressive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385607-2E29-F17C-67EE-A3DFC4849E80}"/>
              </a:ext>
            </a:extLst>
          </p:cNvPr>
          <p:cNvSpPr txBox="1"/>
          <p:nvPr/>
        </p:nvSpPr>
        <p:spPr>
          <a:xfrm>
            <a:off x="1816444" y="3151447"/>
            <a:ext cx="1915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/>
              <a:t>Full</a:t>
            </a:r>
          </a:p>
        </p:txBody>
      </p:sp>
    </p:spTree>
    <p:extLst>
      <p:ext uri="{BB962C8B-B14F-4D97-AF65-F5344CB8AC3E}">
        <p14:creationId xmlns:p14="http://schemas.microsoft.com/office/powerpoint/2010/main" val="941851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0E75B-A63B-CACC-BACC-8F844570A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Vision Transformers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F9B582F-C6DC-9B59-2221-6BD82F488D6E}"/>
              </a:ext>
            </a:extLst>
          </p:cNvPr>
          <p:cNvGrpSpPr/>
          <p:nvPr/>
        </p:nvGrpSpPr>
        <p:grpSpPr>
          <a:xfrm>
            <a:off x="488306" y="1563593"/>
            <a:ext cx="4886293" cy="3143414"/>
            <a:chOff x="488306" y="1563593"/>
            <a:chExt cx="4886293" cy="3143414"/>
          </a:xfrm>
        </p:grpSpPr>
        <p:pic>
          <p:nvPicPr>
            <p:cNvPr id="5" name="Picture 4" descr="A green and yellow background&#10;&#10;Description automatically generated">
              <a:extLst>
                <a:ext uri="{FF2B5EF4-FFF2-40B4-BE49-F238E27FC236}">
                  <a16:creationId xmlns:a16="http://schemas.microsoft.com/office/drawing/2014/main" id="{AF72C1AE-080F-4002-D7A6-450B483AF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75855" r="78656"/>
            <a:stretch/>
          </p:blipFill>
          <p:spPr>
            <a:xfrm rot="5400000">
              <a:off x="540968" y="1510931"/>
              <a:ext cx="858334" cy="963658"/>
            </a:xfrm>
            <a:prstGeom prst="rect">
              <a:avLst/>
            </a:prstGeom>
          </p:spPr>
        </p:pic>
        <p:pic>
          <p:nvPicPr>
            <p:cNvPr id="6" name="Picture 5" descr="A green and yellow background&#10;&#10;Description automatically generated">
              <a:extLst>
                <a:ext uri="{FF2B5EF4-FFF2-40B4-BE49-F238E27FC236}">
                  <a16:creationId xmlns:a16="http://schemas.microsoft.com/office/drawing/2014/main" id="{20AD1FC1-7C50-EFE9-028B-00CA58A3C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-527" t="51710" r="79183" b="24145"/>
            <a:stretch/>
          </p:blipFill>
          <p:spPr>
            <a:xfrm rot="5400000">
              <a:off x="1869026" y="1510931"/>
              <a:ext cx="858334" cy="963658"/>
            </a:xfrm>
            <a:prstGeom prst="rect">
              <a:avLst/>
            </a:prstGeom>
          </p:spPr>
        </p:pic>
        <p:pic>
          <p:nvPicPr>
            <p:cNvPr id="7" name="Picture 6" descr="A green and yellow background&#10;&#10;Description automatically generated">
              <a:extLst>
                <a:ext uri="{FF2B5EF4-FFF2-40B4-BE49-F238E27FC236}">
                  <a16:creationId xmlns:a16="http://schemas.microsoft.com/office/drawing/2014/main" id="{017B9FA9-ADB1-F817-7669-3F3DB0D68C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27565" r="78656" b="48290"/>
            <a:stretch/>
          </p:blipFill>
          <p:spPr>
            <a:xfrm rot="5400000">
              <a:off x="3141684" y="1510931"/>
              <a:ext cx="858334" cy="963658"/>
            </a:xfrm>
            <a:prstGeom prst="rect">
              <a:avLst/>
            </a:prstGeom>
          </p:spPr>
        </p:pic>
        <p:pic>
          <p:nvPicPr>
            <p:cNvPr id="8" name="Picture 7" descr="A green and yellow background&#10;&#10;Description automatically generated">
              <a:extLst>
                <a:ext uri="{FF2B5EF4-FFF2-40B4-BE49-F238E27FC236}">
                  <a16:creationId xmlns:a16="http://schemas.microsoft.com/office/drawing/2014/main" id="{AE2B1F25-064D-7FDB-333A-F50690D40D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3420" r="78656" b="72435"/>
            <a:stretch/>
          </p:blipFill>
          <p:spPr>
            <a:xfrm rot="5400000">
              <a:off x="4463603" y="1510931"/>
              <a:ext cx="858334" cy="963658"/>
            </a:xfrm>
            <a:prstGeom prst="rect">
              <a:avLst/>
            </a:prstGeom>
          </p:spPr>
        </p:pic>
        <p:pic>
          <p:nvPicPr>
            <p:cNvPr id="9" name="Picture 8" descr="A green and yellow background&#10;&#10;Description automatically generated">
              <a:extLst>
                <a:ext uri="{FF2B5EF4-FFF2-40B4-BE49-F238E27FC236}">
                  <a16:creationId xmlns:a16="http://schemas.microsoft.com/office/drawing/2014/main" id="{90F4DB0D-1249-CE15-4991-583C600DA4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6285" t="75855" r="62371"/>
            <a:stretch/>
          </p:blipFill>
          <p:spPr>
            <a:xfrm rot="5400000">
              <a:off x="540968" y="2653471"/>
              <a:ext cx="858334" cy="963658"/>
            </a:xfrm>
            <a:prstGeom prst="rect">
              <a:avLst/>
            </a:prstGeom>
          </p:spPr>
        </p:pic>
        <p:pic>
          <p:nvPicPr>
            <p:cNvPr id="10" name="Picture 9" descr="A green and yellow background&#10;&#10;Description automatically generated">
              <a:extLst>
                <a:ext uri="{FF2B5EF4-FFF2-40B4-BE49-F238E27FC236}">
                  <a16:creationId xmlns:a16="http://schemas.microsoft.com/office/drawing/2014/main" id="{5B5BB54D-66DE-C66E-91FD-862F8A415F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8129" t="51710" r="60527" b="24145"/>
            <a:stretch/>
          </p:blipFill>
          <p:spPr>
            <a:xfrm rot="5400000">
              <a:off x="1862887" y="2653471"/>
              <a:ext cx="858334" cy="963658"/>
            </a:xfrm>
            <a:prstGeom prst="rect">
              <a:avLst/>
            </a:prstGeom>
          </p:spPr>
        </p:pic>
        <p:pic>
          <p:nvPicPr>
            <p:cNvPr id="11" name="Picture 10" descr="A green and yellow background&#10;&#10;Description automatically generated">
              <a:extLst>
                <a:ext uri="{FF2B5EF4-FFF2-40B4-BE49-F238E27FC236}">
                  <a16:creationId xmlns:a16="http://schemas.microsoft.com/office/drawing/2014/main" id="{51AFB9CA-CABA-EAE8-58F4-D495E19E92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8436" t="27565" r="60220" b="48290"/>
            <a:stretch/>
          </p:blipFill>
          <p:spPr>
            <a:xfrm rot="5400000">
              <a:off x="3141684" y="2653471"/>
              <a:ext cx="858334" cy="963658"/>
            </a:xfrm>
            <a:prstGeom prst="rect">
              <a:avLst/>
            </a:prstGeom>
          </p:spPr>
        </p:pic>
        <p:pic>
          <p:nvPicPr>
            <p:cNvPr id="12" name="Picture 11" descr="A green and yellow background&#10;&#10;Description automatically generated">
              <a:extLst>
                <a:ext uri="{FF2B5EF4-FFF2-40B4-BE49-F238E27FC236}">
                  <a16:creationId xmlns:a16="http://schemas.microsoft.com/office/drawing/2014/main" id="{8DB14D52-BA43-EC56-5D9F-4E5F7FFACE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8436" t="1710" r="60220" b="74145"/>
            <a:stretch/>
          </p:blipFill>
          <p:spPr>
            <a:xfrm rot="5400000">
              <a:off x="4463603" y="2653471"/>
              <a:ext cx="858334" cy="963658"/>
            </a:xfrm>
            <a:prstGeom prst="rect">
              <a:avLst/>
            </a:prstGeom>
          </p:spPr>
        </p:pic>
        <p:pic>
          <p:nvPicPr>
            <p:cNvPr id="13" name="Picture 12" descr="A green and yellow background&#10;&#10;Description automatically generated">
              <a:extLst>
                <a:ext uri="{FF2B5EF4-FFF2-40B4-BE49-F238E27FC236}">
                  <a16:creationId xmlns:a16="http://schemas.microsoft.com/office/drawing/2014/main" id="{372CF642-9967-145D-2831-B7E508139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35393" t="75855" r="43263"/>
            <a:stretch/>
          </p:blipFill>
          <p:spPr>
            <a:xfrm rot="5400000">
              <a:off x="540968" y="3796010"/>
              <a:ext cx="858334" cy="963658"/>
            </a:xfrm>
            <a:prstGeom prst="rect">
              <a:avLst/>
            </a:prstGeom>
          </p:spPr>
        </p:pic>
        <p:pic>
          <p:nvPicPr>
            <p:cNvPr id="14" name="Picture 13" descr="A green and yellow background&#10;&#10;Description automatically generated">
              <a:extLst>
                <a:ext uri="{FF2B5EF4-FFF2-40B4-BE49-F238E27FC236}">
                  <a16:creationId xmlns:a16="http://schemas.microsoft.com/office/drawing/2014/main" id="{7E455114-B411-CE66-2D00-95A7F8977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35393" t="48290" r="43263" b="27565"/>
            <a:stretch/>
          </p:blipFill>
          <p:spPr>
            <a:xfrm rot="5400000">
              <a:off x="1862887" y="3796010"/>
              <a:ext cx="858334" cy="963658"/>
            </a:xfrm>
            <a:prstGeom prst="rect">
              <a:avLst/>
            </a:prstGeom>
          </p:spPr>
        </p:pic>
        <p:pic>
          <p:nvPicPr>
            <p:cNvPr id="15" name="Picture 14" descr="A green and yellow background&#10;&#10;Description automatically generated">
              <a:extLst>
                <a:ext uri="{FF2B5EF4-FFF2-40B4-BE49-F238E27FC236}">
                  <a16:creationId xmlns:a16="http://schemas.microsoft.com/office/drawing/2014/main" id="{ED72A6FE-3FEF-6E0E-7411-729AE7C1DA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35393" t="27565" r="43263" b="48290"/>
            <a:stretch/>
          </p:blipFill>
          <p:spPr>
            <a:xfrm rot="5400000">
              <a:off x="3141683" y="3796011"/>
              <a:ext cx="858334" cy="963658"/>
            </a:xfrm>
            <a:prstGeom prst="rect">
              <a:avLst/>
            </a:prstGeom>
          </p:spPr>
        </p:pic>
        <p:pic>
          <p:nvPicPr>
            <p:cNvPr id="16" name="Picture 15" descr="A green and yellow background&#10;&#10;Description automatically generated">
              <a:extLst>
                <a:ext uri="{FF2B5EF4-FFF2-40B4-BE49-F238E27FC236}">
                  <a16:creationId xmlns:a16="http://schemas.microsoft.com/office/drawing/2014/main" id="{2066F138-B284-AD71-5190-55E0A50FB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39328" t="3420" r="39328" b="72435"/>
            <a:stretch/>
          </p:blipFill>
          <p:spPr>
            <a:xfrm rot="5400000">
              <a:off x="4463603" y="3796011"/>
              <a:ext cx="858334" cy="963658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1C569BA-3D25-050C-A12E-B255CF4B6EEC}"/>
              </a:ext>
            </a:extLst>
          </p:cNvPr>
          <p:cNvSpPr txBox="1"/>
          <p:nvPr/>
        </p:nvSpPr>
        <p:spPr>
          <a:xfrm>
            <a:off x="6413157" y="1563593"/>
            <a:ext cx="5041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O" dirty="0"/>
              <a:t>Fungerer på samme måte som tekst, men hver token er her en patch av et bilde.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O" dirty="0"/>
              <a:t>Siden modellen ikke er autoregressiv, gjør vi ikke causal masking.</a:t>
            </a:r>
          </a:p>
        </p:txBody>
      </p:sp>
    </p:spTree>
    <p:extLst>
      <p:ext uri="{BB962C8B-B14F-4D97-AF65-F5344CB8AC3E}">
        <p14:creationId xmlns:p14="http://schemas.microsoft.com/office/powerpoint/2010/main" val="3980844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7529</TotalTime>
  <Words>521</Words>
  <Application>Microsoft Macintosh PowerPoint</Application>
  <PresentationFormat>Widescreen</PresentationFormat>
  <Paragraphs>127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Cambria Math</vt:lpstr>
      <vt:lpstr>Office Theme</vt:lpstr>
      <vt:lpstr>Nytt paper, nye muligheter</vt:lpstr>
      <vt:lpstr>Idéer/retninger</vt:lpstr>
      <vt:lpstr>Om Transformers</vt:lpstr>
      <vt:lpstr>PowerPoint Presentation</vt:lpstr>
      <vt:lpstr>Input X</vt:lpstr>
      <vt:lpstr>Context vector</vt:lpstr>
      <vt:lpstr>Skalarprodukt med vokabular</vt:lpstr>
      <vt:lpstr>Causal Masking</vt:lpstr>
      <vt:lpstr>Vision Transformers</vt:lpstr>
      <vt:lpstr>PowerPoint Presentation</vt:lpstr>
      <vt:lpstr>Sannsynlighetsberegning</vt:lpstr>
      <vt:lpstr>Noen utfordringer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Ovanger, Oscar</dc:creator>
  <cp:lastModifiedBy>Ovanger, Oscar</cp:lastModifiedBy>
  <cp:revision>2</cp:revision>
  <dcterms:created xsi:type="dcterms:W3CDTF">2024-11-19T09:02:33Z</dcterms:created>
  <dcterms:modified xsi:type="dcterms:W3CDTF">2024-11-25T12:43:08Z</dcterms:modified>
</cp:coreProperties>
</file>