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325F82-3102-B340-8030-9B52A70A244F}" v="409" dt="2024-11-28T09:40:54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802"/>
  </p:normalViewPr>
  <p:slideViewPr>
    <p:cSldViewPr snapToGrid="0">
      <p:cViewPr varScale="1">
        <p:scale>
          <a:sx n="70" d="100"/>
          <a:sy n="70" d="100"/>
        </p:scale>
        <p:origin x="200" y="1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92D5-1DEA-B4F6-39C3-AE411DE3D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8EE2C-C258-7E03-AE75-537E0D92D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8C589-E2AC-AF22-7E03-9775A58E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94A-5E49-A84B-BB77-EBAF60E093BD}" type="datetimeFigureOut">
              <a:rPr lang="en-NO" smtClean="0"/>
              <a:t>25/11/2024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EA8A7-47F7-7CF6-97E6-667630B7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2593F-7237-4E49-8F4C-D20C1A038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94EE-6C67-CE48-ADF8-3EEEE6F6A42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7922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F2E7-195F-AC88-30A8-25230C19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BEFE4-A845-6373-3DC1-DEE36060F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9B780-F4B1-61F7-7F32-91AF103B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94A-5E49-A84B-BB77-EBAF60E093BD}" type="datetimeFigureOut">
              <a:rPr lang="en-NO" smtClean="0"/>
              <a:t>25/11/2024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9141E-B8EA-A2FB-D32E-E36BC8789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57643-3CA7-DB70-FCB8-56B8A5E1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94EE-6C67-CE48-ADF8-3EEEE6F6A42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3121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C5783-D70A-E793-5824-20764DCD4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A6383-FAC4-9029-0D97-56CF7F513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82A15-AEF5-243E-3050-D25747C4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94A-5E49-A84B-BB77-EBAF60E093BD}" type="datetimeFigureOut">
              <a:rPr lang="en-NO" smtClean="0"/>
              <a:t>25/11/2024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BB47D-04E9-3552-3A6C-10ACB1BA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7D529-7443-EE31-D330-53E87600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94EE-6C67-CE48-ADF8-3EEEE6F6A42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2567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F740-9FAB-090D-93D4-F8551EE8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6F753-F7C3-3824-29E5-71D1AABD0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EDEB1-1182-3B4C-6223-DE60588A6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94A-5E49-A84B-BB77-EBAF60E093BD}" type="datetimeFigureOut">
              <a:rPr lang="en-NO" smtClean="0"/>
              <a:t>25/11/2024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CE868-ECF6-F244-A2C0-722451C9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2E33A-DACA-0E41-CD61-3B99FC6E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94EE-6C67-CE48-ADF8-3EEEE6F6A42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3986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DC4B-8943-07EE-7AF1-A92114D08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9F66F-C98B-8FE0-7D7C-BCBCD5430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72810-0E14-AED6-F4D6-682A75736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94A-5E49-A84B-BB77-EBAF60E093BD}" type="datetimeFigureOut">
              <a:rPr lang="en-NO" smtClean="0"/>
              <a:t>25/11/2024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AC4D3-F574-65E2-60B3-41886058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888E9-1079-6351-CF3D-77A1A05A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94EE-6C67-CE48-ADF8-3EEEE6F6A42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2569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9164-EC41-2939-810A-4A6C04ED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08A36-7227-51D9-CE6B-9EFBFAF86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5B24F-D88C-C87B-EDB0-F54BD406C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4ECAF-3765-8DFF-8294-6E382E46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94A-5E49-A84B-BB77-EBAF60E093BD}" type="datetimeFigureOut">
              <a:rPr lang="en-NO" smtClean="0"/>
              <a:t>25/11/2024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0063D-A54E-4F10-784C-06F19FC4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CABCE-F6AC-326D-0949-A41C1705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94EE-6C67-CE48-ADF8-3EEEE6F6A42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2581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1F2D-B3F4-787B-91C6-847522031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EC95E-7634-ADCA-48A2-317970EA4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BCFC1-7BCE-4A15-6236-5A4018684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F635B-3CAF-DD90-4AD6-F4AB490AD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D5E9EA-1B5E-8D6E-8B8A-9D8F64EB5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E85D6-3631-ABA0-EDD6-7D763C9B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94A-5E49-A84B-BB77-EBAF60E093BD}" type="datetimeFigureOut">
              <a:rPr lang="en-NO" smtClean="0"/>
              <a:t>25/11/2024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5255C-9600-02A8-46BD-F6419751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A6FADD-9E9A-D694-01AC-14B2E51D6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94EE-6C67-CE48-ADF8-3EEEE6F6A42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6044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7F266-9AA1-1216-BCD6-842AE21C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3870E-0EB0-2E1C-0B50-3CB32A2DB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94A-5E49-A84B-BB77-EBAF60E093BD}" type="datetimeFigureOut">
              <a:rPr lang="en-NO" smtClean="0"/>
              <a:t>25/11/2024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F5BDC-A8D2-019E-436D-090BD2C8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93167-763A-023F-5B3D-BD782B89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94EE-6C67-CE48-ADF8-3EEEE6F6A42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4085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EBFA77-69E5-B6A7-5527-D1DC7C8A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94A-5E49-A84B-BB77-EBAF60E093BD}" type="datetimeFigureOut">
              <a:rPr lang="en-NO" smtClean="0"/>
              <a:t>25/11/2024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A23D33-60DD-0D2A-9398-4FF81F162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1E05F-B932-B9FA-12FB-0AD0DB24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94EE-6C67-CE48-ADF8-3EEEE6F6A42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6206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7C001-1610-4CF5-03CE-B9A363B1C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08445-A872-934E-A705-446269379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A264B-C510-894B-799F-70505FF13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4B3FB-7E9A-38A9-16AA-15C83D0F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94A-5E49-A84B-BB77-EBAF60E093BD}" type="datetimeFigureOut">
              <a:rPr lang="en-NO" smtClean="0"/>
              <a:t>25/11/2024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3A2D3-9071-3A5F-36CD-F898A0F7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DDB64-8337-C483-4DD4-25ACEAC7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94EE-6C67-CE48-ADF8-3EEEE6F6A42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3540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E9D56-FE1F-FCCA-F291-DA01FDB9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2E7C73-849C-0E6A-D48C-5AC76A2CC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3A2FE-4886-B150-9464-6C7E37970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F8732-E721-C730-2145-3C7DCABFD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94A-5E49-A84B-BB77-EBAF60E093BD}" type="datetimeFigureOut">
              <a:rPr lang="en-NO" smtClean="0"/>
              <a:t>25/11/2024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2C760-386A-B7A4-58B1-0685F09A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016C7-F6E4-B912-9E82-1C0209BF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94EE-6C67-CE48-ADF8-3EEEE6F6A42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2379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9CB0BD-2B5C-D048-CCD4-C0472C15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AFE15-A002-F511-3510-004737DFA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11DD1-115B-FA7F-9A32-070BA66DD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94194A-5E49-A84B-BB77-EBAF60E093BD}" type="datetimeFigureOut">
              <a:rPr lang="en-NO" smtClean="0"/>
              <a:t>25/11/2024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858A1-C86D-D5AD-4FBF-4E55F3CCD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2BA04-6DB4-0FDC-ED2C-D7DC9A981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D194EE-6C67-CE48-ADF8-3EEEE6F6A42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5138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F053-5552-0697-5C27-848458902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Veiledningsmøte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16FB2-99C6-459B-C04A-766E36C8C2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Oscar Ovanger, 28.11.24</a:t>
            </a:r>
          </a:p>
        </p:txBody>
      </p:sp>
    </p:spTree>
    <p:extLst>
      <p:ext uri="{BB962C8B-B14F-4D97-AF65-F5344CB8AC3E}">
        <p14:creationId xmlns:p14="http://schemas.microsoft.com/office/powerpoint/2010/main" val="428028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0C0F-94A1-CCE5-209A-DE50A681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AC1E0-DE50-B539-EA12-776FA5950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Eksperiment</a:t>
            </a:r>
          </a:p>
          <a:p>
            <a:pPr lvl="1"/>
            <a:r>
              <a:rPr lang="en-NO" dirty="0"/>
              <a:t>64x64 Kiraff datasett</a:t>
            </a:r>
          </a:p>
          <a:p>
            <a:r>
              <a:rPr lang="en-NO" dirty="0"/>
              <a:t>Transformer-arkitektur endring</a:t>
            </a:r>
          </a:p>
          <a:p>
            <a:r>
              <a:rPr lang="en-NO" dirty="0"/>
              <a:t>Endring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trening</a:t>
            </a:r>
            <a:endParaRPr lang="en-NO" dirty="0"/>
          </a:p>
          <a:p>
            <a:r>
              <a:rPr lang="en-NO" dirty="0"/>
              <a:t>Sampling</a:t>
            </a:r>
          </a:p>
          <a:p>
            <a:r>
              <a:rPr lang="en-NO" dirty="0"/>
              <a:t>Neste steg</a:t>
            </a:r>
          </a:p>
        </p:txBody>
      </p:sp>
    </p:spTree>
    <p:extLst>
      <p:ext uri="{BB962C8B-B14F-4D97-AF65-F5344CB8AC3E}">
        <p14:creationId xmlns:p14="http://schemas.microsoft.com/office/powerpoint/2010/main" val="65218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3BAA-33E2-4689-CF01-F23FF6B7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64x64 Kiraff lekeeksempel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B7235-1A02-A588-79E9-B24E51AF9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76254" cy="2165607"/>
          </a:xfrm>
        </p:spPr>
        <p:txBody>
          <a:bodyPr>
            <a:normAutofit lnSpcReduction="10000"/>
          </a:bodyPr>
          <a:lstStyle/>
          <a:p>
            <a:r>
              <a:rPr lang="en-NO" dirty="0"/>
              <a:t>Binære bilder med fluvial channels</a:t>
            </a:r>
          </a:p>
          <a:p>
            <a:r>
              <a:rPr lang="en-NO" dirty="0"/>
              <a:t>I treningen er målet å rekonstruere treningsbilder fra et masked image.</a:t>
            </a:r>
          </a:p>
          <a:p>
            <a:r>
              <a:rPr lang="en-NO" dirty="0"/>
              <a:t>Når modellen er ferdig trent, kan vi generere bilder patch for patch.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B3D42A-F03D-F754-4B04-FBBB6ACAF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238" y="4803539"/>
            <a:ext cx="7772400" cy="168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2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4292-3CB5-BB55-BBBD-871A12B4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64x64 Kiraff trening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9F783-2677-0679-41B5-C2D44DCED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752088" cy="1603375"/>
          </a:xfrm>
        </p:spPr>
        <p:txBody>
          <a:bodyPr>
            <a:normAutofit fontScale="92500" lnSpcReduction="10000"/>
          </a:bodyPr>
          <a:lstStyle/>
          <a:p>
            <a:r>
              <a:rPr lang="nb-NO" dirty="0"/>
              <a:t>Er ikke helt fornøyd med resultat av trening.</a:t>
            </a:r>
            <a:endParaRPr lang="en-GB" dirty="0"/>
          </a:p>
          <a:p>
            <a:r>
              <a:rPr lang="en-GB" dirty="0" err="1"/>
              <a:t>Progresjon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tidligere</a:t>
            </a:r>
            <a:endParaRPr lang="en-NO" dirty="0"/>
          </a:p>
        </p:txBody>
      </p:sp>
      <p:pic>
        <p:nvPicPr>
          <p:cNvPr id="11" name="Picture 10" descr="A screenshot of a qr code&#10;&#10;Description automatically generated">
            <a:extLst>
              <a:ext uri="{FF2B5EF4-FFF2-40B4-BE49-F238E27FC236}">
                <a16:creationId xmlns:a16="http://schemas.microsoft.com/office/drawing/2014/main" id="{5D889DD3-4DD9-5A12-D656-07F0D26D1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120" y="4125106"/>
            <a:ext cx="2501130" cy="2482940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AA7F8A5-C435-EDC0-1EF9-CA3676DE2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747" y="4196055"/>
            <a:ext cx="2564795" cy="2446560"/>
          </a:xfrm>
          <a:prstGeom prst="rect">
            <a:avLst/>
          </a:prstGeom>
        </p:spPr>
      </p:pic>
      <p:pic>
        <p:nvPicPr>
          <p:cNvPr id="15" name="Picture 14" descr="A screenshot of a video&#10;&#10;Description automatically generated">
            <a:extLst>
              <a:ext uri="{FF2B5EF4-FFF2-40B4-BE49-F238E27FC236}">
                <a16:creationId xmlns:a16="http://schemas.microsoft.com/office/drawing/2014/main" id="{D14F0DEB-272E-0F35-3CDB-E4C07EF11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28170"/>
            <a:ext cx="2437465" cy="2364705"/>
          </a:xfrm>
          <a:prstGeom prst="rect">
            <a:avLst/>
          </a:prstGeom>
        </p:spPr>
      </p:pic>
      <p:pic>
        <p:nvPicPr>
          <p:cNvPr id="17" name="Picture 16" descr="A screenshot of a video player&#10;&#10;Description automatically generated">
            <a:extLst>
              <a:ext uri="{FF2B5EF4-FFF2-40B4-BE49-F238E27FC236}">
                <a16:creationId xmlns:a16="http://schemas.microsoft.com/office/drawing/2014/main" id="{FA277D83-039A-FE9E-4733-A7BA029054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250" y="4472743"/>
            <a:ext cx="2196058" cy="2204440"/>
          </a:xfrm>
          <a:prstGeom prst="rect">
            <a:avLst/>
          </a:prstGeom>
        </p:spPr>
      </p:pic>
      <p:pic>
        <p:nvPicPr>
          <p:cNvPr id="19" name="Picture 18" descr="A screenshot of a video game&#10;&#10;Description automatically generated">
            <a:extLst>
              <a:ext uri="{FF2B5EF4-FFF2-40B4-BE49-F238E27FC236}">
                <a16:creationId xmlns:a16="http://schemas.microsoft.com/office/drawing/2014/main" id="{DE1878F8-08B6-CC5C-B23F-57B31DE71E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324" y="4375060"/>
            <a:ext cx="2567908" cy="2482940"/>
          </a:xfrm>
          <a:prstGeom prst="rect">
            <a:avLst/>
          </a:prstGeom>
        </p:spPr>
      </p:pic>
      <p:pic>
        <p:nvPicPr>
          <p:cNvPr id="21" name="Picture 20" descr="A screenshot of a video&#10;&#10;Description automatically generated">
            <a:extLst>
              <a:ext uri="{FF2B5EF4-FFF2-40B4-BE49-F238E27FC236}">
                <a16:creationId xmlns:a16="http://schemas.microsoft.com/office/drawing/2014/main" id="{FB0ED1F8-3065-21C5-8E54-757C37DACE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3815" y="4605934"/>
            <a:ext cx="2278185" cy="2057461"/>
          </a:xfrm>
          <a:prstGeom prst="rect">
            <a:avLst/>
          </a:prstGeom>
        </p:spPr>
      </p:pic>
      <p:pic>
        <p:nvPicPr>
          <p:cNvPr id="23" name="Picture 22" descr="A screenshot of a video&#10;&#10;Description automatically generated">
            <a:extLst>
              <a:ext uri="{FF2B5EF4-FFF2-40B4-BE49-F238E27FC236}">
                <a16:creationId xmlns:a16="http://schemas.microsoft.com/office/drawing/2014/main" id="{40ECEA04-5E77-030B-90E4-2C89A206F5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03151" y="1576712"/>
            <a:ext cx="2088849" cy="1997208"/>
          </a:xfrm>
          <a:prstGeom prst="rect">
            <a:avLst/>
          </a:prstGeom>
        </p:spPr>
      </p:pic>
      <p:pic>
        <p:nvPicPr>
          <p:cNvPr id="25" name="Picture 24" descr="A screenshot of a video player&#10;&#10;Description automatically generated">
            <a:extLst>
              <a:ext uri="{FF2B5EF4-FFF2-40B4-BE49-F238E27FC236}">
                <a16:creationId xmlns:a16="http://schemas.microsoft.com/office/drawing/2014/main" id="{B94FF5FF-C9D3-B9E0-A667-335E17A92D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39017" y="1689420"/>
            <a:ext cx="1978522" cy="1959667"/>
          </a:xfrm>
          <a:prstGeom prst="rect">
            <a:avLst/>
          </a:prstGeom>
        </p:spPr>
      </p:pic>
      <p:pic>
        <p:nvPicPr>
          <p:cNvPr id="27" name="Picture 26" descr="A screenshot of a video player&#10;&#10;Description automatically generated">
            <a:extLst>
              <a:ext uri="{FF2B5EF4-FFF2-40B4-BE49-F238E27FC236}">
                <a16:creationId xmlns:a16="http://schemas.microsoft.com/office/drawing/2014/main" id="{40D8E25E-A7FE-B479-EF5C-1DE8CAB544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5097" y="1659979"/>
            <a:ext cx="1993234" cy="194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1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045C-F4C6-DDE9-CFC0-67FBA877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2218267" cy="491067"/>
          </a:xfrm>
        </p:spPr>
        <p:txBody>
          <a:bodyPr>
            <a:normAutofit/>
          </a:bodyPr>
          <a:lstStyle/>
          <a:p>
            <a:r>
              <a:rPr lang="en-NO" sz="2000" dirty="0"/>
              <a:t>Gammel arkitektur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F342F2-2620-F588-2ED8-F2DC19A7D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905" y="477732"/>
            <a:ext cx="1875367" cy="18753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D73695-2F06-8E5B-3C84-273F2C7499FA}"/>
              </a:ext>
            </a:extLst>
          </p:cNvPr>
          <p:cNvSpPr txBox="1"/>
          <p:nvPr/>
        </p:nvSpPr>
        <p:spPr>
          <a:xfrm>
            <a:off x="931346" y="857137"/>
            <a:ext cx="150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200" dirty="0"/>
              <a:t>Masked and patched image #(32,32,4)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32EE56-B7BD-2E08-FB8D-15DBF58F7834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982589" y="2353099"/>
            <a:ext cx="0" cy="3069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4325C8-09BA-CCA3-545C-85990E66FB35}"/>
              </a:ext>
            </a:extLst>
          </p:cNvPr>
          <p:cNvSpPr txBox="1"/>
          <p:nvPr/>
        </p:nvSpPr>
        <p:spPr>
          <a:xfrm>
            <a:off x="175853" y="2759340"/>
            <a:ext cx="1888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200" dirty="0"/>
              <a:t>Input embedding X #(1024,4)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945E7C-818B-351E-DF78-92E2C34FBDEC}"/>
                  </a:ext>
                </a:extLst>
              </p:cNvPr>
              <p:cNvSpPr txBox="1"/>
              <p:nvPr/>
            </p:nvSpPr>
            <p:spPr>
              <a:xfrm>
                <a:off x="2044905" y="2750604"/>
                <a:ext cx="1951493" cy="7326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N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NO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NO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NO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NO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NO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NO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O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945E7C-818B-351E-DF78-92E2C34FB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905" y="2750604"/>
                <a:ext cx="1951493" cy="732636"/>
              </a:xfrm>
              <a:prstGeom prst="rect">
                <a:avLst/>
              </a:prstGeom>
              <a:blipFill>
                <a:blip r:embed="rId3"/>
                <a:stretch>
                  <a:fillRect b="-1016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F979F81-56F8-6CA6-F207-A97E197C0887}"/>
              </a:ext>
            </a:extLst>
          </p:cNvPr>
          <p:cNvSpPr txBox="1"/>
          <p:nvPr/>
        </p:nvSpPr>
        <p:spPr>
          <a:xfrm>
            <a:off x="1867069" y="2974784"/>
            <a:ext cx="63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000" dirty="0"/>
              <a:t>1024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4931F2-6ABB-731D-176D-A309ABAC7C68}"/>
              </a:ext>
            </a:extLst>
          </p:cNvPr>
          <p:cNvSpPr txBox="1"/>
          <p:nvPr/>
        </p:nvSpPr>
        <p:spPr>
          <a:xfrm>
            <a:off x="2908469" y="2586724"/>
            <a:ext cx="63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000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B20F2F-7067-1163-C05C-486F91F49D24}"/>
              </a:ext>
            </a:extLst>
          </p:cNvPr>
          <p:cNvSpPr txBox="1"/>
          <p:nvPr/>
        </p:nvSpPr>
        <p:spPr>
          <a:xfrm>
            <a:off x="3816520" y="2759340"/>
            <a:ext cx="1049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000" dirty="0"/>
              <a:t>unmasked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ED8AED-4AD0-D395-1912-05F877AB4EC6}"/>
              </a:ext>
            </a:extLst>
          </p:cNvPr>
          <p:cNvSpPr txBox="1"/>
          <p:nvPr/>
        </p:nvSpPr>
        <p:spPr>
          <a:xfrm>
            <a:off x="3816520" y="3245755"/>
            <a:ext cx="1049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000" dirty="0"/>
              <a:t>masked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F44E67-DB59-946C-EA51-5289E0FCC5E7}"/>
              </a:ext>
            </a:extLst>
          </p:cNvPr>
          <p:cNvCxnSpPr>
            <a:cxnSpLocks/>
          </p:cNvCxnSpPr>
          <p:nvPr/>
        </p:nvCxnSpPr>
        <p:spPr>
          <a:xfrm flipH="1">
            <a:off x="2320581" y="3590271"/>
            <a:ext cx="653546" cy="188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C6F842-F730-D617-356E-EA49486134FB}"/>
              </a:ext>
            </a:extLst>
          </p:cNvPr>
          <p:cNvCxnSpPr>
            <a:cxnSpLocks/>
          </p:cNvCxnSpPr>
          <p:nvPr/>
        </p:nvCxnSpPr>
        <p:spPr>
          <a:xfrm>
            <a:off x="2982588" y="3598777"/>
            <a:ext cx="0" cy="2061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0BE07C-3908-27E7-20D1-94F52C3F94A8}"/>
              </a:ext>
            </a:extLst>
          </p:cNvPr>
          <p:cNvCxnSpPr>
            <a:cxnSpLocks/>
          </p:cNvCxnSpPr>
          <p:nvPr/>
        </p:nvCxnSpPr>
        <p:spPr>
          <a:xfrm>
            <a:off x="2982588" y="3587883"/>
            <a:ext cx="662008" cy="1911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16BEE9C-E667-42FF-2712-1D2E74128D06}"/>
                  </a:ext>
                </a:extLst>
              </p:cNvPr>
              <p:cNvSpPr txBox="1"/>
              <p:nvPr/>
            </p:nvSpPr>
            <p:spPr>
              <a:xfrm>
                <a:off x="2091984" y="3846677"/>
                <a:ext cx="45718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NO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16BEE9C-E667-42FF-2712-1D2E74128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984" y="3846677"/>
                <a:ext cx="457187" cy="276999"/>
              </a:xfrm>
              <a:prstGeom prst="rect">
                <a:avLst/>
              </a:prstGeom>
              <a:blipFill>
                <a:blip r:embed="rId4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42E166-D017-20E9-3A6D-80B8C47C321E}"/>
                  </a:ext>
                </a:extLst>
              </p:cNvPr>
              <p:cNvSpPr txBox="1"/>
              <p:nvPr/>
            </p:nvSpPr>
            <p:spPr>
              <a:xfrm>
                <a:off x="2745533" y="3852822"/>
                <a:ext cx="45718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NO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42E166-D017-20E9-3A6D-80B8C47C3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533" y="3852822"/>
                <a:ext cx="457187" cy="276999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9880B57-0D80-5006-D983-42C104DA0A3C}"/>
                  </a:ext>
                </a:extLst>
              </p:cNvPr>
              <p:cNvSpPr txBox="1"/>
              <p:nvPr/>
            </p:nvSpPr>
            <p:spPr>
              <a:xfrm>
                <a:off x="3399079" y="3846677"/>
                <a:ext cx="45718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NO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9880B57-0D80-5006-D983-42C104DA0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079" y="3846677"/>
                <a:ext cx="457187" cy="276999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EF73CF-5FFB-9DA9-9C12-241BE56E7D18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320577" y="4123676"/>
            <a:ext cx="1" cy="228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1430A8-6E53-7038-FC8D-59422E96112D}"/>
              </a:ext>
            </a:extLst>
          </p:cNvPr>
          <p:cNvCxnSpPr>
            <a:cxnSpLocks/>
          </p:cNvCxnSpPr>
          <p:nvPr/>
        </p:nvCxnSpPr>
        <p:spPr>
          <a:xfrm>
            <a:off x="2974124" y="4123676"/>
            <a:ext cx="8464" cy="228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29F1EC-205E-7FC6-7D80-84F46FE215CD}"/>
              </a:ext>
            </a:extLst>
          </p:cNvPr>
          <p:cNvCxnSpPr>
            <a:cxnSpLocks/>
          </p:cNvCxnSpPr>
          <p:nvPr/>
        </p:nvCxnSpPr>
        <p:spPr>
          <a:xfrm flipH="1">
            <a:off x="3627667" y="4116781"/>
            <a:ext cx="1" cy="254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D467BFD-3A10-1403-5EBB-298A0854CDBD}"/>
                  </a:ext>
                </a:extLst>
              </p:cNvPr>
              <p:cNvSpPr txBox="1"/>
              <p:nvPr/>
            </p:nvSpPr>
            <p:spPr>
              <a:xfrm>
                <a:off x="1097524" y="4343320"/>
                <a:ext cx="3809248" cy="8917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b-NO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nb-NO" b="0" i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nb-NO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nb-NO" b="0" i="0" smtClean="0">
                              <a:latin typeface="Cambria Math" panose="02040503050406030204" pitchFamily="18" charset="0"/>
                            </a:rPr>
                            <m:t>Mask</m:t>
                          </m:r>
                          <m:d>
                            <m:d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sSup>
                                    <m:sSupPr>
                                      <m:ctrlP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p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nb-NO" b="0" i="0" smtClean="0">
                                          <a:latin typeface="Cambria Math" panose="02040503050406030204" pitchFamily="18" charset="0"/>
                                        </a:rPr>
                                        <m:t>rel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nb-NO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nb-NO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nb-NO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nb-NO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nb-NO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NO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D467BFD-3A10-1403-5EBB-298A0854C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524" y="4343320"/>
                <a:ext cx="3809248" cy="891719"/>
              </a:xfrm>
              <a:prstGeom prst="rect">
                <a:avLst/>
              </a:prstGeom>
              <a:blipFill>
                <a:blip r:embed="rId7"/>
                <a:stretch>
                  <a:fillRect l="-997" r="-199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0752C6-AEA6-5D7F-39C5-7A4EA61446A6}"/>
              </a:ext>
            </a:extLst>
          </p:cNvPr>
          <p:cNvCxnSpPr>
            <a:cxnSpLocks/>
          </p:cNvCxnSpPr>
          <p:nvPr/>
        </p:nvCxnSpPr>
        <p:spPr>
          <a:xfrm>
            <a:off x="3130678" y="5276474"/>
            <a:ext cx="0" cy="269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23291C7-2E60-1863-8ADF-4C4789A0E282}"/>
                  </a:ext>
                </a:extLst>
              </p:cNvPr>
              <p:cNvSpPr txBox="1"/>
              <p:nvPr/>
            </p:nvSpPr>
            <p:spPr>
              <a:xfrm>
                <a:off x="1582173" y="5499640"/>
                <a:ext cx="2800830" cy="296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b-NO" b="0" i="0" smtClean="0">
                          <a:latin typeface="Cambria Math" panose="02040503050406030204" pitchFamily="18" charset="0"/>
                        </a:rPr>
                        <m:t>logits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nb-NO" b="0" i="0" smtClean="0">
                              <a:latin typeface="Cambria Math" panose="02040503050406030204" pitchFamily="18" charset="0"/>
                            </a:rPr>
                            <m:t>embed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nb-NO" b="0" i="0" smtClean="0">
                              <a:latin typeface="Cambria Math" panose="02040503050406030204" pitchFamily="18" charset="0"/>
                            </a:rPr>
                            <m:t>bias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23291C7-2E60-1863-8ADF-4C4789A0E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173" y="5499640"/>
                <a:ext cx="2800830" cy="296813"/>
              </a:xfrm>
              <a:prstGeom prst="rect">
                <a:avLst/>
              </a:prstGeom>
              <a:blipFill>
                <a:blip r:embed="rId8"/>
                <a:stretch>
                  <a:fillRect l="-2703" t="-4000" r="-901" b="-280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B1A705F-9725-DF7F-D112-CD038FBB5A15}"/>
              </a:ext>
            </a:extLst>
          </p:cNvPr>
          <p:cNvCxnSpPr>
            <a:cxnSpLocks/>
          </p:cNvCxnSpPr>
          <p:nvPr/>
        </p:nvCxnSpPr>
        <p:spPr>
          <a:xfrm>
            <a:off x="3147611" y="5875867"/>
            <a:ext cx="0" cy="250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CA9F2E-498E-A68E-B060-28D4D5C7D102}"/>
                  </a:ext>
                </a:extLst>
              </p:cNvPr>
              <p:cNvSpPr txBox="1"/>
              <p:nvPr/>
            </p:nvSpPr>
            <p:spPr>
              <a:xfrm>
                <a:off x="1582173" y="6126653"/>
                <a:ext cx="29736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nb-NO" b="0" i="0" smtClean="0">
                              <a:latin typeface="Cambria Math" panose="02040503050406030204" pitchFamily="18" charset="0"/>
                            </a:rPr>
                            <m:t>Image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nb-NO" b="0" i="0" smtClean="0">
                          <a:latin typeface="Cambria Math" panose="02040503050406030204" pitchFamily="18" charset="0"/>
                        </a:rPr>
                        <m:t>Softmax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nb-NO" b="0" i="0" smtClean="0">
                          <a:latin typeface="Cambria Math" panose="02040503050406030204" pitchFamily="18" charset="0"/>
                        </a:rPr>
                        <m:t>logits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CA9F2E-498E-A68E-B060-28D4D5C7D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173" y="6126653"/>
                <a:ext cx="2973699" cy="276999"/>
              </a:xfrm>
              <a:prstGeom prst="rect">
                <a:avLst/>
              </a:prstGeom>
              <a:blipFill>
                <a:blip r:embed="rId9"/>
                <a:stretch>
                  <a:fillRect t="-4348" r="-426" b="-3478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CD209F8-71FC-1C06-62F7-23764C326E86}"/>
              </a:ext>
            </a:extLst>
          </p:cNvPr>
          <p:cNvCxnSpPr>
            <a:cxnSpLocks/>
          </p:cNvCxnSpPr>
          <p:nvPr/>
        </p:nvCxnSpPr>
        <p:spPr>
          <a:xfrm>
            <a:off x="6008737" y="0"/>
            <a:ext cx="79413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itle 1">
            <a:extLst>
              <a:ext uri="{FF2B5EF4-FFF2-40B4-BE49-F238E27FC236}">
                <a16:creationId xmlns:a16="http://schemas.microsoft.com/office/drawing/2014/main" id="{61F38D5E-D3F0-9245-CEAB-FBD4E693EF76}"/>
              </a:ext>
            </a:extLst>
          </p:cNvPr>
          <p:cNvSpPr txBox="1">
            <a:spLocks/>
          </p:cNvSpPr>
          <p:nvPr/>
        </p:nvSpPr>
        <p:spPr>
          <a:xfrm>
            <a:off x="7528880" y="-4697"/>
            <a:ext cx="2218267" cy="491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O" sz="2000" dirty="0"/>
              <a:t>Ny arkitektur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A9CD020-2842-188E-9DFD-BC29D01DC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030" y="390080"/>
            <a:ext cx="1875367" cy="187536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E90E5AD-AC55-9E55-A705-0A67607E25F8}"/>
              </a:ext>
            </a:extLst>
          </p:cNvPr>
          <p:cNvSpPr txBox="1"/>
          <p:nvPr/>
        </p:nvSpPr>
        <p:spPr>
          <a:xfrm>
            <a:off x="7491635" y="650329"/>
            <a:ext cx="150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200" dirty="0"/>
              <a:t>Masked and patched image #(32,32,4)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0D54AD9-0290-6F88-173A-48F67F60EE53}"/>
              </a:ext>
            </a:extLst>
          </p:cNvPr>
          <p:cNvGrpSpPr/>
          <p:nvPr/>
        </p:nvGrpSpPr>
        <p:grpSpPr>
          <a:xfrm>
            <a:off x="7360327" y="2144880"/>
            <a:ext cx="3868695" cy="902856"/>
            <a:chOff x="7360327" y="2144880"/>
            <a:chExt cx="3868695" cy="902856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0AA77DB-BED0-3569-4988-571B2B06338A}"/>
                </a:ext>
              </a:extLst>
            </p:cNvPr>
            <p:cNvCxnSpPr>
              <a:cxnSpLocks/>
            </p:cNvCxnSpPr>
            <p:nvPr/>
          </p:nvCxnSpPr>
          <p:spPr>
            <a:xfrm>
              <a:off x="9803798" y="2144880"/>
              <a:ext cx="0" cy="24113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AA66F40-8012-A1C0-4CA2-2A029A0200EB}"/>
                </a:ext>
              </a:extLst>
            </p:cNvPr>
            <p:cNvSpPr txBox="1"/>
            <p:nvPr/>
          </p:nvSpPr>
          <p:spPr>
            <a:xfrm>
              <a:off x="7360327" y="2498188"/>
              <a:ext cx="18880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sz="1200" dirty="0"/>
                <a:t>Input embedding X #(1024,4)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8636626-673E-0FBA-C951-8240E2388092}"/>
                    </a:ext>
                  </a:extLst>
                </p:cNvPr>
                <p:cNvSpPr txBox="1"/>
                <p:nvPr/>
              </p:nvSpPr>
              <p:spPr>
                <a:xfrm>
                  <a:off x="8703470" y="2507131"/>
                  <a:ext cx="1990206" cy="48840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NO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NO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nb-NO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NO" sz="120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nb-NO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NO" sz="120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NO" sz="1200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NO" sz="120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nb-NO" sz="1200" b="0" i="1" smtClean="0"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</m:e>
                                <m:e>
                                  <m:r>
                                    <a:rPr lang="en-NO" sz="120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nb-NO" sz="1200" b="0" i="1" smtClean="0"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NO" sz="1200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8636626-673E-0FBA-C951-8240E23880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3470" y="2507131"/>
                  <a:ext cx="1990206" cy="488403"/>
                </a:xfrm>
                <a:prstGeom prst="rect">
                  <a:avLst/>
                </a:prstGeom>
                <a:blipFill>
                  <a:blip r:embed="rId10"/>
                  <a:stretch>
                    <a:fillRect t="-2564" b="-10256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ABC6672-E5EF-9756-FF0B-A259C3666C09}"/>
                </a:ext>
              </a:extLst>
            </p:cNvPr>
            <p:cNvSpPr txBox="1"/>
            <p:nvPr/>
          </p:nvSpPr>
          <p:spPr>
            <a:xfrm>
              <a:off x="8718495" y="2611575"/>
              <a:ext cx="6475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sz="1000" dirty="0"/>
                <a:t>1024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6927FE8-B9D9-86BE-5EFD-BB0B50EE733F}"/>
                </a:ext>
              </a:extLst>
            </p:cNvPr>
            <p:cNvSpPr txBox="1"/>
            <p:nvPr/>
          </p:nvSpPr>
          <p:spPr>
            <a:xfrm>
              <a:off x="9567033" y="2343251"/>
              <a:ext cx="6475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sz="1000" dirty="0"/>
                <a:t>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A961314-235C-2497-C5C7-6648920C383B}"/>
                </a:ext>
              </a:extLst>
            </p:cNvPr>
            <p:cNvSpPr txBox="1"/>
            <p:nvPr/>
          </p:nvSpPr>
          <p:spPr>
            <a:xfrm>
              <a:off x="10124185" y="2450129"/>
              <a:ext cx="10706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sz="1000" dirty="0"/>
                <a:t>unmasked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ABDB309-C51C-77DD-4D14-E3AAD92BB0C6}"/>
                </a:ext>
              </a:extLst>
            </p:cNvPr>
            <p:cNvSpPr txBox="1"/>
            <p:nvPr/>
          </p:nvSpPr>
          <p:spPr>
            <a:xfrm>
              <a:off x="10158329" y="2801515"/>
              <a:ext cx="10706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sz="1000" dirty="0"/>
                <a:t>masked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8E5842E-C988-D190-E437-8EDC5E5CB389}"/>
              </a:ext>
            </a:extLst>
          </p:cNvPr>
          <p:cNvGrpSpPr/>
          <p:nvPr/>
        </p:nvGrpSpPr>
        <p:grpSpPr>
          <a:xfrm>
            <a:off x="9063370" y="4045068"/>
            <a:ext cx="1764282" cy="541938"/>
            <a:chOff x="9063370" y="4045068"/>
            <a:chExt cx="1764282" cy="541938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58B7B3E-179F-C2BC-D7F9-381AA70A3B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1967" y="4047456"/>
              <a:ext cx="653546" cy="1887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20B78C8-9942-09D4-417D-6FE0CECD3BD1}"/>
                </a:ext>
              </a:extLst>
            </p:cNvPr>
            <p:cNvCxnSpPr>
              <a:cxnSpLocks/>
            </p:cNvCxnSpPr>
            <p:nvPr/>
          </p:nvCxnSpPr>
          <p:spPr>
            <a:xfrm>
              <a:off x="9953974" y="4055962"/>
              <a:ext cx="0" cy="2061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DCA755A-50E3-3AC4-D6CE-169F216E561D}"/>
                </a:ext>
              </a:extLst>
            </p:cNvPr>
            <p:cNvCxnSpPr>
              <a:cxnSpLocks/>
            </p:cNvCxnSpPr>
            <p:nvPr/>
          </p:nvCxnSpPr>
          <p:spPr>
            <a:xfrm>
              <a:off x="9953974" y="4045068"/>
              <a:ext cx="662008" cy="1911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C43EC02-991D-466F-F817-7C8F44651A35}"/>
                    </a:ext>
                  </a:extLst>
                </p:cNvPr>
                <p:cNvSpPr txBox="1"/>
                <p:nvPr/>
              </p:nvSpPr>
              <p:spPr>
                <a:xfrm>
                  <a:off x="9063370" y="4303862"/>
                  <a:ext cx="45718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NO" dirty="0"/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C43EC02-991D-466F-F817-7C8F44651A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3370" y="4303862"/>
                  <a:ext cx="457187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26087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5D24C35-D83F-90C0-24ED-1D9055265423}"/>
                    </a:ext>
                  </a:extLst>
                </p:cNvPr>
                <p:cNvSpPr txBox="1"/>
                <p:nvPr/>
              </p:nvSpPr>
              <p:spPr>
                <a:xfrm>
                  <a:off x="9716919" y="4310007"/>
                  <a:ext cx="45718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NO" dirty="0"/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5D24C35-D83F-90C0-24ED-1D9055265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6919" y="4310007"/>
                  <a:ext cx="457187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73E320F-2902-F01F-1502-A6AEE6C59BDF}"/>
                    </a:ext>
                  </a:extLst>
                </p:cNvPr>
                <p:cNvSpPr txBox="1"/>
                <p:nvPr/>
              </p:nvSpPr>
              <p:spPr>
                <a:xfrm>
                  <a:off x="10370465" y="4303862"/>
                  <a:ext cx="45718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NO" dirty="0"/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73E320F-2902-F01F-1502-A6AEE6C59B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0465" y="4303862"/>
                  <a:ext cx="457187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303948C-2065-5241-75B6-7076106B4AC4}"/>
              </a:ext>
            </a:extLst>
          </p:cNvPr>
          <p:cNvGrpSpPr/>
          <p:nvPr/>
        </p:nvGrpSpPr>
        <p:grpSpPr>
          <a:xfrm>
            <a:off x="8718495" y="4561561"/>
            <a:ext cx="2664428" cy="508237"/>
            <a:chOff x="8718495" y="4561561"/>
            <a:chExt cx="2664428" cy="508237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11DC144-B6DA-37E8-BD3F-1AF4B86596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7188" y="4575479"/>
              <a:ext cx="1" cy="2289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87A0110-1723-4DFB-3C65-CF0604B538F7}"/>
                </a:ext>
              </a:extLst>
            </p:cNvPr>
            <p:cNvCxnSpPr>
              <a:cxnSpLocks/>
            </p:cNvCxnSpPr>
            <p:nvPr/>
          </p:nvCxnSpPr>
          <p:spPr>
            <a:xfrm>
              <a:off x="9953974" y="4575479"/>
              <a:ext cx="8464" cy="2289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46971BB-DA4C-6E2E-D11C-2EEF2C5522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87718" y="4561561"/>
              <a:ext cx="1" cy="2547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ACEE450-A8F6-4760-B814-B8E581CAA321}"/>
                    </a:ext>
                  </a:extLst>
                </p:cNvPr>
                <p:cNvSpPr txBox="1"/>
                <p:nvPr/>
              </p:nvSpPr>
              <p:spPr>
                <a:xfrm>
                  <a:off x="8718495" y="4769908"/>
                  <a:ext cx="2664428" cy="2998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nb-NO" sz="16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nb-NO" sz="1600" b="0" i="0" smtClean="0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m:rPr>
                            <m:nor/>
                          </m:rPr>
                          <a:rPr lang="nb-NO" sz="1600" b="0" i="0" smtClean="0">
                            <a:latin typeface="Cambria Math" panose="02040503050406030204" pitchFamily="18" charset="0"/>
                          </a:rPr>
                          <m:t>Softmax</m:t>
                        </m:r>
                        <m:d>
                          <m:dPr>
                            <m:ctrlP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p>
                              <m:sSupPr>
                                <m:ctrlPr>
                                  <a:rPr lang="nb-NO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b-NO" sz="16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nb-NO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nb-NO" sz="16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ad>
                              <m:radPr>
                                <m:degHide m:val="on"/>
                                <m:ctrlPr>
                                  <a:rPr lang="nb-NO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nb-NO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sz="16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nb-NO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e>
                        </m:d>
                        <m:r>
                          <m:rPr>
                            <m:nor/>
                          </m:rPr>
                          <a:rPr lang="nb-NO" sz="1600" b="0" i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nb-NO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NO" sz="1600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ACEE450-A8F6-4760-B814-B8E581CAA3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8495" y="4769908"/>
                  <a:ext cx="2664428" cy="299890"/>
                </a:xfrm>
                <a:prstGeom prst="rect">
                  <a:avLst/>
                </a:prstGeom>
                <a:blipFill>
                  <a:blip r:embed="rId12"/>
                  <a:stretch>
                    <a:fillRect b="-24000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68B254B-0483-FCEE-7A98-5AA026602C87}"/>
              </a:ext>
            </a:extLst>
          </p:cNvPr>
          <p:cNvGrpSpPr/>
          <p:nvPr/>
        </p:nvGrpSpPr>
        <p:grpSpPr>
          <a:xfrm>
            <a:off x="8409224" y="5118843"/>
            <a:ext cx="2973699" cy="1127178"/>
            <a:chOff x="8582093" y="5613821"/>
            <a:chExt cx="2973699" cy="1127178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D6A292C8-6BC5-E506-B80B-AB231A43D79B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598" y="5613821"/>
              <a:ext cx="0" cy="2691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8C3A1B9-ECB3-7B1B-0E77-7C72B0D28B3A}"/>
                    </a:ext>
                  </a:extLst>
                </p:cNvPr>
                <p:cNvSpPr txBox="1"/>
                <p:nvPr/>
              </p:nvSpPr>
              <p:spPr>
                <a:xfrm>
                  <a:off x="8582093" y="5836987"/>
                  <a:ext cx="2800830" cy="3374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nb-NO" b="0" i="0" smtClean="0">
                            <a:latin typeface="Cambria Math" panose="02040503050406030204" pitchFamily="18" charset="0"/>
                          </a:rPr>
                          <m:t>logits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𝐶</m:t>
                        </m:r>
                        <m:sSubSup>
                          <m:sSubSup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nb-NO">
                                <a:latin typeface="Cambria Math" panose="02040503050406030204" pitchFamily="18" charset="0"/>
                              </a:rPr>
                              <m:t>down</m:t>
                            </m:r>
                          </m:sub>
                          <m:sup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nb-NO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nb-NO">
                                <a:latin typeface="Cambria Math" panose="02040503050406030204" pitchFamily="18" charset="0"/>
                              </a:rPr>
                              <m:t>down</m:t>
                            </m:r>
                          </m:sub>
                        </m:sSub>
                      </m:oMath>
                    </m:oMathPara>
                  </a14:m>
                  <a:endParaRPr lang="en-NO" dirty="0"/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8C3A1B9-ECB3-7B1B-0E77-7C72B0D28B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2093" y="5836987"/>
                  <a:ext cx="2800830" cy="337400"/>
                </a:xfrm>
                <a:prstGeom prst="rect">
                  <a:avLst/>
                </a:prstGeom>
                <a:blipFill>
                  <a:blip r:embed="rId13"/>
                  <a:stretch>
                    <a:fillRect l="-901" b="-21429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AEBB022-3355-2B49-2DA1-FFD37028D12D}"/>
                </a:ext>
              </a:extLst>
            </p:cNvPr>
            <p:cNvCxnSpPr>
              <a:cxnSpLocks/>
            </p:cNvCxnSpPr>
            <p:nvPr/>
          </p:nvCxnSpPr>
          <p:spPr>
            <a:xfrm>
              <a:off x="10147531" y="6213214"/>
              <a:ext cx="0" cy="2507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9C9CA3CA-B557-73A3-222F-B8E44F17D77C}"/>
                    </a:ext>
                  </a:extLst>
                </p:cNvPr>
                <p:cNvSpPr txBox="1"/>
                <p:nvPr/>
              </p:nvSpPr>
              <p:spPr>
                <a:xfrm>
                  <a:off x="8582093" y="6464000"/>
                  <a:ext cx="29736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nb-NO" b="0" i="0" smtClean="0">
                                <a:latin typeface="Cambria Math" panose="02040503050406030204" pitchFamily="18" charset="0"/>
                              </a:rPr>
                              <m:t>Image</m:t>
                            </m:r>
                          </m:e>
                        </m:d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nb-NO" b="0" i="0" smtClean="0">
                            <a:latin typeface="Cambria Math" panose="02040503050406030204" pitchFamily="18" charset="0"/>
                          </a:rPr>
                          <m:t>Softmax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nb-NO" b="0" i="0" smtClean="0">
                            <a:latin typeface="Cambria Math" panose="02040503050406030204" pitchFamily="18" charset="0"/>
                          </a:rPr>
                          <m:t>logits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NO" dirty="0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9C9CA3CA-B557-73A3-222F-B8E44F17D7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2093" y="6464000"/>
                  <a:ext cx="2973699" cy="276999"/>
                </a:xfrm>
                <a:prstGeom prst="rect">
                  <a:avLst/>
                </a:prstGeom>
                <a:blipFill>
                  <a:blip r:embed="rId14"/>
                  <a:stretch>
                    <a:fillRect b="-29167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A479D7A-01E6-2713-18EB-AC69566EC5FF}"/>
              </a:ext>
            </a:extLst>
          </p:cNvPr>
          <p:cNvGrpSpPr/>
          <p:nvPr/>
        </p:nvGrpSpPr>
        <p:grpSpPr>
          <a:xfrm>
            <a:off x="6891810" y="3003916"/>
            <a:ext cx="3837470" cy="656329"/>
            <a:chOff x="6891810" y="3003916"/>
            <a:chExt cx="3837470" cy="656329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08A009A-078A-FF5E-C81B-2A0700ECA44C}"/>
                </a:ext>
              </a:extLst>
            </p:cNvPr>
            <p:cNvSpPr txBox="1"/>
            <p:nvPr/>
          </p:nvSpPr>
          <p:spPr>
            <a:xfrm>
              <a:off x="6891810" y="3260135"/>
              <a:ext cx="2174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sz="1000" dirty="0"/>
                <a:t>Transformed embedding by affine linear layer Z #(1024,128)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7B1DDB0-21C4-15C4-C5CD-859D396234B5}"/>
                </a:ext>
              </a:extLst>
            </p:cNvPr>
            <p:cNvGrpSpPr/>
            <p:nvPr/>
          </p:nvGrpSpPr>
          <p:grpSpPr>
            <a:xfrm>
              <a:off x="9203542" y="3003916"/>
              <a:ext cx="1525738" cy="565629"/>
              <a:chOff x="9203542" y="3003916"/>
              <a:chExt cx="1525738" cy="565629"/>
            </a:xfrm>
          </p:grpSpPr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BB04FA6D-1C11-3C82-DD5E-480673AB0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61217" y="3003916"/>
                <a:ext cx="69" cy="2147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CB878629-6CF4-B4A4-311B-B1A3FEEB0482}"/>
                      </a:ext>
                    </a:extLst>
                  </p:cNvPr>
                  <p:cNvSpPr txBox="1"/>
                  <p:nvPr/>
                </p:nvSpPr>
                <p:spPr>
                  <a:xfrm>
                    <a:off x="9203542" y="3274079"/>
                    <a:ext cx="1525738" cy="2954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sSubSup>
                            <m:sSubSupPr>
                              <m:ctrlP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nb-NO" sz="1600" b="0" i="0" smtClean="0">
                                  <a:latin typeface="Cambria Math" panose="02040503050406030204" pitchFamily="18" charset="0"/>
                                </a:rPr>
                                <m:t>up</m:t>
                              </m:r>
                            </m:sub>
                            <m:sup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nb-NO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nb-NO" sz="1600" b="0" i="0" smtClean="0">
                                  <a:latin typeface="Cambria Math" panose="02040503050406030204" pitchFamily="18" charset="0"/>
                                </a:rPr>
                                <m:t>up</m:t>
                              </m:r>
                            </m:sub>
                          </m:sSub>
                        </m:oMath>
                      </m:oMathPara>
                    </a14:m>
                    <a:endParaRPr lang="en-NO" sz="1600" dirty="0"/>
                  </a:p>
                </p:txBody>
              </p:sp>
            </mc:Choice>
            <mc:Fallback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CB878629-6CF4-B4A4-311B-B1A3FEEB04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3542" y="3274079"/>
                    <a:ext cx="1525738" cy="29546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3306" r="-2479" b="-24000"/>
                    </a:stretch>
                  </a:blipFill>
                </p:spPr>
                <p:txBody>
                  <a:bodyPr/>
                  <a:lstStyle/>
                  <a:p>
                    <a:r>
                      <a:rPr lang="en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0926B83-924B-8AD6-425C-AE917E5ED9FF}"/>
              </a:ext>
            </a:extLst>
          </p:cNvPr>
          <p:cNvGrpSpPr/>
          <p:nvPr/>
        </p:nvGrpSpPr>
        <p:grpSpPr>
          <a:xfrm>
            <a:off x="7005645" y="3567499"/>
            <a:ext cx="3397868" cy="483695"/>
            <a:chOff x="7005645" y="3567499"/>
            <a:chExt cx="3397868" cy="483695"/>
          </a:xfrm>
        </p:grpSpPr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C015B0A-C6F5-8653-5951-F322D67CAC4D}"/>
                </a:ext>
              </a:extLst>
            </p:cNvPr>
            <p:cNvCxnSpPr/>
            <p:nvPr/>
          </p:nvCxnSpPr>
          <p:spPr>
            <a:xfrm>
              <a:off x="9890831" y="3567499"/>
              <a:ext cx="0" cy="2115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048C5DD-F6B7-BFDD-3099-D008B7A69370}"/>
                </a:ext>
              </a:extLst>
            </p:cNvPr>
            <p:cNvSpPr txBox="1"/>
            <p:nvPr/>
          </p:nvSpPr>
          <p:spPr>
            <a:xfrm>
              <a:off x="7005645" y="3804973"/>
              <a:ext cx="2341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sz="1000" dirty="0"/>
                <a:t>Add positional embedding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CD1D4C19-A5C2-97A5-072C-7A4C695F186A}"/>
                    </a:ext>
                  </a:extLst>
                </p:cNvPr>
                <p:cNvSpPr txBox="1"/>
                <p:nvPr/>
              </p:nvSpPr>
              <p:spPr>
                <a:xfrm>
                  <a:off x="9463577" y="3756546"/>
                  <a:ext cx="93993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b-NO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NO" sz="1600" dirty="0"/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CD1D4C19-A5C2-97A5-072C-7A4C695F18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3577" y="3756546"/>
                  <a:ext cx="939936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3947" r="-3947" b="-4762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585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8B4-A306-D456-0A37-955D9982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Endringer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trening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BBDCE-84CE-810B-A7FF-B9C0D5F96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2440" cy="4820708"/>
          </a:xfrm>
        </p:spPr>
        <p:txBody>
          <a:bodyPr>
            <a:normAutofit fontScale="70000" lnSpcReduction="20000"/>
          </a:bodyPr>
          <a:lstStyle/>
          <a:p>
            <a:r>
              <a:rPr lang="en-NO" dirty="0"/>
              <a:t>Brukte en masking rate som gikk fra 0.3 – 0.15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treningen</a:t>
            </a:r>
            <a:r>
              <a:rPr lang="en-GB" dirty="0"/>
              <a:t> </a:t>
            </a:r>
            <a:r>
              <a:rPr lang="en-GB" dirty="0" err="1"/>
              <a:t>tidligere</a:t>
            </a:r>
            <a:r>
              <a:rPr lang="en-GB" dirty="0"/>
              <a:t>.</a:t>
            </a:r>
          </a:p>
          <a:p>
            <a:r>
              <a:rPr lang="en-GB" dirty="0"/>
              <a:t>Har </a:t>
            </a:r>
            <a:r>
              <a:rPr lang="en-GB" dirty="0" err="1"/>
              <a:t>innført</a:t>
            </a:r>
            <a:r>
              <a:rPr lang="en-GB" dirty="0"/>
              <a:t> masking rate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dekker</a:t>
            </a:r>
            <a:r>
              <a:rPr lang="en-GB" dirty="0"/>
              <a:t> alt </a:t>
            </a:r>
            <a:r>
              <a:rPr lang="en-GB" dirty="0" err="1"/>
              <a:t>fra</a:t>
            </a:r>
            <a:r>
              <a:rPr lang="en-GB" dirty="0"/>
              <a:t> 1 </a:t>
            </a:r>
            <a:r>
              <a:rPr lang="en-GB" dirty="0" err="1"/>
              <a:t>til</a:t>
            </a:r>
            <a:r>
              <a:rPr lang="en-GB" dirty="0"/>
              <a:t> 1024 patcher, da </a:t>
            </a:r>
            <a:r>
              <a:rPr lang="en-GB" dirty="0" err="1"/>
              <a:t>dette</a:t>
            </a:r>
            <a:r>
              <a:rPr lang="en-GB" dirty="0"/>
              <a:t> </a:t>
            </a:r>
            <a:r>
              <a:rPr lang="en-GB" dirty="0" err="1"/>
              <a:t>må</a:t>
            </a:r>
            <a:r>
              <a:rPr lang="en-GB" dirty="0"/>
              <a:t> </a:t>
            </a:r>
            <a:r>
              <a:rPr lang="en-GB" dirty="0" err="1"/>
              <a:t>være</a:t>
            </a:r>
            <a:r>
              <a:rPr lang="en-GB" dirty="0"/>
              <a:t> </a:t>
            </a:r>
            <a:r>
              <a:rPr lang="en-GB" dirty="0" err="1"/>
              <a:t>lært</a:t>
            </a:r>
            <a:r>
              <a:rPr lang="en-GB" dirty="0"/>
              <a:t> </a:t>
            </a:r>
            <a:r>
              <a:rPr lang="en-GB" dirty="0" err="1"/>
              <a:t>før</a:t>
            </a:r>
            <a:r>
              <a:rPr lang="en-GB" dirty="0"/>
              <a:t> vi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begynne</a:t>
            </a:r>
            <a:r>
              <a:rPr lang="en-GB" dirty="0"/>
              <a:t> sampling. </a:t>
            </a:r>
          </a:p>
          <a:p>
            <a:r>
              <a:rPr lang="en-GB" dirty="0"/>
              <a:t>2 </a:t>
            </a:r>
            <a:r>
              <a:rPr lang="en-GB" dirty="0" err="1"/>
              <a:t>strategier</a:t>
            </a:r>
            <a:r>
              <a:rPr lang="en-GB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Random masking rate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Probabilistic log schedule</a:t>
            </a:r>
          </a:p>
          <a:p>
            <a:r>
              <a:rPr lang="en-NO" dirty="0"/>
              <a:t>Lossen blir høy når masking rate blir høy. Hva vi kan gjøre: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/>
              <a:t>Early stopping. Vi stopper på en masking rate som gir en god loss uten for lav masking.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/>
              <a:t>Legg til et ledd i loss-funksjon (Adverserial loss / SSIM / PointSSIM), slik at vi kan rekonstruere nokså bra fra fully masked.</a:t>
            </a:r>
          </a:p>
        </p:txBody>
      </p:sp>
      <p:pic>
        <p:nvPicPr>
          <p:cNvPr id="5" name="Picture 4" descr="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E496C731-7638-D412-7595-8A5052022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764" y="-24449"/>
            <a:ext cx="5597236" cy="3430274"/>
          </a:xfrm>
          <a:prstGeom prst="rect">
            <a:avLst/>
          </a:prstGeom>
        </p:spPr>
      </p:pic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0CDD91E-98E3-962F-8C86-3094EC207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977" y="3427726"/>
            <a:ext cx="5609024" cy="343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4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D159-EDF7-12C8-84F4-95252007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Sampling strategi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3F2B2-7139-62B2-2C9D-EA34A70F4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NO" dirty="0"/>
              <a:t>ax probability -&gt; softmax -&gt; sample -&gt; sample</a:t>
            </a:r>
          </a:p>
          <a:p>
            <a:r>
              <a:rPr lang="en-NO" dirty="0"/>
              <a:t>Sample –&gt; Max probability</a:t>
            </a:r>
          </a:p>
        </p:txBody>
      </p:sp>
    </p:spTree>
    <p:extLst>
      <p:ext uri="{BB962C8B-B14F-4D97-AF65-F5344CB8AC3E}">
        <p14:creationId xmlns:p14="http://schemas.microsoft.com/office/powerpoint/2010/main" val="312055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A547-341F-EABD-3126-86546E4E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64x64 Kiraff sampling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67F6D71-A52F-C0B7-3425-5304312831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464" r="34429" b="6602"/>
          <a:stretch/>
        </p:blipFill>
        <p:spPr>
          <a:xfrm>
            <a:off x="269789" y="1852218"/>
            <a:ext cx="3251885" cy="339470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2272B5-E4D0-8EB5-9364-5175476889B3}"/>
              </a:ext>
            </a:extLst>
          </p:cNvPr>
          <p:cNvCxnSpPr>
            <a:stCxn id="4" idx="3"/>
          </p:cNvCxnSpPr>
          <p:nvPr/>
        </p:nvCxnSpPr>
        <p:spPr>
          <a:xfrm flipV="1">
            <a:off x="3521674" y="3549570"/>
            <a:ext cx="72905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01C2A6E-92A7-78EB-E0FC-44907CF596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464" t="9045" r="34429" b="6602"/>
          <a:stretch/>
        </p:blipFill>
        <p:spPr>
          <a:xfrm>
            <a:off x="4250724" y="2179679"/>
            <a:ext cx="3253246" cy="30672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6CFF8C-7BDB-E3CA-F8A1-43CC739A32F9}"/>
              </a:ext>
            </a:extLst>
          </p:cNvPr>
          <p:cNvSpPr/>
          <p:nvPr/>
        </p:nvSpPr>
        <p:spPr>
          <a:xfrm>
            <a:off x="4655127" y="3473532"/>
            <a:ext cx="682831" cy="225632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F6DE9-EB3D-E3E6-2AD0-178800E33533}"/>
              </a:ext>
            </a:extLst>
          </p:cNvPr>
          <p:cNvSpPr txBox="1"/>
          <p:nvPr/>
        </p:nvSpPr>
        <p:spPr>
          <a:xfrm>
            <a:off x="4316681" y="181595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First patch inpainting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691E9C-A41D-D8D6-C80C-B51408EFBFFF}"/>
              </a:ext>
            </a:extLst>
          </p:cNvPr>
          <p:cNvCxnSpPr/>
          <p:nvPr/>
        </p:nvCxnSpPr>
        <p:spPr>
          <a:xfrm flipV="1">
            <a:off x="7493401" y="3543632"/>
            <a:ext cx="72905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67193AD-484F-7B43-1DE5-28780CE9D253}"/>
              </a:ext>
            </a:extLst>
          </p:cNvPr>
          <p:cNvSpPr txBox="1"/>
          <p:nvPr/>
        </p:nvSpPr>
        <p:spPr>
          <a:xfrm>
            <a:off x="8294915" y="3288866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…</a:t>
            </a:r>
          </a:p>
        </p:txBody>
      </p:sp>
      <p:pic>
        <p:nvPicPr>
          <p:cNvPr id="12" name="Picture 1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34C68E9-AD53-02A2-9FFF-9A4F824211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31" t="8915" r="69210" b="6874"/>
          <a:stretch/>
        </p:blipFill>
        <p:spPr>
          <a:xfrm>
            <a:off x="8769624" y="2179679"/>
            <a:ext cx="3107042" cy="30672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8504C4-AD0B-636A-5D5D-721A7B044E9D}"/>
              </a:ext>
            </a:extLst>
          </p:cNvPr>
          <p:cNvSpPr txBox="1"/>
          <p:nvPr/>
        </p:nvSpPr>
        <p:spPr>
          <a:xfrm>
            <a:off x="8710551" y="1827827"/>
            <a:ext cx="228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Last patch inpainting</a:t>
            </a:r>
          </a:p>
        </p:txBody>
      </p:sp>
    </p:spTree>
    <p:extLst>
      <p:ext uri="{BB962C8B-B14F-4D97-AF65-F5344CB8AC3E}">
        <p14:creationId xmlns:p14="http://schemas.microsoft.com/office/powerpoint/2010/main" val="3152999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A529-E03A-1AC8-6721-9718F0EF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21A9B-45B7-EE9D-1DA6-BD8EC15C5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Få til sampling</a:t>
            </a:r>
          </a:p>
          <a:p>
            <a:r>
              <a:rPr lang="en-NO" dirty="0"/>
              <a:t>Markov Mesh datasett</a:t>
            </a: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108485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4137</TotalTime>
  <Words>314</Words>
  <Application>Microsoft Macintosh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 Theme</vt:lpstr>
      <vt:lpstr>Veiledningsmøte</vt:lpstr>
      <vt:lpstr>Agenda</vt:lpstr>
      <vt:lpstr>64x64 Kiraff lekeeksempel</vt:lpstr>
      <vt:lpstr>64x64 Kiraff trening</vt:lpstr>
      <vt:lpstr>Gammel arkitektur</vt:lpstr>
      <vt:lpstr>Endringer i trening</vt:lpstr>
      <vt:lpstr>Sampling strategi</vt:lpstr>
      <vt:lpstr>64x64 Kiraff sampling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Ovanger, Oscar</dc:creator>
  <cp:lastModifiedBy>Ovanger, Oscar</cp:lastModifiedBy>
  <cp:revision>1</cp:revision>
  <dcterms:created xsi:type="dcterms:W3CDTF">2024-11-25T12:43:27Z</dcterms:created>
  <dcterms:modified xsi:type="dcterms:W3CDTF">2024-11-28T09:41:18Z</dcterms:modified>
</cp:coreProperties>
</file>