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F08C-A45E-95B5-5365-03182C3F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09D94-CBF9-55EC-C365-C2A1496D8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0AA9-DD07-9DFA-A24E-230749BF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CBAB-7F99-0526-6BA2-26919379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6548-3944-3696-135C-1C0B7733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2242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A539-2760-CD64-C44C-0B6D057A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9CB3B-D7FE-1D74-F9C8-06186997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9CB5-520D-F91B-6395-44DCA1FA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A213-7EBE-5961-8930-77A45ACA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DE36-9F50-473B-3637-4BAA7BB0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069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C2FE3-7639-3369-DCC6-5799CBEAE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7275B-2C5B-061F-BF75-A77E82F5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9AB5-0BD6-2591-C5C5-766CB6B5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9ED5-4B87-DF34-22C5-9BE7FCE9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6987-F541-8C6A-82A5-2FB6FE28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329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E534-A5D0-596D-5B14-3D41365D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33B6-626D-8ACF-4596-A929835D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3A8A-2AB2-C47F-1B28-14E2F842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DC78-5C2E-FB98-E234-D1137BA9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ABC2-7273-1763-E30A-D85AC80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14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FBB-385F-097D-6B85-2D35E327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202F-49B3-E439-0B28-D2118AA7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833B-2EB5-8F3A-E754-3ADDD87C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5209-94A6-2849-EBBB-D6E8CDF0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DE25-4F19-ECB0-D54C-D4EB08C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421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C51C-1669-84BE-E1CC-8C1FC401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BE40-4787-1024-EA76-5B419A784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8064-5FB6-083E-EB9C-EA7C98A4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D25F-DED4-4CFD-BDDA-A0E182CF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FF2C-7A34-118A-B6A0-22E750E0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972E-1F84-E750-5B49-37C977E7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927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AEEA-B07E-437C-339E-82E4226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A93EF-7836-4A56-0F10-AF9701F9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07488-7BD6-7BC7-5A64-47DE0F61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A23A5-B723-D883-E643-3F056FE8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89541-6C3E-83A7-8662-5EB1548EC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8E9F3-4248-569C-6D81-BA43D85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6EF1B-38E4-AA65-5722-B110C62F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36CC-C76F-2729-5AEA-4BB7266B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993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8C97-077B-C062-E4D9-F6803C46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B3F35-EAC0-40D0-2413-3E6DCEA6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9BA50-8DC5-4729-F10E-E487AED4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EAC5-9873-7C00-81B0-26344D74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7245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B1475-8119-EC0A-4A26-FDB7547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D6DCF-36A0-5EDB-42A2-867D8FE9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5A6E-CBCA-EB78-FC19-2FDCC5BB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5921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509B-E080-FD3D-9D10-8C9A085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DC2F-9B05-0857-8822-04FF6942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D0813-32F0-1BDB-4D07-D06E5EE9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55B70-1108-6852-4613-AE27605E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89E0C-6C8C-B304-4FE8-E12E32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5EA4-3882-DD94-1A7D-8FF1D59F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5713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9090-73B2-9648-A48A-76F78D2D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2D3F9-4A08-D6E5-A002-56B989790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56530-F704-8CA4-9C11-969BF9F5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BF32A-7786-9821-57D6-4B6E8081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4E0E-4E50-1C05-BD3E-7034B7EE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3A26-9178-D4DA-9537-72C39F9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918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D0E1E-F750-901D-F236-F2E66A26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A86C1-8FC5-89B8-5534-1C7748B6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4C63-4940-09CF-AC12-EE6A8E601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2AA28-203C-0D40-B2B1-BCE72CCBBE0D}" type="datetimeFigureOut">
              <a:rPr lang="en-NO" smtClean="0"/>
              <a:t>30/01/2025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B881-18F5-CC0D-9C51-8E380B31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E972-9CF8-2C5A-23F9-2EC896419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03BF4-43CB-3C4D-ABA5-371A941613B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81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1222-016-9685-7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3B59-8361-8E87-6C34-E0FF5A49B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Datasett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B001-09D2-3859-D6A8-D33DE29BD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31/01/25</a:t>
            </a:r>
          </a:p>
        </p:txBody>
      </p:sp>
    </p:spTree>
    <p:extLst>
      <p:ext uri="{BB962C8B-B14F-4D97-AF65-F5344CB8AC3E}">
        <p14:creationId xmlns:p14="http://schemas.microsoft.com/office/powerpoint/2010/main" val="400327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DB77-AC02-0368-A2E6-2A34ECC0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Ubetinga realisasjoner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3692-D5BB-F100-95EE-4A8C2D12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63" y="3595302"/>
            <a:ext cx="3187700" cy="318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68413-661D-A2B8-9B5F-7EB2DC20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63" y="3595302"/>
            <a:ext cx="3187700" cy="318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B41DE-8B29-EF33-CB45-2C6A79B2F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594" y="3595302"/>
            <a:ext cx="3187700" cy="318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04666-F1AB-9051-E190-4E280F0628CB}"/>
              </a:ext>
            </a:extLst>
          </p:cNvPr>
          <p:cNvSpPr txBox="1"/>
          <p:nvPr/>
        </p:nvSpPr>
        <p:spPr>
          <a:xfrm>
            <a:off x="725214" y="1690688"/>
            <a:ext cx="1130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/>
              <a:t>Har klart å sample ubetinga realisasjoner med variable elimination algorithm metode: </a:t>
            </a:r>
            <a:r>
              <a:rPr lang="en-GB" dirty="0">
                <a:hlinkClick r:id="rId5"/>
              </a:rPr>
              <a:t>https://link.springer.com/article/10.1007/s11222-016-9685-7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Holder </a:t>
            </a:r>
            <a:r>
              <a:rPr lang="en-GB" dirty="0" err="1"/>
              <a:t>nå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med </a:t>
            </a:r>
            <a:r>
              <a:rPr lang="en-GB" dirty="0" err="1"/>
              <a:t>betinga</a:t>
            </a:r>
            <a:r>
              <a:rPr lang="en-GB" dirty="0"/>
              <a:t> </a:t>
            </a:r>
            <a:r>
              <a:rPr lang="en-GB" dirty="0" err="1"/>
              <a:t>realisasjoner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Kan “</a:t>
            </a:r>
            <a:r>
              <a:rPr lang="en-GB" dirty="0" err="1"/>
              <a:t>tweake</a:t>
            </a:r>
            <a:r>
              <a:rPr lang="en-GB" dirty="0"/>
              <a:t>” </a:t>
            </a:r>
            <a:r>
              <a:rPr lang="en-GB" dirty="0" err="1"/>
              <a:t>parametere</a:t>
            </a:r>
            <a:r>
              <a:rPr lang="en-GB" dirty="0"/>
              <a:t> </a:t>
            </a:r>
            <a:r>
              <a:rPr lang="en-GB" dirty="0" err="1"/>
              <a:t>dersom</a:t>
            </a:r>
            <a:r>
              <a:rPr lang="en-GB" dirty="0"/>
              <a:t> vi </a:t>
            </a:r>
            <a:r>
              <a:rPr lang="en-GB" dirty="0" err="1"/>
              <a:t>ønsker</a:t>
            </a:r>
            <a:r>
              <a:rPr lang="en-GB" dirty="0"/>
              <a:t> </a:t>
            </a:r>
            <a:r>
              <a:rPr lang="en-GB" dirty="0" err="1"/>
              <a:t>noe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glatt</a:t>
            </a:r>
            <a:r>
              <a:rPr lang="en-GB" dirty="0"/>
              <a:t>.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742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095E-259E-98D7-D5D2-9B3FF53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Markov Random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28F8E-212E-A4BB-A9B5-288BB37AB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NO" sz="2000" dirty="0"/>
              </a:p>
              <a:p>
                <a:pPr marL="0" indent="0">
                  <a:buNone/>
                </a:pPr>
                <a:endParaRPr lang="en-NO" sz="2000" dirty="0"/>
              </a:p>
              <a:p>
                <a:r>
                  <a:rPr lang="en-NO" sz="2000" dirty="0"/>
                  <a:t>Binær MRF dersom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nb-N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NO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NO" sz="2000" dirty="0"/>
                  <a:t>: Clique, et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NO" sz="2000" dirty="0"/>
                  <a:t> slik at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NO" sz="2000" dirty="0"/>
                  <a:t> har vi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NO" sz="2000" dirty="0"/>
                  <a:t>, altså alle celler er medlem </a:t>
                </a:r>
                <a:r>
                  <a:rPr lang="en-GB" sz="2000" dirty="0" err="1"/>
                  <a:t>i</a:t>
                </a:r>
                <a:r>
                  <a:rPr lang="en-GB" sz="2000" dirty="0"/>
                  <a:t> </a:t>
                </a:r>
                <a:r>
                  <a:rPr lang="en-GB" sz="2000" dirty="0" err="1"/>
                  <a:t>hverandres</a:t>
                </a:r>
                <a:r>
                  <a:rPr lang="en-GB" sz="2000" dirty="0"/>
                  <a:t> </a:t>
                </a:r>
                <a:r>
                  <a:rPr lang="en-GB" sz="2000" dirty="0" err="1"/>
                  <a:t>naboskap</a:t>
                </a:r>
                <a:r>
                  <a:rPr lang="en-GB" sz="2000" dirty="0"/>
                  <a:t>. </a:t>
                </a:r>
                <a:r>
                  <a:rPr lang="en-GB" sz="2000" dirty="0" err="1"/>
                  <a:t>Maksimal</a:t>
                </a:r>
                <a:r>
                  <a:rPr lang="en-GB" sz="2000" dirty="0"/>
                  <a:t> clique er </a:t>
                </a:r>
                <a:r>
                  <a:rPr lang="en-GB" sz="2000" dirty="0" err="1"/>
                  <a:t>ikke</a:t>
                </a:r>
                <a:r>
                  <a:rPr lang="en-GB" sz="2000" dirty="0"/>
                  <a:t> et subset </a:t>
                </a:r>
                <a:r>
                  <a:rPr lang="en-GB" sz="2000" dirty="0" err="1"/>
                  <a:t>av</a:t>
                </a:r>
                <a:r>
                  <a:rPr lang="en-GB" sz="2000" dirty="0"/>
                  <a:t> et </a:t>
                </a:r>
                <a:r>
                  <a:rPr lang="en-GB" sz="2000" dirty="0" err="1"/>
                  <a:t>annet</a:t>
                </a:r>
                <a:r>
                  <a:rPr lang="en-GB" sz="2000" dirty="0"/>
                  <a:t> clique. Set </a:t>
                </a:r>
                <a:r>
                  <a:rPr lang="en-GB" sz="2000" dirty="0" err="1"/>
                  <a:t>av</a:t>
                </a:r>
                <a:r>
                  <a:rPr lang="en-GB" sz="2000" dirty="0"/>
                  <a:t> alle </a:t>
                </a:r>
                <a:r>
                  <a:rPr lang="en-GB" sz="2000" dirty="0" err="1"/>
                  <a:t>maksimale</a:t>
                </a:r>
                <a:r>
                  <a:rPr lang="en-GB" sz="2000" dirty="0"/>
                  <a:t> clique: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NO" sz="2000" dirty="0"/>
                  <a:t>.</a:t>
                </a:r>
              </a:p>
              <a:p>
                <a:r>
                  <a:rPr lang="en-NO" sz="2000" dirty="0"/>
                  <a:t>Hammersley-Clifford thm: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supHide m:val="on"/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NO" sz="2000" dirty="0"/>
              </a:p>
              <a:p>
                <a:pPr marL="0" indent="0">
                  <a:buNone/>
                </a:pPr>
                <a:r>
                  <a:rPr lang="en-GB" sz="2000" dirty="0"/>
                  <a:t>H</a:t>
                </a:r>
                <a:r>
                  <a:rPr lang="en-NO" sz="2000" dirty="0"/>
                  <a:t>vor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NO" sz="2000" dirty="0"/>
                  <a:t> er energy function og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NO" sz="2000" dirty="0"/>
                  <a:t> er potential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NO" sz="2000" dirty="0"/>
                  <a:t> er clique potential.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28F8E-212E-A4BB-A9B5-288BB37AB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1" r="-8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ECF-0853-1D84-51E0-D83C8718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Ising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940855-DE55-7108-4791-7A9B600D3D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8945123"/>
                  </p:ext>
                </p:extLst>
              </p:nvPr>
            </p:nvGraphicFramePr>
            <p:xfrm>
              <a:off x="5854262" y="1807779"/>
              <a:ext cx="5499540" cy="1501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74885">
                      <a:extLst>
                        <a:ext uri="{9D8B030D-6E8A-4147-A177-3AD203B41FA5}">
                          <a16:colId xmlns:a16="http://schemas.microsoft.com/office/drawing/2014/main" val="2805902151"/>
                        </a:ext>
                      </a:extLst>
                    </a:gridCol>
                    <a:gridCol w="1374885">
                      <a:extLst>
                        <a:ext uri="{9D8B030D-6E8A-4147-A177-3AD203B41FA5}">
                          <a16:colId xmlns:a16="http://schemas.microsoft.com/office/drawing/2014/main" val="1034345610"/>
                        </a:ext>
                      </a:extLst>
                    </a:gridCol>
                    <a:gridCol w="1374885">
                      <a:extLst>
                        <a:ext uri="{9D8B030D-6E8A-4147-A177-3AD203B41FA5}">
                          <a16:colId xmlns:a16="http://schemas.microsoft.com/office/drawing/2014/main" val="2931574934"/>
                        </a:ext>
                      </a:extLst>
                    </a:gridCol>
                    <a:gridCol w="1374885">
                      <a:extLst>
                        <a:ext uri="{9D8B030D-6E8A-4147-A177-3AD203B41FA5}">
                          <a16:colId xmlns:a16="http://schemas.microsoft.com/office/drawing/2014/main" val="3870980865"/>
                        </a:ext>
                      </a:extLst>
                    </a:gridCol>
                  </a:tblGrid>
                  <a:tr h="37530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988399"/>
                      </a:ext>
                    </a:extLst>
                  </a:tr>
                  <a:tr h="37530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494830"/>
                      </a:ext>
                    </a:extLst>
                  </a:tr>
                  <a:tr h="37530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2528403"/>
                      </a:ext>
                    </a:extLst>
                  </a:tr>
                  <a:tr h="37530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NO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NO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NO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0679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940855-DE55-7108-4791-7A9B600D3D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8945123"/>
                  </p:ext>
                </p:extLst>
              </p:nvPr>
            </p:nvGraphicFramePr>
            <p:xfrm>
              <a:off x="5854262" y="1807779"/>
              <a:ext cx="5499540" cy="1501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74885">
                      <a:extLst>
                        <a:ext uri="{9D8B030D-6E8A-4147-A177-3AD203B41FA5}">
                          <a16:colId xmlns:a16="http://schemas.microsoft.com/office/drawing/2014/main" val="2805902151"/>
                        </a:ext>
                      </a:extLst>
                    </a:gridCol>
                    <a:gridCol w="1374885">
                      <a:extLst>
                        <a:ext uri="{9D8B030D-6E8A-4147-A177-3AD203B41FA5}">
                          <a16:colId xmlns:a16="http://schemas.microsoft.com/office/drawing/2014/main" val="1034345610"/>
                        </a:ext>
                      </a:extLst>
                    </a:gridCol>
                    <a:gridCol w="1374885">
                      <a:extLst>
                        <a:ext uri="{9D8B030D-6E8A-4147-A177-3AD203B41FA5}">
                          <a16:colId xmlns:a16="http://schemas.microsoft.com/office/drawing/2014/main" val="2931574934"/>
                        </a:ext>
                      </a:extLst>
                    </a:gridCol>
                    <a:gridCol w="1374885">
                      <a:extLst>
                        <a:ext uri="{9D8B030D-6E8A-4147-A177-3AD203B41FA5}">
                          <a16:colId xmlns:a16="http://schemas.microsoft.com/office/drawing/2014/main" val="3870980865"/>
                        </a:ext>
                      </a:extLst>
                    </a:gridCol>
                  </a:tblGrid>
                  <a:tr h="375302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333" r="-3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333" r="-2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52" t="-3333" r="-10185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83" t="-3333" r="-917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988399"/>
                      </a:ext>
                    </a:extLst>
                  </a:tr>
                  <a:tr h="375302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3333" r="-3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3333" r="-2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52" t="-103333" r="-10185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83" t="-103333" r="-917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494830"/>
                      </a:ext>
                    </a:extLst>
                  </a:tr>
                  <a:tr h="375302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345" r="-300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10345" r="-200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52" t="-210345" r="-101852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83" t="-210345" r="-917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2528403"/>
                      </a:ext>
                    </a:extLst>
                  </a:tr>
                  <a:tr h="375302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0000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0000" r="-20000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52" t="-300000" r="-10185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83" t="-300000" r="-917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0679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C84FDC5-2626-AB3E-DE2F-1DC0FEABFCD7}"/>
              </a:ext>
            </a:extLst>
          </p:cNvPr>
          <p:cNvSpPr/>
          <p:nvPr/>
        </p:nvSpPr>
        <p:spPr>
          <a:xfrm>
            <a:off x="3478923" y="2801007"/>
            <a:ext cx="483476" cy="420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2559E-B7EB-A74F-3187-11EF8A39A631}"/>
              </a:ext>
            </a:extLst>
          </p:cNvPr>
          <p:cNvSpPr/>
          <p:nvPr/>
        </p:nvSpPr>
        <p:spPr>
          <a:xfrm>
            <a:off x="2984937" y="2380593"/>
            <a:ext cx="483476" cy="420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A9148-11FB-EC97-3DBA-5BEDC470DE5E}"/>
              </a:ext>
            </a:extLst>
          </p:cNvPr>
          <p:cNvSpPr/>
          <p:nvPr/>
        </p:nvSpPr>
        <p:spPr>
          <a:xfrm>
            <a:off x="3962399" y="2380593"/>
            <a:ext cx="483476" cy="420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B81F39-96BF-6FDC-0266-B0D174170655}"/>
              </a:ext>
            </a:extLst>
          </p:cNvPr>
          <p:cNvSpPr/>
          <p:nvPr/>
        </p:nvSpPr>
        <p:spPr>
          <a:xfrm>
            <a:off x="3468413" y="1960179"/>
            <a:ext cx="483476" cy="420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D972F-85F2-D7FA-C68E-B153F64C4BF9}"/>
              </a:ext>
            </a:extLst>
          </p:cNvPr>
          <p:cNvSpPr/>
          <p:nvPr/>
        </p:nvSpPr>
        <p:spPr>
          <a:xfrm>
            <a:off x="3468413" y="2380593"/>
            <a:ext cx="483476" cy="4204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91A8A4-9074-0C71-1327-2B4DBBEE75A8}"/>
                  </a:ext>
                </a:extLst>
              </p:cNvPr>
              <p:cNvSpPr txBox="1"/>
              <p:nvPr/>
            </p:nvSpPr>
            <p:spPr>
              <a:xfrm>
                <a:off x="3048000" y="3246961"/>
                <a:ext cx="1397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91A8A4-9074-0C71-1327-2B4DBBEE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246961"/>
                <a:ext cx="1397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0A908CC-B638-8425-02C4-441B0A71D859}"/>
              </a:ext>
            </a:extLst>
          </p:cNvPr>
          <p:cNvGrpSpPr/>
          <p:nvPr/>
        </p:nvGrpSpPr>
        <p:grpSpPr>
          <a:xfrm>
            <a:off x="354722" y="2385847"/>
            <a:ext cx="980090" cy="425670"/>
            <a:chOff x="354722" y="2385847"/>
            <a:chExt cx="980090" cy="4256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6E77B-AA30-AE7C-4801-1AF373AE3768}"/>
                </a:ext>
              </a:extLst>
            </p:cNvPr>
            <p:cNvSpPr/>
            <p:nvPr/>
          </p:nvSpPr>
          <p:spPr>
            <a:xfrm>
              <a:off x="354722" y="2391103"/>
              <a:ext cx="483476" cy="420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B35A98-D958-90D0-47EB-5136E7365E01}"/>
                </a:ext>
              </a:extLst>
            </p:cNvPr>
            <p:cNvSpPr/>
            <p:nvPr/>
          </p:nvSpPr>
          <p:spPr>
            <a:xfrm>
              <a:off x="851336" y="2385847"/>
              <a:ext cx="483476" cy="420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AE94C8-183E-17D4-D4DA-DBBE02B1857F}"/>
              </a:ext>
            </a:extLst>
          </p:cNvPr>
          <p:cNvGrpSpPr/>
          <p:nvPr/>
        </p:nvGrpSpPr>
        <p:grpSpPr>
          <a:xfrm rot="5400000">
            <a:off x="1580491" y="2375337"/>
            <a:ext cx="980090" cy="425670"/>
            <a:chOff x="354722" y="2385847"/>
            <a:chExt cx="980090" cy="4256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9C8F0D-2DE9-3125-75D8-744E667793C1}"/>
                </a:ext>
              </a:extLst>
            </p:cNvPr>
            <p:cNvSpPr/>
            <p:nvPr/>
          </p:nvSpPr>
          <p:spPr>
            <a:xfrm>
              <a:off x="354722" y="2391103"/>
              <a:ext cx="483476" cy="420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6EE59A-9195-91A3-2AD2-0E3D113527CD}"/>
                </a:ext>
              </a:extLst>
            </p:cNvPr>
            <p:cNvSpPr/>
            <p:nvPr/>
          </p:nvSpPr>
          <p:spPr>
            <a:xfrm>
              <a:off x="851336" y="2385847"/>
              <a:ext cx="483476" cy="420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347FF-BF17-2474-5965-67A79EE6C5E5}"/>
                  </a:ext>
                </a:extLst>
              </p:cNvPr>
              <p:cNvSpPr txBox="1"/>
              <p:nvPr/>
            </p:nvSpPr>
            <p:spPr>
              <a:xfrm>
                <a:off x="745224" y="3339294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347FF-BF17-2474-5965-67A79EE6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24" y="3339294"/>
                <a:ext cx="280461" cy="276999"/>
              </a:xfrm>
              <a:prstGeom prst="rect">
                <a:avLst/>
              </a:prstGeom>
              <a:blipFill>
                <a:blip r:embed="rId4"/>
                <a:stretch>
                  <a:fillRect l="-17391" t="-4545" r="-8696" b="-909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96E6C6-86B3-6FCD-9B23-16B2DFCF5B83}"/>
                  </a:ext>
                </a:extLst>
              </p:cNvPr>
              <p:cNvSpPr txBox="1"/>
              <p:nvPr/>
            </p:nvSpPr>
            <p:spPr>
              <a:xfrm>
                <a:off x="2011108" y="3347156"/>
                <a:ext cx="285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96E6C6-86B3-6FCD-9B23-16B2DFCF5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08" y="3347156"/>
                <a:ext cx="285399" cy="276999"/>
              </a:xfrm>
              <a:prstGeom prst="rect">
                <a:avLst/>
              </a:prstGeom>
              <a:blipFill>
                <a:blip r:embed="rId5"/>
                <a:stretch>
                  <a:fillRect l="-17391" t="-4348" r="-8696" b="-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EED53B-65BE-F8F8-9BF2-52EDE3931848}"/>
                  </a:ext>
                </a:extLst>
              </p:cNvPr>
              <p:cNvSpPr txBox="1"/>
              <p:nvPr/>
            </p:nvSpPr>
            <p:spPr>
              <a:xfrm>
                <a:off x="241738" y="4213040"/>
                <a:ext cx="11414234" cy="164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𝜃</m:t>
                    </m:r>
                    <m:nary>
                      <m:naryPr>
                        <m:chr m:val="∑"/>
                        <m:sup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̃ </m:t>
                        </m:r>
                        <m:r>
                          <m:rPr>
                            <m:sty m:val="p"/>
                          </m:rPr>
                          <a:rPr lang="nb-NO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N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̃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/>
                            </m:acc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EED53B-65BE-F8F8-9BF2-52EDE393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8" y="4213040"/>
                <a:ext cx="11414234" cy="1647246"/>
              </a:xfrm>
              <a:prstGeom prst="rect">
                <a:avLst/>
              </a:prstGeom>
              <a:blipFill>
                <a:blip r:embed="rId6"/>
                <a:stretch>
                  <a:fillRect l="-445" t="-18321" b="-1450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2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345B-B9E2-57DA-79A2-597A9218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Pseudo-Boolean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3CBA9-6FD7-DE09-3F3E-7EC692D8C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O" dirty="0"/>
                  <a:t>En pseudo-boolean function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O" dirty="0"/>
                  <a:t> av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O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O" dirty="0"/>
                  <a:t>er definert som: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NO" dirty="0"/>
              </a:p>
              <a:p>
                <a:pPr marL="0" indent="0">
                  <a:buNone/>
                </a:pPr>
                <a:r>
                  <a:rPr lang="en-GB" dirty="0" err="1"/>
                  <a:t>Hvor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NO" dirty="0"/>
                  <a:t> når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NO" dirty="0"/>
                  <a:t> ikke er et clique.</a:t>
                </a:r>
              </a:p>
              <a:p>
                <a:r>
                  <a:rPr lang="en-NO" dirty="0"/>
                  <a:t>Clique-definisjon: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NO" dirty="0"/>
              </a:p>
              <a:p>
                <a:pPr marL="0" indent="0">
                  <a:buNone/>
                </a:pPr>
                <a:r>
                  <a:rPr lang="en-GB" dirty="0"/>
                  <a:t>H</a:t>
                </a:r>
                <a:r>
                  <a:rPr lang="en-NO" dirty="0"/>
                  <a:t>vor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some</m:t>
                    </m:r>
                    <m: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3CBA9-6FD7-DE09-3F3E-7EC692D8C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8314" b="-348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0DAD-D0C1-3710-8FE2-80476146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Variable elimination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D579-7B73-FC90-3D01-6304F4FDC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NO" dirty="0"/>
                  <a:t>Målet er å regne 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O" dirty="0"/>
              </a:p>
              <a:p>
                <a:r>
                  <a:rPr lang="en-NO" dirty="0"/>
                  <a:t>Split </a:t>
                </a:r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sub>
                        <m:sup/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/>
              </a:p>
              <a:p>
                <a:r>
                  <a:rPr lang="en-NO" dirty="0"/>
                  <a:t>Vi kan nå skrive: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̃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/>
              </a:p>
              <a:p>
                <a:r>
                  <a:rPr lang="en-NO" dirty="0"/>
                  <a:t>Vi repeterer denne summeringen ut av variabler til vi sitter igjen med en verdi.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D579-7B73-FC90-3D01-6304F4FDC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54" t="-22674" b="-1540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E8DE-C55B-E985-6BFD-3529DE0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Ubetinga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C1E01-BA2C-5152-66BF-13571EEE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051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b-NO" dirty="0"/>
                  <a:t>Ubetinga sampling skjer i 2 steg: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b-NO" dirty="0" err="1"/>
                  <a:t>Beregn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/>
                  <a:t> stegvis ved hjelp av approksimativ VAE (vi må gjøre noen approksimasjoner etter å summe ut variabler for å få det på pseudo-</a:t>
                </a:r>
                <a:r>
                  <a:rPr lang="nb-NO" dirty="0" err="1"/>
                  <a:t>boolean</a:t>
                </a:r>
                <a:r>
                  <a:rPr lang="nb-NO" dirty="0"/>
                  <a:t> form).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b-NO" dirty="0"/>
                  <a:t>Sample fra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, …,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nb-NO" dirty="0"/>
              </a:p>
              <a:p>
                <a:pPr marL="514350" indent="-514350">
                  <a:buFont typeface="+mj-lt"/>
                  <a:buAutoNum type="arabicPeriod"/>
                </a:pPr>
                <a:endParaRPr lang="nb-NO" dirty="0"/>
              </a:p>
              <a:p>
                <a:r>
                  <a:rPr lang="nb-NO" dirty="0"/>
                  <a:t>Da kan vi regne 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nb-NO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nb-NO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/>
                  <a:t>.</a:t>
                </a:r>
              </a:p>
              <a:p>
                <a:endParaRPr lang="nb-NO" dirty="0"/>
              </a:p>
              <a:p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C1E01-BA2C-5152-66BF-13571EEE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0514" cy="4351338"/>
              </a:xfrm>
              <a:blipFill>
                <a:blip r:embed="rId2"/>
                <a:stretch>
                  <a:fillRect l="-1134" t="-319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7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979-2116-31F9-3411-436CF60B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Betinga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9846-8B3B-9FDD-4692-793A11C9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Litt mer komplisert.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2691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4EB3-2E8A-8DEB-1178-54764F8B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9334-35C7-0208-1B8A-76F66AF8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>
                <a:solidFill>
                  <a:schemeClr val="accent6"/>
                </a:solidFill>
              </a:rPr>
              <a:t>1. Februar: Må ha et binært datasett med betinga realisasjoner og eksplisitte sannsynligheter.</a:t>
            </a:r>
          </a:p>
          <a:p>
            <a:r>
              <a:rPr lang="en-NO" dirty="0"/>
              <a:t>28. Februar: Ferdig med trening, begynne på sampling.</a:t>
            </a:r>
          </a:p>
          <a:p>
            <a:r>
              <a:rPr lang="en-NO" dirty="0"/>
              <a:t>16. Mars: Slutte eksplorering, må ha en ferdig modell, bestemt datasett og eksperiment.</a:t>
            </a:r>
          </a:p>
          <a:p>
            <a:r>
              <a:rPr lang="en-NO" dirty="0"/>
              <a:t>16. April: Levere ViT-artikkel.</a:t>
            </a:r>
          </a:p>
          <a:p>
            <a:r>
              <a:rPr lang="en-NO" dirty="0"/>
              <a:t>16. Mai: Levere avhandling.</a:t>
            </a:r>
          </a:p>
          <a:p>
            <a:r>
              <a:rPr lang="en-NO" dirty="0"/>
              <a:t>16. August: Forsvar.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6082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500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Datasett</vt:lpstr>
      <vt:lpstr>Ubetinga realisasjoner</vt:lpstr>
      <vt:lpstr>Binary Markov Random Field</vt:lpstr>
      <vt:lpstr>Ising model</vt:lpstr>
      <vt:lpstr>Pseudo-Boolean Functions</vt:lpstr>
      <vt:lpstr>Variable elimination algorithm</vt:lpstr>
      <vt:lpstr>Ubetinga sampling</vt:lpstr>
      <vt:lpstr>Betinga sampling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Ovanger, Oscar</dc:creator>
  <cp:lastModifiedBy>Ovanger, Oscar</cp:lastModifiedBy>
  <cp:revision>1</cp:revision>
  <dcterms:created xsi:type="dcterms:W3CDTF">2025-01-30T08:19:37Z</dcterms:created>
  <dcterms:modified xsi:type="dcterms:W3CDTF">2025-02-03T09:44:54Z</dcterms:modified>
</cp:coreProperties>
</file>