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28D90-2133-CE4C-A1B7-032F819134AA}" v="1020" dt="2025-01-17T08:50:23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3"/>
    <p:restoredTop sz="94658"/>
  </p:normalViewPr>
  <p:slideViewPr>
    <p:cSldViewPr snapToGrid="0">
      <p:cViewPr varScale="1">
        <p:scale>
          <a:sx n="92" d="100"/>
          <a:sy n="92" d="100"/>
        </p:scale>
        <p:origin x="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8C12-0BF5-192F-8D86-09DCD2EFD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1360B-A88A-E80A-095D-9E9FD26B3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684E-15E7-0C23-27DF-F391846E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0D1E-0C39-41F3-8AF8-18474D34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71FC-0836-75D9-4044-9E739018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3479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950B-191B-67BA-0547-FCA148D8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57229-878A-A341-108C-FFFE8371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12CD-CB5B-F59A-6C72-417314A7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0AC6-C0A9-9791-1030-F80FC97B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E1D16-42D3-406F-4629-25DCFD8E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8241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05CC3-5A05-632F-4693-38BCB615F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1B964-43E5-286E-B358-E8520FDB3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25A9-38C9-487E-0889-DC00DF27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B0F54-670D-BFBC-892A-D1727016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23EE-26E5-4CAA-706B-E1D75722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687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4EDE-B742-0AA2-C899-FC571C7D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AC61-990E-9EF2-8C68-911574FF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141F-9507-04AD-81F2-A7DEF26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2A0D-2642-B765-9CB0-49CC72C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9BF7-44FC-055C-9C58-C7525E25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999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1523-DFD5-932C-B65C-C2FABC83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D1459-FFDB-81E9-D948-44D66568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E701-EE7F-BA05-4D1D-D8E8D634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7C1D-4ED6-8DEA-F96C-BA5A7570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09A1-FADD-C889-6098-C7B8FCED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0505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6DD8-A147-A7F3-0830-D32B3E50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0333-8C6D-9954-D97C-EAC117520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032D-FD3C-3BD9-29AD-F159D26B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F17B-D4A3-8216-45B3-F7923466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FC17C-4B73-8D36-8913-EE33EDE6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8F16-AD9E-AE1E-14B0-CAED8E5D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367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CF5E-2EBE-CF7B-3841-9D2196D5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55FA-ADA0-2DD4-3158-319D1B70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F442E-C97B-C6C1-C1DF-09FC2591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6236F-EE47-5C60-8C88-450D20A63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78C98-98E9-9A73-8E3D-DA5A632E7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BEA44-832F-7E3E-11C2-0602021F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3E558-CBD8-1AFA-5C37-06E7E977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48DBB-35B8-8BF1-F175-89A1EE46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683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C403-D32B-DF0E-7E3E-14797E09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E6547-AB53-5010-F205-8B87E983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33528-5B4E-3CF8-6B66-9C577B20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A8E0D-FBAB-037C-C960-295959EB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7085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35337-86C9-A997-9D14-433FAD26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C4F47-5E44-F680-F34E-9AB85B8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E8F8-6D36-A528-05E0-D7988A41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794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CB26-56E7-9D92-FA86-D7AB3B34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4E20-D40F-B8B1-63E2-311925A7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734F0-C9F9-C225-8DCB-932C69B7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94940-48C2-DC73-ACF1-093755C2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4BF9-AA28-24EE-98CC-3A7A4E86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2FD9-7896-399E-85FD-F0246560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8725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4E70-45F4-0F29-2E38-4F5B17C1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ECE04-23EB-4467-ED0E-BC3A4F13B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5ABF2-E80B-EF50-B237-34BA31A05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070D-EF08-01D4-4551-8B28B78A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96B39-B8E8-B3A9-29D3-1BAE01F1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097C-64C1-B783-55D9-46CDBE82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595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9A890-1236-3F42-18EF-7E54177B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8DA3A-F79D-8D29-32C8-C70215D9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4AF5-19CA-DC26-6B4D-78F26F0C0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588E8-863B-C743-A3D1-E5B39B294D34}" type="datetimeFigureOut">
              <a:rPr lang="en-NO" smtClean="0"/>
              <a:t>16/01/2025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37AC-5205-B8E0-A2CA-CC8CE6920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8F9E-3EA0-42CC-60BB-06813D98E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2357D-413D-7F43-AD7B-7D0C0880D8C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83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7975-C757-86F3-C0EC-D1FE2FA57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Veiledningsmøte 17/01/25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D8468-21F9-9921-03B6-285342F5E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6468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5C34-8581-07E3-2CC5-4C4359A3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Problem #2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02DA5-8349-2595-A1E5-A87876673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ViT finner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/>
                  <a:t> ikke </a:t>
                </a:r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02DA5-8349-2595-A1E5-A87876673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49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0BBC-6B08-23EB-9588-97290BAC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Iterativ inpainting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71C8D-BC6A-AA5F-20C3-194369968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O" dirty="0"/>
                  <a:t>For øyeblikket har vi ett forward pass per epoch.</a:t>
                </a:r>
              </a:p>
              <a:p>
                <a:r>
                  <a:rPr lang="en-NO" dirty="0"/>
                  <a:t>I stedet kan vi: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NO" dirty="0"/>
                  <a:t>Start med et maskert bilde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NO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NO" dirty="0"/>
                  <a:t>ViT spytter ut marginale sannsynligheter </a:t>
                </a:r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NO" dirty="0"/>
                  <a:t> for alle maskerte patches.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NO" dirty="0"/>
                  <a:t>Velg en eller flere patches tilfeldig til å fylle inn.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NO" dirty="0"/>
                  <a:t>Oppdater patches.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NO" dirty="0"/>
                  <a:t>Repeter, slik at ViT kan betinge på nye sampla patches.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71C8D-BC6A-AA5F-20C3-194369968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5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3B0C-AAAA-D09D-CC5C-F33287A5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Gjennomgang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E39C-26FB-33F9-04D3-1E484A00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PointSSIM som loss-funksjon.</a:t>
            </a: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5258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3D5-87EB-45F3-9953-D7E969B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6"/>
            <a:ext cx="10515600" cy="697897"/>
          </a:xfrm>
        </p:spPr>
        <p:txBody>
          <a:bodyPr>
            <a:normAutofit fontScale="90000"/>
          </a:bodyPr>
          <a:lstStyle/>
          <a:p>
            <a:r>
              <a:rPr lang="en-NO" dirty="0"/>
              <a:t>Oppfriskning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25F7-504E-F062-F3C8-543A5903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1" y="946166"/>
            <a:ext cx="10515600" cy="546872"/>
          </a:xfrm>
        </p:spPr>
        <p:txBody>
          <a:bodyPr>
            <a:normAutofit fontScale="70000" lnSpcReduction="20000"/>
          </a:bodyPr>
          <a:lstStyle/>
          <a:p>
            <a:r>
              <a:rPr lang="en-NO" dirty="0"/>
              <a:t>ViT fungerer ok dersom antall maskerte patches er relativt lav (lavest loss på 11% masking rate).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12A24-DECD-3D2D-7B00-0971BEBAEFE0}"/>
              </a:ext>
            </a:extLst>
          </p:cNvPr>
          <p:cNvGrpSpPr/>
          <p:nvPr/>
        </p:nvGrpSpPr>
        <p:grpSpPr>
          <a:xfrm>
            <a:off x="-14287" y="4126137"/>
            <a:ext cx="5871303" cy="2409514"/>
            <a:chOff x="1271679" y="1357792"/>
            <a:chExt cx="6006691" cy="2438400"/>
          </a:xfrm>
        </p:grpSpPr>
        <p:pic>
          <p:nvPicPr>
            <p:cNvPr id="5" name="Picture 4" descr="A black and white pixelated image&#10;&#10;Description automatically generated">
              <a:extLst>
                <a:ext uri="{FF2B5EF4-FFF2-40B4-BE49-F238E27FC236}">
                  <a16:creationId xmlns:a16="http://schemas.microsoft.com/office/drawing/2014/main" id="{AA8254A0-C213-6A90-C796-E28D8FF37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9220" y="1367270"/>
              <a:ext cx="812800" cy="812800"/>
            </a:xfrm>
            <a:prstGeom prst="rect">
              <a:avLst/>
            </a:prstGeom>
          </p:spPr>
        </p:pic>
        <p:pic>
          <p:nvPicPr>
            <p:cNvPr id="6" name="Picture 5" descr="A white and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1FF632CC-A902-897C-E82B-698E306AC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9220" y="2170592"/>
              <a:ext cx="812800" cy="812800"/>
            </a:xfrm>
            <a:prstGeom prst="rect">
              <a:avLst/>
            </a:prstGeom>
          </p:spPr>
        </p:pic>
        <p:pic>
          <p:nvPicPr>
            <p:cNvPr id="7" name="Picture 6" descr="A white and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0C7E6D8-B7F5-7667-6BCE-2171C2C5A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4371" y="2983392"/>
              <a:ext cx="812800" cy="812800"/>
            </a:xfrm>
            <a:prstGeom prst="rect">
              <a:avLst/>
            </a:prstGeom>
          </p:spPr>
        </p:pic>
        <p:pic>
          <p:nvPicPr>
            <p:cNvPr id="8" name="Picture 7" descr="A black and white pixelated pattern&#10;&#10;Description automatically generated">
              <a:extLst>
                <a:ext uri="{FF2B5EF4-FFF2-40B4-BE49-F238E27FC236}">
                  <a16:creationId xmlns:a16="http://schemas.microsoft.com/office/drawing/2014/main" id="{3312092B-AC71-AFFB-1BB3-7CB7277F8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2897" y="1357792"/>
              <a:ext cx="812800" cy="812800"/>
            </a:xfrm>
            <a:prstGeom prst="rect">
              <a:avLst/>
            </a:prstGeom>
          </p:spPr>
        </p:pic>
        <p:pic>
          <p:nvPicPr>
            <p:cNvPr id="9" name="Picture 8" descr="A black and white image of a zigzag&#10;&#10;Description automatically generated">
              <a:extLst>
                <a:ext uri="{FF2B5EF4-FFF2-40B4-BE49-F238E27FC236}">
                  <a16:creationId xmlns:a16="http://schemas.microsoft.com/office/drawing/2014/main" id="{E732529B-1C27-20B3-84AC-F15CCC2F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7746" y="2152749"/>
              <a:ext cx="812800" cy="812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459BAF-07DB-AFA7-48BE-E3B32B88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37746" y="2983392"/>
              <a:ext cx="812800" cy="812800"/>
            </a:xfrm>
            <a:prstGeom prst="rect">
              <a:avLst/>
            </a:prstGeom>
          </p:spPr>
        </p:pic>
        <p:pic>
          <p:nvPicPr>
            <p:cNvPr id="11" name="Picture 10" descr="A black and white pixelated pattern&#10;&#10;Description automatically generated">
              <a:extLst>
                <a:ext uri="{FF2B5EF4-FFF2-40B4-BE49-F238E27FC236}">
                  <a16:creationId xmlns:a16="http://schemas.microsoft.com/office/drawing/2014/main" id="{0DF311C2-62D4-4735-E42A-A6DC0294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55268" y="1357792"/>
              <a:ext cx="812800" cy="812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D96647-C2E2-9A23-B5F5-8CC759C2F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0419" y="2170592"/>
              <a:ext cx="812800" cy="812800"/>
            </a:xfrm>
            <a:prstGeom prst="rect">
              <a:avLst/>
            </a:prstGeom>
          </p:spPr>
        </p:pic>
        <p:pic>
          <p:nvPicPr>
            <p:cNvPr id="13" name="Picture 12" descr="A black and white image of a black and white image of a black and white image of a black and white image of a black and white image of a black and white image of a black and&#10;&#10;Description automatically generated">
              <a:extLst>
                <a:ext uri="{FF2B5EF4-FFF2-40B4-BE49-F238E27FC236}">
                  <a16:creationId xmlns:a16="http://schemas.microsoft.com/office/drawing/2014/main" id="{865A8D2C-F387-A565-483D-CC91BB026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65570" y="2983392"/>
              <a:ext cx="812800" cy="8128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5DE40F-EC15-36A9-5D7C-4459A4C34430}"/>
                </a:ext>
              </a:extLst>
            </p:cNvPr>
            <p:cNvSpPr txBox="1"/>
            <p:nvPr/>
          </p:nvSpPr>
          <p:spPr>
            <a:xfrm>
              <a:off x="1820771" y="1589004"/>
              <a:ext cx="1620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Masked Image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4D996-61F9-E9B9-D9AC-D358234A9457}"/>
                </a:ext>
              </a:extLst>
            </p:cNvPr>
            <p:cNvSpPr txBox="1"/>
            <p:nvPr/>
          </p:nvSpPr>
          <p:spPr>
            <a:xfrm>
              <a:off x="1810338" y="2294598"/>
              <a:ext cx="1619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Original Image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40B5A6-5438-917E-1291-890235280E2F}"/>
                </a:ext>
              </a:extLst>
            </p:cNvPr>
            <p:cNvSpPr txBox="1"/>
            <p:nvPr/>
          </p:nvSpPr>
          <p:spPr>
            <a:xfrm>
              <a:off x="1271679" y="3162537"/>
              <a:ext cx="2318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Reconstructed Image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D20D4D-00D0-6FAE-DFB7-BE02003A5D3D}"/>
              </a:ext>
            </a:extLst>
          </p:cNvPr>
          <p:cNvGrpSpPr/>
          <p:nvPr/>
        </p:nvGrpSpPr>
        <p:grpSpPr>
          <a:xfrm>
            <a:off x="5943598" y="4135503"/>
            <a:ext cx="6144247" cy="2423956"/>
            <a:chOff x="1168098" y="4336783"/>
            <a:chExt cx="6249846" cy="2438400"/>
          </a:xfrm>
        </p:grpSpPr>
        <p:pic>
          <p:nvPicPr>
            <p:cNvPr id="18" name="Picture 17" descr="A black background with white dots&#10;&#10;Description automatically generated">
              <a:extLst>
                <a:ext uri="{FF2B5EF4-FFF2-40B4-BE49-F238E27FC236}">
                  <a16:creationId xmlns:a16="http://schemas.microsoft.com/office/drawing/2014/main" id="{858F9260-09E3-A538-B78D-9EE8578B3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29627" y="4356990"/>
              <a:ext cx="812800" cy="812800"/>
            </a:xfrm>
            <a:prstGeom prst="rect">
              <a:avLst/>
            </a:prstGeom>
          </p:spPr>
        </p:pic>
        <p:pic>
          <p:nvPicPr>
            <p:cNvPr id="19" name="Picture 18" descr="A black and white image of a lightning bolt&#10;&#10;Description automatically generated">
              <a:extLst>
                <a:ext uri="{FF2B5EF4-FFF2-40B4-BE49-F238E27FC236}">
                  <a16:creationId xmlns:a16="http://schemas.microsoft.com/office/drawing/2014/main" id="{69FFE3F5-8B7D-F4A3-3252-FA29D15F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29627" y="5149583"/>
              <a:ext cx="812800" cy="812800"/>
            </a:xfrm>
            <a:prstGeom prst="rect">
              <a:avLst/>
            </a:prstGeom>
          </p:spPr>
        </p:pic>
        <p:pic>
          <p:nvPicPr>
            <p:cNvPr id="20" name="Picture 19" descr="A black and white image of a black and white image of a black and white image of a black and white image of a black and white image of a black and white image of a black and&#10;&#10;Description automatically generated">
              <a:extLst>
                <a:ext uri="{FF2B5EF4-FFF2-40B4-BE49-F238E27FC236}">
                  <a16:creationId xmlns:a16="http://schemas.microsoft.com/office/drawing/2014/main" id="{035AA15C-6D8D-5524-597F-630F77F63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40958" y="5962383"/>
              <a:ext cx="812800" cy="812800"/>
            </a:xfrm>
            <a:prstGeom prst="rect">
              <a:avLst/>
            </a:prstGeom>
          </p:spPr>
        </p:pic>
        <p:pic>
          <p:nvPicPr>
            <p:cNvPr id="21" name="Picture 20" descr="A black background with white dots&#10;&#10;Description automatically generated">
              <a:extLst>
                <a:ext uri="{FF2B5EF4-FFF2-40B4-BE49-F238E27FC236}">
                  <a16:creationId xmlns:a16="http://schemas.microsoft.com/office/drawing/2014/main" id="{B792F8C8-76D9-373F-33BD-E71DD9D6F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37746" y="4342606"/>
              <a:ext cx="812800" cy="812800"/>
            </a:xfrm>
            <a:prstGeom prst="rect">
              <a:avLst/>
            </a:prstGeom>
          </p:spPr>
        </p:pic>
        <p:pic>
          <p:nvPicPr>
            <p:cNvPr id="22" name="Picture 21" descr="A black and white image of a lightning bolt&#10;&#10;Description automatically generated">
              <a:extLst>
                <a:ext uri="{FF2B5EF4-FFF2-40B4-BE49-F238E27FC236}">
                  <a16:creationId xmlns:a16="http://schemas.microsoft.com/office/drawing/2014/main" id="{3D84EFF6-ACFE-FFFE-9D64-3BC6125A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26415" y="5149583"/>
              <a:ext cx="812800" cy="812800"/>
            </a:xfrm>
            <a:prstGeom prst="rect">
              <a:avLst/>
            </a:prstGeom>
          </p:spPr>
        </p:pic>
        <p:pic>
          <p:nvPicPr>
            <p:cNvPr id="23" name="Picture 22" descr="A black and white image of a black and white image of a black and white image of a black and white image of a black and white image of a black and white image of a black and&#10;&#10;Description automatically generated">
              <a:extLst>
                <a:ext uri="{FF2B5EF4-FFF2-40B4-BE49-F238E27FC236}">
                  <a16:creationId xmlns:a16="http://schemas.microsoft.com/office/drawing/2014/main" id="{3EC90D15-B951-8707-CEB0-27AD80C09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37746" y="5962383"/>
              <a:ext cx="812800" cy="812800"/>
            </a:xfrm>
            <a:prstGeom prst="rect">
              <a:avLst/>
            </a:prstGeom>
          </p:spPr>
        </p:pic>
        <p:pic>
          <p:nvPicPr>
            <p:cNvPr id="24" name="Picture 23" descr="A black background with white dots&#10;&#10;Description automatically generated">
              <a:extLst>
                <a:ext uri="{FF2B5EF4-FFF2-40B4-BE49-F238E27FC236}">
                  <a16:creationId xmlns:a16="http://schemas.microsoft.com/office/drawing/2014/main" id="{5D6DB266-A9EB-CBCA-F600-1EF7C4CCC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605144" y="4336783"/>
              <a:ext cx="812800" cy="812800"/>
            </a:xfrm>
            <a:prstGeom prst="rect">
              <a:avLst/>
            </a:prstGeom>
          </p:spPr>
        </p:pic>
        <p:pic>
          <p:nvPicPr>
            <p:cNvPr id="25" name="Picture 24" descr="A white line in a black background&#10;&#10;Description automatically generated">
              <a:extLst>
                <a:ext uri="{FF2B5EF4-FFF2-40B4-BE49-F238E27FC236}">
                  <a16:creationId xmlns:a16="http://schemas.microsoft.com/office/drawing/2014/main" id="{42FEF9AF-3434-2A0C-2B60-CEAF494C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605144" y="5149583"/>
              <a:ext cx="812800" cy="812800"/>
            </a:xfrm>
            <a:prstGeom prst="rect">
              <a:avLst/>
            </a:prstGeom>
          </p:spPr>
        </p:pic>
        <p:pic>
          <p:nvPicPr>
            <p:cNvPr id="26" name="Picture 25" descr="A white line in a black background&#10;&#10;Description automatically generated">
              <a:extLst>
                <a:ext uri="{FF2B5EF4-FFF2-40B4-BE49-F238E27FC236}">
                  <a16:creationId xmlns:a16="http://schemas.microsoft.com/office/drawing/2014/main" id="{0AF646C6-D544-6EEA-4078-45589B1C6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605144" y="5962383"/>
              <a:ext cx="812800" cy="8128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84C44A-452F-7396-C4CE-9D5D2FE764BA}"/>
                </a:ext>
              </a:extLst>
            </p:cNvPr>
            <p:cNvSpPr txBox="1"/>
            <p:nvPr/>
          </p:nvSpPr>
          <p:spPr>
            <a:xfrm>
              <a:off x="1717190" y="4609667"/>
              <a:ext cx="1620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Masked Image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8AE150-54A4-84E3-7467-C9D8A2211CE5}"/>
                </a:ext>
              </a:extLst>
            </p:cNvPr>
            <p:cNvSpPr txBox="1"/>
            <p:nvPr/>
          </p:nvSpPr>
          <p:spPr>
            <a:xfrm>
              <a:off x="1706757" y="5315261"/>
              <a:ext cx="1619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Original Image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5964E1-B151-411C-2553-BDC130BB017E}"/>
                </a:ext>
              </a:extLst>
            </p:cNvPr>
            <p:cNvSpPr txBox="1"/>
            <p:nvPr/>
          </p:nvSpPr>
          <p:spPr>
            <a:xfrm>
              <a:off x="1168098" y="6183200"/>
              <a:ext cx="2318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Reconstructed Image</a:t>
              </a:r>
            </a:p>
          </p:txBody>
        </p:sp>
      </p:grpSp>
      <p:pic>
        <p:nvPicPr>
          <p:cNvPr id="32" name="Picture 31" descr="A graph with blue lines&#10;&#10;Description automatically generated">
            <a:extLst>
              <a:ext uri="{FF2B5EF4-FFF2-40B4-BE49-F238E27FC236}">
                <a16:creationId xmlns:a16="http://schemas.microsoft.com/office/drawing/2014/main" id="{FB54AB3A-6A4A-C53B-C8C0-A9DFCE4141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493038"/>
            <a:ext cx="3705192" cy="1946398"/>
          </a:xfrm>
          <a:prstGeom prst="rect">
            <a:avLst/>
          </a:prstGeom>
        </p:spPr>
      </p:pic>
      <p:pic>
        <p:nvPicPr>
          <p:cNvPr id="34" name="Picture 33" descr="A graph with blue lines&#10;&#10;Description automatically generated">
            <a:extLst>
              <a:ext uri="{FF2B5EF4-FFF2-40B4-BE49-F238E27FC236}">
                <a16:creationId xmlns:a16="http://schemas.microsoft.com/office/drawing/2014/main" id="{B7298E66-DA31-7A8D-F5E6-C20C3E3AB5A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04420" y="1479461"/>
            <a:ext cx="3705192" cy="1946398"/>
          </a:xfrm>
          <a:prstGeom prst="rect">
            <a:avLst/>
          </a:prstGeom>
        </p:spPr>
      </p:pic>
      <p:pic>
        <p:nvPicPr>
          <p:cNvPr id="36" name="Picture 35" descr="A graph with a blue line&#10;&#10;Description automatically generated">
            <a:extLst>
              <a:ext uri="{FF2B5EF4-FFF2-40B4-BE49-F238E27FC236}">
                <a16:creationId xmlns:a16="http://schemas.microsoft.com/office/drawing/2014/main" id="{EAF4DFA9-B315-F8A4-6912-4124FFF6CA1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82652" y="1479460"/>
            <a:ext cx="3705193" cy="19463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D54054-6271-FF4F-3FB0-CDD2E2BF36C3}"/>
                  </a:ext>
                </a:extLst>
              </p:cNvPr>
              <p:cNvSpPr txBox="1"/>
              <p:nvPr/>
            </p:nvSpPr>
            <p:spPr>
              <a:xfrm>
                <a:off x="2869350" y="3658945"/>
                <a:ext cx="2298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O" dirty="0"/>
                  <a:t>Masking rate </a:t>
                </a:r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≈ 38%</m:t>
                    </m:r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D54054-6271-FF4F-3FB0-CDD2E2BF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50" y="3658945"/>
                <a:ext cx="2298073" cy="369332"/>
              </a:xfrm>
              <a:prstGeom prst="rect">
                <a:avLst/>
              </a:prstGeom>
              <a:blipFill>
                <a:blip r:embed="rId23"/>
                <a:stretch>
                  <a:fillRect l="-2747" t="-6667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D68947-BD3B-6B62-922C-721573F1AE34}"/>
                  </a:ext>
                </a:extLst>
              </p:cNvPr>
              <p:cNvSpPr txBox="1"/>
              <p:nvPr/>
            </p:nvSpPr>
            <p:spPr>
              <a:xfrm>
                <a:off x="8965983" y="3658945"/>
                <a:ext cx="29956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O" dirty="0"/>
                  <a:t>Masking rate </a:t>
                </a:r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89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D68947-BD3B-6B62-922C-721573F1A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983" y="3658945"/>
                <a:ext cx="2995645" cy="369332"/>
              </a:xfrm>
              <a:prstGeom prst="rect">
                <a:avLst/>
              </a:prstGeom>
              <a:blipFill>
                <a:blip r:embed="rId24"/>
                <a:stretch>
                  <a:fillRect l="-2119" t="-6667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8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E0A2-1F9C-7371-C659-11A06ED8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Loss funksjon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B89C2-95BC-0A0C-4AD4-89E8D1754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Vi bruker en Cross-Entropy loss funksjon:</a:t>
                </a:r>
              </a:p>
              <a:p>
                <a:pPr marL="0" indent="0">
                  <a:buNone/>
                </a:pPr>
                <a:r>
                  <a:rPr lang="en-NO" b="1" dirty="0"/>
                  <a:t>C</a:t>
                </a:r>
                <a:r>
                  <a:rPr lang="en-GB" b="1" dirty="0"/>
                  <a:t>r</a:t>
                </a:r>
                <a:r>
                  <a:rPr lang="en-NO" b="1" dirty="0"/>
                  <a:t>oss entropy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nb-NO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nb-NO" b="0" i="0" smtClean="0">
                                          <a:latin typeface="Cambria Math" panose="02040503050406030204" pitchFamily="18" charset="0"/>
                                        </a:rPr>
                                        <m:t>masked</m:t>
                                      </m:r>
                                    </m:sup>
                                  </m:sSub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Sup>
                                    <m:sSubSup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nb-NO" b="0" i="0" smtClean="0">
                                          <a:latin typeface="Cambria Math" panose="02040503050406030204" pitchFamily="18" charset="0"/>
                                        </a:rPr>
                                        <m:t>masked</m:t>
                                      </m:r>
                                    </m:sup>
                                  </m:sSub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])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NO" dirty="0"/>
              </a:p>
              <a:p>
                <a:r>
                  <a:rPr lang="en-NO" dirty="0"/>
                  <a:t>Summerer opp log-likelihoods av maskerte patcher.</a:t>
                </a:r>
              </a:p>
              <a:p>
                <a:r>
                  <a:rPr lang="en-NO" dirty="0"/>
                  <a:t>Problemet er at denne loss-funksjonen er hensynsmessig når vi antar at det finnes kun én “fasit”, men som vi vet er det mange korrekte/sannsynlige utfall.</a:t>
                </a:r>
              </a:p>
              <a:p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B89C2-95BC-0A0C-4AD4-89E8D1754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1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92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4744-7042-C92A-D256-4426645F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1" y="0"/>
            <a:ext cx="10515600" cy="697556"/>
          </a:xfrm>
        </p:spPr>
        <p:txBody>
          <a:bodyPr>
            <a:normAutofit fontScale="90000"/>
          </a:bodyPr>
          <a:lstStyle/>
          <a:p>
            <a:r>
              <a:rPr lang="en-NO" dirty="0"/>
              <a:t>Naiv løsning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77555-BCDC-70C2-382C-191C36712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786" y="697556"/>
                <a:ext cx="11098427" cy="16872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NO" dirty="0"/>
                  <a:t>Legg til et ledd </a:t>
                </a:r>
                <a:r>
                  <a:rPr lang="en-GB" dirty="0" err="1"/>
                  <a:t>i</a:t>
                </a:r>
                <a:r>
                  <a:rPr lang="en-GB" dirty="0"/>
                  <a:t> loss-</a:t>
                </a:r>
                <a:r>
                  <a:rPr lang="en-GB" dirty="0" err="1"/>
                  <a:t>funksjonen</a:t>
                </a:r>
                <a:r>
                  <a:rPr lang="en-GB" dirty="0"/>
                  <a:t> </a:t>
                </a:r>
                <a:r>
                  <a:rPr lang="en-GB" dirty="0" err="1"/>
                  <a:t>som</a:t>
                </a:r>
                <a:r>
                  <a:rPr lang="en-GB" dirty="0"/>
                  <a:t> tar </a:t>
                </a:r>
                <a:r>
                  <a:rPr lang="en-GB" dirty="0" err="1"/>
                  <a:t>hensyn</a:t>
                </a:r>
                <a:r>
                  <a:rPr lang="en-GB" dirty="0"/>
                  <a:t> </a:t>
                </a:r>
                <a:r>
                  <a:rPr lang="en-GB" dirty="0" err="1"/>
                  <a:t>til</a:t>
                </a:r>
                <a:r>
                  <a:rPr lang="en-GB" dirty="0"/>
                  <a:t> </a:t>
                </a:r>
                <a:r>
                  <a:rPr lang="en-GB" dirty="0" err="1"/>
                  <a:t>struktur</a:t>
                </a:r>
                <a:r>
                  <a:rPr lang="en-GB" dirty="0"/>
                  <a:t>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𝑃𝑜𝑖𝑛𝑡𝑆𝑆𝐼𝑀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/>
              </a:p>
              <a:p>
                <a:r>
                  <a:rPr lang="en-NO" dirty="0"/>
                  <a:t>Dette vil ta hensyn til bevaring av global struktur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rekonstruert</a:t>
                </a:r>
                <a:r>
                  <a:rPr lang="en-GB" dirty="0"/>
                  <a:t> </a:t>
                </a:r>
                <a:r>
                  <a:rPr lang="en-GB" dirty="0" err="1"/>
                  <a:t>bilde</a:t>
                </a:r>
                <a:r>
                  <a:rPr lang="en-GB" dirty="0"/>
                  <a:t>.</a:t>
                </a:r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77555-BCDC-70C2-382C-191C36712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786" y="697556"/>
                <a:ext cx="11098427" cy="1687298"/>
              </a:xfrm>
              <a:blipFill>
                <a:blip r:embed="rId2"/>
                <a:stretch>
                  <a:fillRect l="-915" t="-6716" b="-820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9FD9055-9191-D580-0EB7-9C473974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1" t="1600" b="1631"/>
          <a:stretch/>
        </p:blipFill>
        <p:spPr>
          <a:xfrm>
            <a:off x="1759367" y="2480546"/>
            <a:ext cx="10432633" cy="43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4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8EFF-455F-C933-CCFF-62D79FA3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Problem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C4A59-8613-8E43-DE24-81189D6BF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𝑃𝑜𝑖𝑛𝑡𝑆𝑆𝐼𝑀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NO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NO" dirty="0"/>
                  <a:t>er ikke differensierbar, derfor er dette leddet ikke med </a:t>
                </a:r>
                <a:r>
                  <a:rPr lang="en-GB" dirty="0" err="1"/>
                  <a:t>i</a:t>
                </a:r>
                <a:r>
                  <a:rPr lang="en-GB" dirty="0"/>
                  <a:t> backpropagation for </a:t>
                </a:r>
                <a:r>
                  <a:rPr lang="en-GB" dirty="0" err="1"/>
                  <a:t>å</a:t>
                </a:r>
                <a:r>
                  <a:rPr lang="en-GB" dirty="0"/>
                  <a:t> </a:t>
                </a:r>
                <a:r>
                  <a:rPr lang="en-GB" dirty="0" err="1"/>
                  <a:t>oppdatere</a:t>
                </a:r>
                <a:r>
                  <a:rPr lang="en-GB" dirty="0"/>
                  <a:t> </a:t>
                </a:r>
                <a:r>
                  <a:rPr lang="en-GB" dirty="0" err="1"/>
                  <a:t>modell-parametere</a:t>
                </a:r>
                <a:r>
                  <a:rPr lang="en-NO" dirty="0"/>
                  <a:t> med gradienter.</a:t>
                </a:r>
              </a:p>
              <a:p>
                <a:r>
                  <a:rPr lang="en-NO" dirty="0"/>
                  <a:t>Spesifikt er det 2 steg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PointSSIM</a:t>
                </a:r>
                <a:r>
                  <a:rPr lang="en-GB" dirty="0"/>
                  <a:t> </a:t>
                </a:r>
                <a:r>
                  <a:rPr lang="en-GB" dirty="0" err="1"/>
                  <a:t>som</a:t>
                </a:r>
                <a:r>
                  <a:rPr lang="en-GB" dirty="0"/>
                  <a:t> </a:t>
                </a:r>
                <a:r>
                  <a:rPr lang="en-GB" dirty="0" err="1"/>
                  <a:t>ikke</a:t>
                </a:r>
                <a:r>
                  <a:rPr lang="en-GB" dirty="0"/>
                  <a:t> er </a:t>
                </a:r>
                <a:r>
                  <a:rPr lang="en-GB" dirty="0" err="1"/>
                  <a:t>differensierbar</a:t>
                </a:r>
                <a:r>
                  <a:rPr lang="en-GB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NO" dirty="0"/>
                  <a:t>Distance Transform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NO" dirty="0"/>
                  <a:t>Adaptiv local max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C4A59-8613-8E43-DE24-81189D6BF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0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20E3-9E2C-699F-438B-91C9FD4D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48586"/>
          </a:xfrm>
        </p:spPr>
        <p:txBody>
          <a:bodyPr>
            <a:normAutofit fontScale="90000"/>
          </a:bodyPr>
          <a:lstStyle/>
          <a:p>
            <a:r>
              <a:rPr lang="en-NO" dirty="0"/>
              <a:t>Distance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02AF4-8F0F-4A1E-0443-B3B068F04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616" y="520996"/>
                <a:ext cx="11952767" cy="349811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={</m:t>
                      </m:r>
                      <m:func>
                        <m:func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lim>
                          </m:limLow>
                        </m:fName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NO" dirty="0"/>
              </a:p>
              <a:p>
                <a:r>
                  <a:rPr lang="en-NO" dirty="0"/>
                  <a:t>Kan approksimeres med den minste distanse med: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nb-NO" b="0" i="1" smtClean="0">
                        <a:latin typeface="Cambria Math" panose="02040503050406030204" pitchFamily="18" charset="0"/>
                      </a:rPr>
                      <m:t>≈−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NO" dirty="0"/>
                  <a:t>    as </a:t>
                </a:r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NO" dirty="0"/>
              </a:p>
              <a:p>
                <a:r>
                  <a:rPr lang="en-NO" dirty="0"/>
                  <a:t>Slik 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unc>
                        <m:func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nb-NO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nb-N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nb-N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nb-N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nb-N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nb-N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nb-N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nb-N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nb-N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nb-N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unc>
                        <m:func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NO" dirty="0"/>
              </a:p>
              <a:p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02AF4-8F0F-4A1E-0443-B3B068F04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616" y="520996"/>
                <a:ext cx="11952767" cy="3498111"/>
              </a:xfrm>
              <a:blipFill>
                <a:blip r:embed="rId2"/>
                <a:stretch>
                  <a:fillRect l="-955" b="-534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A30440-F41B-ADA6-42F0-8B03A8CA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54" y="4248813"/>
            <a:ext cx="3067515" cy="2583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F53E3-0638-6512-0B4C-598C99417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02" y="4271778"/>
            <a:ext cx="2586221" cy="2586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D625E-E1B1-1C30-EB1A-F843CBBCD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713" y="4248813"/>
            <a:ext cx="3067515" cy="2636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A8D57-D64A-C5DE-CB95-494CCF746ABF}"/>
              </a:ext>
            </a:extLst>
          </p:cNvPr>
          <p:cNvSpPr txBox="1"/>
          <p:nvPr/>
        </p:nvSpPr>
        <p:spPr>
          <a:xfrm>
            <a:off x="1082040" y="3886200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779B2-4AE9-0195-58CC-7CDF940C0BBE}"/>
              </a:ext>
            </a:extLst>
          </p:cNvPr>
          <p:cNvSpPr txBox="1"/>
          <p:nvPr/>
        </p:nvSpPr>
        <p:spPr>
          <a:xfrm>
            <a:off x="4084320" y="3902446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DT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EDDF-CBBE-EB8C-B4FB-093530C259A5}"/>
              </a:ext>
            </a:extLst>
          </p:cNvPr>
          <p:cNvSpPr txBox="1"/>
          <p:nvPr/>
        </p:nvSpPr>
        <p:spPr>
          <a:xfrm>
            <a:off x="7251451" y="3886200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Smooth DT</a:t>
            </a:r>
          </a:p>
        </p:txBody>
      </p:sp>
    </p:spTree>
    <p:extLst>
      <p:ext uri="{BB962C8B-B14F-4D97-AF65-F5344CB8AC3E}">
        <p14:creationId xmlns:p14="http://schemas.microsoft.com/office/powerpoint/2010/main" val="44297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D0C9-D3AD-858E-4D35-BFF2BCE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NO" dirty="0"/>
              <a:t>Lokal maxima av DT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F2170-EEBD-3927-06E8-4871F2EFE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080" y="987425"/>
                <a:ext cx="10515600" cy="26549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∀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NO" dirty="0"/>
              </a:p>
              <a:p>
                <a:r>
                  <a:rPr lang="en-NO" dirty="0"/>
                  <a:t>Kan approksimeres med en hard softmax: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→∞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F2170-EEBD-3927-06E8-4871F2EFE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" y="987425"/>
                <a:ext cx="10515600" cy="2654935"/>
              </a:xfrm>
              <a:blipFill>
                <a:blip r:embed="rId2"/>
                <a:stretch>
                  <a:fillRect l="-965" t="-82464" b="-5355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38F1AE-0A25-91D6-381C-EC472EAE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3" y="3931921"/>
            <a:ext cx="3506651" cy="292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7DAA11-664F-5EDC-5A9B-5F945D3AF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227" y="3931921"/>
            <a:ext cx="3506652" cy="292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B6866-0102-1747-3814-717A45CC1787}"/>
              </a:ext>
            </a:extLst>
          </p:cNvPr>
          <p:cNvSpPr txBox="1"/>
          <p:nvPr/>
        </p:nvSpPr>
        <p:spPr>
          <a:xfrm>
            <a:off x="2681513" y="361771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NO" dirty="0"/>
              <a:t>okal maksimum av 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78F6F-B635-6AAA-A496-12B9CF9E39BA}"/>
              </a:ext>
            </a:extLst>
          </p:cNvPr>
          <p:cNvSpPr txBox="1"/>
          <p:nvPr/>
        </p:nvSpPr>
        <p:spPr>
          <a:xfrm>
            <a:off x="6566986" y="3602475"/>
            <a:ext cx="39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Smooth</a:t>
            </a:r>
            <a:r>
              <a:rPr lang="nb-NO" dirty="0"/>
              <a:t> </a:t>
            </a:r>
            <a:r>
              <a:rPr lang="nb-NO" dirty="0" err="1"/>
              <a:t>approx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LM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smooth</a:t>
            </a:r>
            <a:r>
              <a:rPr lang="nb-NO" dirty="0"/>
              <a:t> DT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1912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5BE4-EA8E-0CAE-0194-F38BCDED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Vektorer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F901F7-BF73-60C0-7FB6-52B75D81170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2701925"/>
                <a:ext cx="3886200" cy="477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nb-N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NO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p>
                              <m:sSupPr>
                                <m:ctrlP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NO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NO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nary>
                              <m:naryPr>
                                <m:chr m:val="∑"/>
                                <m:ctrlP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nb-NO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nb-NO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nb-NO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b-NO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nb-NO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nb-NO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nb-NO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nb-NO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nb-NO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den>
                    </m:f>
                  </m:oMath>
                </a14:m>
                <a:endParaRPr lang="en-NO" dirty="0"/>
              </a:p>
              <a:p>
                <a:endParaRPr lang="en-NO" dirty="0"/>
              </a:p>
              <a:p>
                <a:endParaRPr lang="en-NO" dirty="0"/>
              </a:p>
              <a:p>
                <a:endParaRPr lang="en-NO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F901F7-BF73-60C0-7FB6-52B75D81170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01925"/>
                <a:ext cx="3886200" cy="4775474"/>
              </a:xfrm>
              <a:prstGeom prst="rect">
                <a:avLst/>
              </a:prstGeom>
              <a:blipFill>
                <a:blip r:embed="rId2"/>
                <a:stretch>
                  <a:fillRect l="-2941" t="-159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378C023-81C7-4739-970C-E9AE0646492C}"/>
              </a:ext>
            </a:extLst>
          </p:cNvPr>
          <p:cNvSpPr txBox="1"/>
          <p:nvPr/>
        </p:nvSpPr>
        <p:spPr>
          <a:xfrm>
            <a:off x="977900" y="196850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Originale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BCE82-2474-7744-EC2B-D37B38E16993}"/>
              </a:ext>
            </a:extLst>
          </p:cNvPr>
          <p:cNvSpPr txBox="1"/>
          <p:nvPr/>
        </p:nvSpPr>
        <p:spPr>
          <a:xfrm>
            <a:off x="6553200" y="1968500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Smooth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5758D-C91B-292D-03D8-D3EB931EFA9C}"/>
                  </a:ext>
                </a:extLst>
              </p:cNvPr>
              <p:cNvSpPr txBox="1"/>
              <p:nvPr/>
            </p:nvSpPr>
            <p:spPr>
              <a:xfrm>
                <a:off x="5818909" y="2484704"/>
                <a:ext cx="4558146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O" dirty="0"/>
                  <a:t>Mulig det finnes differensierbare approksimasjoner av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NO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O" dirty="0"/>
                  <a:t>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NO" dirty="0"/>
                  <a:t>, men trolig veldig vanskelig med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N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O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5758D-C91B-292D-03D8-D3EB931EF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09" y="2484704"/>
                <a:ext cx="4558146" cy="1205266"/>
              </a:xfrm>
              <a:prstGeom prst="rect">
                <a:avLst/>
              </a:prstGeom>
              <a:blipFill>
                <a:blip r:embed="rId3"/>
                <a:stretch>
                  <a:fillRect l="-836" t="-2083" r="-1114" b="-520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9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395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Veiledningsmøte 17/01/25</vt:lpstr>
      <vt:lpstr>Gjennomgang</vt:lpstr>
      <vt:lpstr>Oppfriskning</vt:lpstr>
      <vt:lpstr>Loss funksjon</vt:lpstr>
      <vt:lpstr>Naiv løsning</vt:lpstr>
      <vt:lpstr>Problem #1</vt:lpstr>
      <vt:lpstr>Distance Transform</vt:lpstr>
      <vt:lpstr>Lokal maxima av DT</vt:lpstr>
      <vt:lpstr>Vektorer</vt:lpstr>
      <vt:lpstr>Problem #2</vt:lpstr>
      <vt:lpstr>Iterativ inpainting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Ovanger, Oscar</dc:creator>
  <cp:lastModifiedBy>Ovanger, Oscar</cp:lastModifiedBy>
  <cp:revision>1</cp:revision>
  <dcterms:created xsi:type="dcterms:W3CDTF">2025-01-16T07:34:31Z</dcterms:created>
  <dcterms:modified xsi:type="dcterms:W3CDTF">2025-01-17T08:50:24Z</dcterms:modified>
</cp:coreProperties>
</file>