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92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E84C-B7E1-26B0-9B3C-31AFD352D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DB102-228E-944A-885A-16BB33AEC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33F6-8EDB-3D14-9671-B23A8F8E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9481-C3B5-BAFE-00F0-151A69DA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24BC-88FC-6922-C461-15BFEC72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D815-C075-76B7-E217-C46433D5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BD1-839B-372F-9C6F-1941336E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3BB6-510D-0BC7-9A16-2DD544D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E6D9-7DC0-FAC2-5438-B4BEEE95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9801-CD69-1900-2D38-5EEE2A6B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1E8F1-2891-B24F-E078-FC4807127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8C65-D4AA-5E74-9DCD-16B4DD4D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5F11-1AD3-5AFE-8377-41E6965F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C4A8-05E8-1FFB-BCAA-40F0AF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A466-6F0B-C385-B15A-43E6CE97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23F8-CDF7-D604-2E67-4BF337FE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39B7-48C6-686A-D0D0-9EFF9EFD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1D28-CD2A-F77F-77A0-4DC7F6AE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EBAF-7C91-47B6-8D65-451A3045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B9EF-EACE-A340-0171-DD68F20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EC54-C1EB-DC22-61CE-3C0DC5AB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6040-6D1E-F7CC-6BFA-34333702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2541-81EC-3A59-9B53-BAA5AC4A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644F-DBBB-2FF7-9C2E-DFC45B94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D329-2089-627C-5DD7-4E48406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1EB6-865A-6EE7-8673-CB4F9CD4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8B4-579C-0AE8-6FE9-9C514291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62A1-785A-E43D-3924-32459237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DD68-0FEC-8090-EE95-F9E2B653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2E5B7-FABE-CA5A-92E0-7B1A8E89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82011-0E01-310E-2A73-EBEF4A4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3006-4EAB-9651-50AD-79EEFBCF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13E72-A9D8-8EB1-D252-8FDA00A2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5AED-0B4C-BA7B-33B5-22A1BDBB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6795-B9FF-A2B8-BB64-A79F8198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2F647-95DF-E28A-31EC-CAFC86C0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B402-3460-A7CD-7780-E13C56B8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B4C4F-F522-5B51-FF3A-89AB1F11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D4E60-88E2-9C97-5CB9-EDEF7F84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EE01-1E0B-1492-D365-A9DB54C8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BEE9C-7F95-64B6-0095-2D6D72D1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D05E-B9C0-476A-E249-63B2C645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C23D0-FC77-41DB-6E29-4B40980E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EB53-C2F2-B855-6B68-985CEA8C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5FD7-1B25-5F55-9273-37C14BC3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62E5-E817-F9AA-92B0-676265D5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5321-8087-7B30-D3AC-7F04127D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B143-8F16-227F-8E45-CCA870A9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0739-AF17-7DE7-E273-4AC012358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A52B-6EF4-8D39-3ACE-4FCACAAD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7250-336E-8BCA-0FEF-104BCD83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58730-F37E-D7B5-3AEE-BD5BFB00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5E6D-45BD-AEB1-9EA6-DED1AF05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71452-CD5E-264F-309A-C3971AD2C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A92DD-1F36-84FE-0442-D782464B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C496-8284-EB98-A043-85993FC1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AC557-ECBD-64F2-EF01-C91B1F15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2260-82BE-D8BE-317B-01B56D6E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E60A4-C617-8527-F2B6-24B8C942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CBF8-8F56-F062-650C-8366925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A044-16FB-E2C2-6C45-F66E88030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C73E-16EC-3210-0B04-E169674B0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333F-D158-6B77-3772-1DF4F0C68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8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C7EB-8AC1-F43C-F206-44567387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B5D83-4BA5-EDF6-4396-8C8B27CD0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subtext</a:t>
            </a:r>
            <a:br>
              <a:rPr lang="en-US" dirty="0"/>
            </a:br>
            <a:r>
              <a:rPr lang="en-US" dirty="0"/>
              <a:t>The slide has a background image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88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06BA-B6F2-4288-C3CF-3C651324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lists</a:t>
            </a:r>
            <a:r>
              <a:rPr lang="es-ES" dirty="0"/>
              <a:t>, </a:t>
            </a:r>
            <a:r>
              <a:rPr lang="es-ES" dirty="0" err="1"/>
              <a:t>images</a:t>
            </a:r>
            <a:r>
              <a:rPr lang="es-ES" dirty="0"/>
              <a:t>, </a:t>
            </a:r>
            <a:r>
              <a:rPr lang="es-ES" dirty="0" err="1"/>
              <a:t>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6B069-00DD-A5FC-0C16-42C0897D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2722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s-ES" dirty="0"/>
                  <a:t>List 1</a:t>
                </a:r>
              </a:p>
              <a:p>
                <a:pPr lvl="1"/>
                <a:r>
                  <a:rPr lang="es-ES" dirty="0" err="1"/>
                  <a:t>List</a:t>
                </a:r>
                <a:r>
                  <a:rPr lang="es-ES" dirty="0"/>
                  <a:t> 2</a:t>
                </a:r>
              </a:p>
              <a:p>
                <a:pPr lvl="2"/>
                <a:r>
                  <a:rPr lang="es-ES" dirty="0" err="1"/>
                  <a:t>List</a:t>
                </a:r>
                <a:r>
                  <a:rPr lang="es-ES" dirty="0"/>
                  <a:t> 3</a:t>
                </a:r>
              </a:p>
              <a:p>
                <a:pPr lvl="3"/>
                <a:r>
                  <a:rPr lang="es-ES" dirty="0" err="1"/>
                  <a:t>List</a:t>
                </a:r>
                <a:r>
                  <a:rPr lang="es-ES" dirty="0"/>
                  <a:t> 4</a:t>
                </a:r>
              </a:p>
              <a:p>
                <a:pPr lvl="4"/>
                <a:r>
                  <a:rPr lang="es-ES" dirty="0" err="1"/>
                  <a:t>List</a:t>
                </a:r>
                <a:r>
                  <a:rPr lang="es-ES" dirty="0"/>
                  <a:t> 5</a:t>
                </a:r>
              </a:p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Ⅎ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ℌ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ℱℴ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∃∄Å℧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≅∘∕∓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bar>
                      <m:barPr>
                        <m:pos m:val="top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d>
                      <m:dPr>
                        <m:begChr m:val="⟨"/>
                        <m:endChr m:val="⟩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sub>
                      <m:sup/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sPre>
                      <m:sPre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sPre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E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−&amp;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  <m:f>
                      <m:fPr>
                        <m:type m:val="skw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nary>
                      <m:naryPr>
                        <m:chr m:val="∰"/>
                        <m:limLoc m:val="undOvr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𝑥𝑑𝑥</m:t>
                        </m:r>
                        <m:nary>
                          <m:naryPr>
                            <m:chr m:val="∬"/>
                            <m:limLoc m:val="undOvr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</m:e>
                        </m:nary>
                      </m:e>
                    </m:nary>
                    <m:func>
                      <m:func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lim>
                        </m:limLow>
                      </m:fName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fun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6B069-00DD-A5FC-0C16-42C0897D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27225"/>
              </a:xfrm>
              <a:blipFill>
                <a:blip r:embed="rId2"/>
                <a:stretch>
                  <a:fillRect l="-58" t="-3470" b="-47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presentación sobre un vector BoW donde se aplica una ponderación para descontar los términos más comunes y promover los raros.…">
                <a:extLst>
                  <a:ext uri="{FF2B5EF4-FFF2-40B4-BE49-F238E27FC236}">
                    <a16:creationId xmlns:a16="http://schemas.microsoft.com/office/drawing/2014/main" id="{23BC61C7-B8AD-347E-1C9B-8C877B4BC9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09262"/>
                <a:ext cx="11058625" cy="22049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2763" indent="-382763" defTabSz="362204">
                  <a:spcBef>
                    <a:spcPts val="2100"/>
                  </a:spcBef>
                  <a:buSzPct val="75000"/>
                  <a:defRPr sz="3100"/>
                </a:pPr>
                <a:r>
                  <a:rPr lang="es-ES" b="1" dirty="0"/>
                  <a:t>Representación</a:t>
                </a:r>
                <a:r>
                  <a:rPr lang="es-ES" dirty="0"/>
                  <a:t> </a:t>
                </a:r>
                <a:r>
                  <a:rPr lang="es-ES" i="1" dirty="0"/>
                  <a:t>de</a:t>
                </a:r>
                <a:r>
                  <a:rPr lang="es-ES" dirty="0"/>
                  <a:t> la </a:t>
                </a:r>
                <a:r>
                  <a:rPr lang="es-ES" strike="sngStrike" dirty="0"/>
                  <a:t>factorización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 defTabSz="362204">
                  <a:spcBef>
                    <a:spcPts val="2100"/>
                  </a:spcBef>
                  <a:buSzPct val="75000"/>
                  <a:buFont typeface="Arial" panose="020B0604020202020204" pitchFamily="34" charset="0"/>
                  <a:buNone/>
                  <a:defRPr sz="3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𝑎𝑧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𝑑𝑓𝑎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groupChr>
                        <m:groupChrPr>
                          <m:chr m:val="→"/>
                          <m:pos m:val="top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" name="Representación sobre un vector BoW donde se aplica una ponderación para descontar los términos más comunes y promover los raros.…">
                <a:extLst>
                  <a:ext uri="{FF2B5EF4-FFF2-40B4-BE49-F238E27FC236}">
                    <a16:creationId xmlns:a16="http://schemas.microsoft.com/office/drawing/2014/main" id="{23BC61C7-B8AD-347E-1C9B-8C877B4BC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9262"/>
                <a:ext cx="11058625" cy="2204911"/>
              </a:xfrm>
              <a:prstGeom prst="rect">
                <a:avLst/>
              </a:prstGeom>
              <a:blipFill>
                <a:blip r:embed="rId3"/>
                <a:stretch>
                  <a:fillRect l="-662" t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asted-image.tiff" descr="pasted-image.tiff">
            <a:extLst>
              <a:ext uri="{FF2B5EF4-FFF2-40B4-BE49-F238E27FC236}">
                <a16:creationId xmlns:a16="http://schemas.microsoft.com/office/drawing/2014/main" id="{734BEA01-2DC5-D066-7151-88549AF58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39" y="1312024"/>
            <a:ext cx="6651057" cy="11137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027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E6A-E94F-AF65-37CD-7BFCD60C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code</a:t>
            </a:r>
            <a:r>
              <a:rPr lang="es-ES" dirty="0"/>
              <a:t> and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D9B6-0594-5290-A046-6F64E3C5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39"/>
            <a:ext cx="10515600" cy="4351338"/>
          </a:xfrm>
        </p:spPr>
        <p:txBody>
          <a:bodyPr/>
          <a:lstStyle/>
          <a:p>
            <a:r>
              <a:rPr lang="es-ES" sz="2800" b="1" noProof="0" dirty="0" err="1">
                <a:solidFill>
                  <a:schemeClr val="accent6">
                    <a:satOff val="-16844"/>
                    <a:lumOff val="-30747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StringDtype</a:t>
            </a:r>
            <a:r>
              <a:rPr lang="es-ES" sz="2800" noProof="0" dirty="0"/>
              <a:t> </a:t>
            </a:r>
            <a:r>
              <a:rPr lang="es-ES" sz="2800" noProof="0" dirty="0" err="1"/>
              <a:t>extension</a:t>
            </a:r>
            <a:r>
              <a:rPr lang="es-ES" sz="2800" noProof="0" dirty="0"/>
              <a:t> </a:t>
            </a:r>
            <a:r>
              <a:rPr lang="es-ES" sz="2800" noProof="0" dirty="0" err="1"/>
              <a:t>type</a:t>
            </a:r>
            <a:r>
              <a:rPr lang="es-ES" sz="2800" noProof="0" dirty="0"/>
              <a:t>.</a:t>
            </a:r>
          </a:p>
          <a:p>
            <a:endParaRPr lang="en-US" dirty="0"/>
          </a:p>
        </p:txBody>
      </p:sp>
      <p:sp>
        <p:nvSpPr>
          <p:cNvPr id="4" name="In [11]: x=range(10)…">
            <a:extLst>
              <a:ext uri="{FF2B5EF4-FFF2-40B4-BE49-F238E27FC236}">
                <a16:creationId xmlns:a16="http://schemas.microsoft.com/office/drawing/2014/main" id="{4621E3E2-941D-F881-BBD9-DC271871F2D5}"/>
              </a:ext>
            </a:extLst>
          </p:cNvPr>
          <p:cNvSpPr txBox="1"/>
          <p:nvPr/>
        </p:nvSpPr>
        <p:spPr>
          <a:xfrm>
            <a:off x="909610" y="1976711"/>
            <a:ext cx="6434465" cy="16106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In [</a:t>
            </a:r>
            <a:r>
              <a:rPr lang="es-ES" sz="2200" b="1" noProof="0" dirty="0">
                <a:solidFill>
                  <a:srgbClr val="39ED2A"/>
                </a:solidFill>
                <a:latin typeface="Consolas" panose="020B0609020204030204" pitchFamily="49" charset="0"/>
              </a:rPr>
              <a:t>11</a:t>
            </a: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]: </a:t>
            </a:r>
            <a:r>
              <a:rPr lang="es-ES" sz="2200" noProof="0" dirty="0">
                <a:latin typeface="Consolas" panose="020B0609020204030204" pitchFamily="49" charset="0"/>
              </a:rPr>
              <a:t>x=</a:t>
            </a:r>
            <a:r>
              <a:rPr lang="es-ES" sz="2200" noProof="0" dirty="0" err="1">
                <a:solidFill>
                  <a:srgbClr val="43AF34"/>
                </a:solidFill>
                <a:latin typeface="Consolas" panose="020B0609020204030204" pitchFamily="49" charset="0"/>
              </a:rPr>
              <a:t>range</a:t>
            </a:r>
            <a:r>
              <a:rPr lang="es-ES" sz="2200" noProof="0" dirty="0">
                <a:latin typeface="Consolas" panose="020B0609020204030204" pitchFamily="49" charset="0"/>
              </a:rPr>
              <a:t>(</a:t>
            </a: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10</a:t>
            </a:r>
            <a:r>
              <a:rPr lang="es-ES" sz="2200" noProof="0" dirty="0">
                <a:latin typeface="Consolas" panose="020B0609020204030204" pitchFamily="49" charset="0"/>
              </a:rPr>
              <a:t>)                                                                                            </a:t>
            </a: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s-ES" sz="2200" noProof="0" dirty="0">
              <a:latin typeface="Consolas" panose="020B0609020204030204" pitchFamily="49" charset="0"/>
            </a:endParaRP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solidFill>
                  <a:srgbClr val="35A327"/>
                </a:solidFill>
                <a:latin typeface="Consolas" panose="020B0609020204030204" pitchFamily="49" charset="0"/>
              </a:rPr>
              <a:t>In [</a:t>
            </a:r>
            <a:r>
              <a:rPr lang="es-ES" sz="2200" b="1" noProof="0" dirty="0">
                <a:solidFill>
                  <a:srgbClr val="2EE721"/>
                </a:solidFill>
                <a:latin typeface="Consolas" panose="020B0609020204030204" pitchFamily="49" charset="0"/>
              </a:rPr>
              <a:t>12</a:t>
            </a:r>
            <a:r>
              <a:rPr lang="es-ES" sz="2200" noProof="0" dirty="0">
                <a:solidFill>
                  <a:srgbClr val="35A327"/>
                </a:solidFill>
                <a:latin typeface="Consolas" panose="020B0609020204030204" pitchFamily="49" charset="0"/>
              </a:rPr>
              <a:t>]: </a:t>
            </a:r>
            <a:r>
              <a:rPr lang="es-ES" sz="2200" b="1" noProof="0" dirty="0" err="1">
                <a:solidFill>
                  <a:srgbClr val="34A327"/>
                </a:solidFill>
                <a:latin typeface="Consolas" panose="020B0609020204030204" pitchFamily="49" charset="0"/>
              </a:rPr>
              <a:t>for</a:t>
            </a:r>
            <a:r>
              <a:rPr lang="es-ES" sz="2200" noProof="0" dirty="0">
                <a:latin typeface="Consolas" panose="020B0609020204030204" pitchFamily="49" charset="0"/>
              </a:rPr>
              <a:t> i </a:t>
            </a:r>
            <a:r>
              <a:rPr lang="es-ES" sz="2200" b="1" noProof="0" dirty="0">
                <a:solidFill>
                  <a:srgbClr val="D03BFF"/>
                </a:solidFill>
                <a:latin typeface="Consolas" panose="020B0609020204030204" pitchFamily="49" charset="0"/>
              </a:rPr>
              <a:t>in</a:t>
            </a:r>
            <a:r>
              <a:rPr lang="es-ES" sz="2200" noProof="0" dirty="0">
                <a:latin typeface="Consolas" panose="020B0609020204030204" pitchFamily="49" charset="0"/>
              </a:rPr>
              <a:t> x:</a:t>
            </a: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latin typeface="Consolas" panose="020B0609020204030204" pitchFamily="49" charset="0"/>
              </a:rPr>
              <a:t>    ...:     </a:t>
            </a:r>
            <a:r>
              <a:rPr lang="es-ES" sz="2200" noProof="0" dirty="0" err="1">
                <a:latin typeface="Consolas" panose="020B0609020204030204" pitchFamily="49" charset="0"/>
              </a:rPr>
              <a:t>print</a:t>
            </a:r>
            <a:r>
              <a:rPr lang="es-ES" sz="2200" noProof="0" dirty="0">
                <a:latin typeface="Consolas" panose="020B0609020204030204" pitchFamily="49" charset="0"/>
              </a:rPr>
              <a:t>(i)</a:t>
            </a:r>
          </a:p>
        </p:txBody>
      </p:sp>
      <p:graphicFrame>
        <p:nvGraphicFramePr>
          <p:cNvPr id="5" name="Tabla 1">
            <a:extLst>
              <a:ext uri="{FF2B5EF4-FFF2-40B4-BE49-F238E27FC236}">
                <a16:creationId xmlns:a16="http://schemas.microsoft.com/office/drawing/2014/main" id="{852A89A3-59FC-8617-E987-BF02B3A09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217609"/>
              </p:ext>
            </p:extLst>
          </p:nvPr>
        </p:nvGraphicFramePr>
        <p:xfrm>
          <a:off x="477827" y="3877511"/>
          <a:ext cx="11466694" cy="2631440"/>
        </p:xfrm>
        <a:graphic>
          <a:graphicData uri="http://schemas.openxmlformats.org/drawingml/2006/table">
            <a:tbl>
              <a:tblPr/>
              <a:tblGrid>
                <a:gridCol w="159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sz="1600" b="1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s-ES" sz="1600" b="1" noProof="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lang="es-ES" sz="1600" b="1" noProof="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s-ES" noProof="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arn</a:t>
                      </a: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where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one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of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the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specified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characters</a:t>
                      </a:r>
                      <a:r>
                        <a:rPr lang="es-ES" noProof="0" dirty="0"/>
                        <a:t> (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 err="1"/>
                        <a:t>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s-ES" noProof="0" dirty="0"/>
                        <a:t>) are </a:t>
                      </a:r>
                      <a:r>
                        <a:rPr lang="es-ES" noProof="0" dirty="0" err="1"/>
                        <a:t>present</a:t>
                      </a:r>
                      <a:endParaRPr lang="es-ES" noProof="0" dirty="0"/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[a-n]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lower</a:t>
                      </a:r>
                      <a:r>
                        <a:rPr lang="es-ES" noProof="0" dirty="0"/>
                        <a:t> case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 err="1"/>
                        <a:t>alphabetically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between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 and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</a:t>
                      </a:r>
                      <a:r>
                        <a:rPr lang="es-ES" noProof="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arn</a:t>
                      </a: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 EXCEPT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s-ES" noProof="0" dirty="0"/>
                        <a:t>, and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[+]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/>
                        <a:t>In sets,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r>
                        <a:rPr lang="es-ES" noProof="0" dirty="0"/>
                        <a:t>,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{}</a:t>
                      </a:r>
                      <a:r>
                        <a:rPr lang="es-ES" noProof="0" dirty="0"/>
                        <a:t> has no </a:t>
                      </a:r>
                      <a:r>
                        <a:rPr lang="es-ES" noProof="0" dirty="0" err="1"/>
                        <a:t>special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meaning</a:t>
                      </a:r>
                      <a:r>
                        <a:rPr lang="es-ES" noProof="0" dirty="0"/>
                        <a:t>, so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[+]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means</a:t>
                      </a:r>
                      <a:r>
                        <a:rPr lang="es-ES" noProof="0" dirty="0"/>
                        <a:t>: </a:t>
                      </a:r>
                      <a:r>
                        <a:rPr lang="es-ES" noProof="0" dirty="0" err="1"/>
                        <a:t>return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 in </a:t>
                      </a:r>
                      <a:r>
                        <a:rPr lang="es-ES" noProof="0" dirty="0" err="1"/>
                        <a:t>the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string</a:t>
                      </a:r>
                      <a:endParaRPr lang="es-ES" noProof="0" dirty="0"/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A2C30-40F4-6F1A-5C2C-94652BD5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1979-9547-5FAF-9C1F-EC0E07E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shapes</a:t>
            </a:r>
            <a:r>
              <a:rPr lang="es-ES" dirty="0"/>
              <a:t>, </a:t>
            </a:r>
            <a:r>
              <a:rPr lang="es-ES" dirty="0" err="1"/>
              <a:t>text</a:t>
            </a:r>
            <a:r>
              <a:rPr lang="es-ES" dirty="0"/>
              <a:t>, and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images</a:t>
            </a:r>
            <a:endParaRPr lang="en-US" dirty="0"/>
          </a:p>
        </p:txBody>
      </p:sp>
      <p:grpSp>
        <p:nvGrpSpPr>
          <p:cNvPr id="9" name="Agrupar">
            <a:extLst>
              <a:ext uri="{FF2B5EF4-FFF2-40B4-BE49-F238E27FC236}">
                <a16:creationId xmlns:a16="http://schemas.microsoft.com/office/drawing/2014/main" id="{A5188409-5856-001A-B75C-7E6279086E49}"/>
              </a:ext>
            </a:extLst>
          </p:cNvPr>
          <p:cNvGrpSpPr/>
          <p:nvPr/>
        </p:nvGrpSpPr>
        <p:grpSpPr>
          <a:xfrm>
            <a:off x="1077120" y="1399091"/>
            <a:ext cx="4370778" cy="1545740"/>
            <a:chOff x="0" y="-49155"/>
            <a:chExt cx="7058701" cy="2742520"/>
          </a:xfrm>
        </p:grpSpPr>
        <p:sp>
          <p:nvSpPr>
            <p:cNvPr id="10" name="Rectángulo redondeado">
              <a:extLst>
                <a:ext uri="{FF2B5EF4-FFF2-40B4-BE49-F238E27FC236}">
                  <a16:creationId xmlns:a16="http://schemas.microsoft.com/office/drawing/2014/main" id="{9E3F16DC-ADF4-481B-1F65-80634A3782F5}"/>
                </a:ext>
              </a:extLst>
            </p:cNvPr>
            <p:cNvSpPr/>
            <p:nvPr/>
          </p:nvSpPr>
          <p:spPr>
            <a:xfrm>
              <a:off x="0" y="0"/>
              <a:ext cx="7058701" cy="1937957"/>
            </a:xfrm>
            <a:prstGeom prst="roundRect">
              <a:avLst>
                <a:gd name="adj" fmla="val 15000"/>
              </a:avLst>
            </a:prstGeom>
            <a:solidFill>
              <a:srgbClr val="BBDBF9"/>
            </a:solidFill>
            <a:ln w="3810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2700">
                <a:lnSpc>
                  <a:spcPct val="10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>
                  <a:solidFill>
                    <a:srgbClr val="34A327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lang="es-ES" noProof="0" dirty="0"/>
            </a:p>
          </p:txBody>
        </p:sp>
        <p:sp>
          <p:nvSpPr>
            <p:cNvPr id="11" name="Rectángulo redondeado">
              <a:extLst>
                <a:ext uri="{FF2B5EF4-FFF2-40B4-BE49-F238E27FC236}">
                  <a16:creationId xmlns:a16="http://schemas.microsoft.com/office/drawing/2014/main" id="{2ED01630-5C3E-DB7E-4D3B-F4445B2C045E}"/>
                </a:ext>
              </a:extLst>
            </p:cNvPr>
            <p:cNvSpPr/>
            <p:nvPr/>
          </p:nvSpPr>
          <p:spPr>
            <a:xfrm>
              <a:off x="1858660" y="623282"/>
              <a:ext cx="5012635" cy="2070083"/>
            </a:xfrm>
            <a:prstGeom prst="roundRect">
              <a:avLst>
                <a:gd name="adj" fmla="val 17090"/>
              </a:avLst>
            </a:prstGeom>
            <a:solidFill>
              <a:srgbClr val="FFD479"/>
            </a:solidFill>
            <a:ln w="63500" cap="flat">
              <a:solidFill>
                <a:schemeClr val="accent4">
                  <a:hueOff val="-858837"/>
                  <a:lumOff val="-979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lnSpc>
                  <a:spcPct val="10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>
                  <a:solidFill>
                    <a:srgbClr val="34A327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lang="es-ES" noProof="0" dirty="0"/>
            </a:p>
          </p:txBody>
        </p:sp>
        <p:grpSp>
          <p:nvGrpSpPr>
            <p:cNvPr id="12" name="Agrupar">
              <a:extLst>
                <a:ext uri="{FF2B5EF4-FFF2-40B4-BE49-F238E27FC236}">
                  <a16:creationId xmlns:a16="http://schemas.microsoft.com/office/drawing/2014/main" id="{25125A26-696E-5866-56A4-80DEA85BC672}"/>
                </a:ext>
              </a:extLst>
            </p:cNvPr>
            <p:cNvGrpSpPr/>
            <p:nvPr/>
          </p:nvGrpSpPr>
          <p:grpSpPr>
            <a:xfrm>
              <a:off x="361804" y="960259"/>
              <a:ext cx="6335092" cy="691392"/>
              <a:chOff x="0" y="0"/>
              <a:chExt cx="6335091" cy="691391"/>
            </a:xfrm>
          </p:grpSpPr>
          <p:sp>
            <p:nvSpPr>
              <p:cNvPr id="15" name="Token">
                <a:extLst>
                  <a:ext uri="{FF2B5EF4-FFF2-40B4-BE49-F238E27FC236}">
                    <a16:creationId xmlns:a16="http://schemas.microsoft.com/office/drawing/2014/main" id="{800F27EE-A1B5-5330-B03D-0DE7C6AA8862}"/>
                  </a:ext>
                </a:extLst>
              </p:cNvPr>
              <p:cNvSpPr/>
              <p:nvPr/>
            </p:nvSpPr>
            <p:spPr>
              <a:xfrm>
                <a:off x="0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6" name="Token">
                <a:extLst>
                  <a:ext uri="{FF2B5EF4-FFF2-40B4-BE49-F238E27FC236}">
                    <a16:creationId xmlns:a16="http://schemas.microsoft.com/office/drawing/2014/main" id="{C776987C-55AB-583A-0DDF-FB8C828645F2}"/>
                  </a:ext>
                </a:extLst>
              </p:cNvPr>
              <p:cNvSpPr/>
              <p:nvPr/>
            </p:nvSpPr>
            <p:spPr>
              <a:xfrm>
                <a:off x="1674627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7" name="Token">
                <a:extLst>
                  <a:ext uri="{FF2B5EF4-FFF2-40B4-BE49-F238E27FC236}">
                    <a16:creationId xmlns:a16="http://schemas.microsoft.com/office/drawing/2014/main" id="{5FDA0350-C576-EB93-ECB1-2DA6E09A214E}"/>
                  </a:ext>
                </a:extLst>
              </p:cNvPr>
              <p:cNvSpPr/>
              <p:nvPr/>
            </p:nvSpPr>
            <p:spPr>
              <a:xfrm>
                <a:off x="3349255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8" name="Token">
                <a:extLst>
                  <a:ext uri="{FF2B5EF4-FFF2-40B4-BE49-F238E27FC236}">
                    <a16:creationId xmlns:a16="http://schemas.microsoft.com/office/drawing/2014/main" id="{A14E5A81-CDB2-CC9E-F7A7-180B1CE59244}"/>
                  </a:ext>
                </a:extLst>
              </p:cNvPr>
              <p:cNvSpPr/>
              <p:nvPr/>
            </p:nvSpPr>
            <p:spPr>
              <a:xfrm>
                <a:off x="5023882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</p:grpSp>
        <p:sp>
          <p:nvSpPr>
            <p:cNvPr id="13" name="Doc">
              <a:extLst>
                <a:ext uri="{FF2B5EF4-FFF2-40B4-BE49-F238E27FC236}">
                  <a16:creationId xmlns:a16="http://schemas.microsoft.com/office/drawing/2014/main" id="{105CE495-BC2F-644C-8B5F-980053AD8A0E}"/>
                </a:ext>
              </a:extLst>
            </p:cNvPr>
            <p:cNvSpPr txBox="1"/>
            <p:nvPr/>
          </p:nvSpPr>
          <p:spPr>
            <a:xfrm>
              <a:off x="3110966" y="-49155"/>
              <a:ext cx="846476" cy="895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rPr lang="es-ES" sz="2000" noProof="0" dirty="0" err="1"/>
                <a:t>Doc</a:t>
              </a:r>
              <a:endParaRPr lang="es-ES" sz="2000" noProof="0" dirty="0"/>
            </a:p>
          </p:txBody>
        </p:sp>
        <p:sp>
          <p:nvSpPr>
            <p:cNvPr id="14" name="Span">
              <a:extLst>
                <a:ext uri="{FF2B5EF4-FFF2-40B4-BE49-F238E27FC236}">
                  <a16:creationId xmlns:a16="http://schemas.microsoft.com/office/drawing/2014/main" id="{D08A7D12-A1EF-7F46-2F76-2C764C38B769}"/>
                </a:ext>
              </a:extLst>
            </p:cNvPr>
            <p:cNvSpPr txBox="1"/>
            <p:nvPr/>
          </p:nvSpPr>
          <p:spPr>
            <a:xfrm>
              <a:off x="3842397" y="1672367"/>
              <a:ext cx="1040794" cy="895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rPr lang="es-ES" sz="2000" noProof="0" dirty="0" err="1"/>
                <a:t>Span</a:t>
              </a:r>
              <a:endParaRPr lang="es-ES" sz="2000" noProof="0" dirty="0"/>
            </a:p>
          </p:txBody>
        </p:sp>
      </p:grpSp>
      <p:pic>
        <p:nvPicPr>
          <p:cNvPr id="19" name="Picture 2" descr="web scraping, but it is a robot scraping a physical web page with a scrape, letters coming off, jumping all over the place">
            <a:extLst>
              <a:ext uri="{FF2B5EF4-FFF2-40B4-BE49-F238E27FC236}">
                <a16:creationId xmlns:a16="http://schemas.microsoft.com/office/drawing/2014/main" id="{7BEB3E80-C7FD-F4DF-5901-0C4E7E76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95" y="1536662"/>
            <a:ext cx="4832468" cy="4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5AFB92-18E2-9DF2-A925-2AA81C594E95}"/>
              </a:ext>
            </a:extLst>
          </p:cNvPr>
          <p:cNvSpPr txBox="1"/>
          <p:nvPr/>
        </p:nvSpPr>
        <p:spPr>
          <a:xfrm>
            <a:off x="617272" y="3429000"/>
            <a:ext cx="6169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6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292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Consolas</vt:lpstr>
      <vt:lpstr>Courier New</vt:lpstr>
      <vt:lpstr>Open Sans</vt:lpstr>
      <vt:lpstr>Verdana</vt:lpstr>
      <vt:lpstr>Office Theme</vt:lpstr>
      <vt:lpstr>First slide: background image</vt:lpstr>
      <vt:lpstr>Second slide: lists, images, equations</vt:lpstr>
      <vt:lpstr>Third slide: code and tables</vt:lpstr>
      <vt:lpstr>Fourth slide: shapes, text, and side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Jose Pellicer Valero</dc:creator>
  <cp:lastModifiedBy>Oscar Jose Pellicer Valero</cp:lastModifiedBy>
  <cp:revision>4</cp:revision>
  <dcterms:created xsi:type="dcterms:W3CDTF">2025-05-15T22:04:08Z</dcterms:created>
  <dcterms:modified xsi:type="dcterms:W3CDTF">2025-05-16T09:01:01Z</dcterms:modified>
</cp:coreProperties>
</file>