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3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Roboto" charset="0"/>
      <p:regular r:id="rId14"/>
      <p:bold r:id="rId15"/>
      <p:italic r:id="rId16"/>
      <p:boldItalic r:id="rId17"/>
    </p:embeddedFont>
    <p:embeddedFont>
      <p:font typeface="Roboto Slab" charset="0"/>
      <p:regular r:id="rId18"/>
      <p:bold r:id="rId19"/>
    </p:embeddedFont>
  </p:embeddedFont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/>
          <p:cNvSpPr>
            <a:spLocks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60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4338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42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32770" name="Shape 14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48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34818" name="Shape 14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66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6386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1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8434" name="Shape 7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83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0482" name="Shape 8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00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2530" name="Shape 10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18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4578" name="Shape 11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24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6626" name="Shape 12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30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8674" name="Shape 13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36"/>
          <p:cNvSpPr>
            <a:spLocks noGrp="1" noRo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30722" name="Shape 13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/>
        </p:nvSpPr>
        <p:spPr>
          <a:xfrm>
            <a:off x="1525588" y="673100"/>
            <a:ext cx="1081087" cy="1123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11"/>
          <p:cNvSpPr/>
          <p:nvPr/>
        </p:nvSpPr>
        <p:spPr>
          <a:xfrm rot="10800000">
            <a:off x="6537325" y="3343275"/>
            <a:ext cx="1081088" cy="1123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6" name="Shape 12"/>
          <p:cNvCxnSpPr/>
          <p:nvPr/>
        </p:nvCxnSpPr>
        <p:spPr>
          <a:xfrm>
            <a:off x="4359275" y="2817813"/>
            <a:ext cx="42545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A15BA6E-F4C7-4A73-85EB-4AF6B6AC91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3"/>
          <p:cNvSpPr/>
          <p:nvPr/>
        </p:nvSpPr>
        <p:spPr>
          <a:xfrm>
            <a:off x="0" y="50768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6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B16F7AA-1F16-476A-97BF-35DF626BDA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hape 17"/>
          <p:cNvCxnSpPr/>
          <p:nvPr/>
        </p:nvCxnSpPr>
        <p:spPr>
          <a:xfrm>
            <a:off x="4359275" y="2817813"/>
            <a:ext cx="42545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019FADD-743C-4620-B036-E6C53D752E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1"/>
          <p:cNvCxnSpPr/>
          <p:nvPr/>
        </p:nvCxnSpPr>
        <p:spPr>
          <a:xfrm>
            <a:off x="492125" y="1260475"/>
            <a:ext cx="42545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A8BF399-83FC-486F-B591-C70BCD0E55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26"/>
          <p:cNvCxnSpPr/>
          <p:nvPr/>
        </p:nvCxnSpPr>
        <p:spPr>
          <a:xfrm>
            <a:off x="492125" y="1260475"/>
            <a:ext cx="42545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" name="Shape 30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69829EF-E014-40B8-A4E4-A70865F5B6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3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5DD89BB-0D10-4286-A995-FC698EAF8A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5"/>
          <p:cNvCxnSpPr/>
          <p:nvPr/>
        </p:nvCxnSpPr>
        <p:spPr>
          <a:xfrm>
            <a:off x="488950" y="1412875"/>
            <a:ext cx="331788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38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7072E88-DADC-4BE4-B5A2-DB800AD16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" name="Shape 41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020FBE8-8B95-469F-98A9-F413A4814E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3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defRPr/>
            </a:pPr>
            <a:endParaRPr lang="es-ES"/>
          </a:p>
        </p:txBody>
      </p:sp>
      <p:cxnSp>
        <p:nvCxnSpPr>
          <p:cNvPr id="6" name="Shape 44"/>
          <p:cNvCxnSpPr/>
          <p:nvPr/>
        </p:nvCxnSpPr>
        <p:spPr>
          <a:xfrm>
            <a:off x="5029200" y="4495800"/>
            <a:ext cx="541338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48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30C3BDE-AE05-4C9F-B0D4-B10D743767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3" name="Shape 51"/>
          <p:cNvSpPr txBox="1">
            <a:spLocks noGrp="1"/>
          </p:cNvSpPr>
          <p:nvPr>
            <p:ph type="sldNum" idx="10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DD549EE-3ABE-4882-A7EF-CF97A52304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87350" y="458788"/>
            <a:ext cx="8369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s-ES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87350" y="1489075"/>
            <a:ext cx="836930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>
              <a:defRPr/>
            </a:pPr>
            <a:fld id="{55A160EB-1B08-4EE5-A446-4D4E86E49CE7}" type="slidenum">
              <a:rPr lang="es-ES" sz="1000">
                <a:solidFill>
                  <a:srgbClr val="FFFFFF"/>
                </a:solidFill>
                <a:latin typeface="Roboto" charset="0"/>
                <a:sym typeface="Roboto" charset="0"/>
              </a:rPr>
              <a:pPr algn="r">
                <a:defRPr/>
              </a:pPr>
              <a:t>‹Nº›</a:t>
            </a:fld>
            <a:endParaRPr lang="es-ES" sz="1000">
              <a:solidFill>
                <a:srgbClr val="FFFFFF"/>
              </a:solidFill>
              <a:latin typeface="Roboto" charset="0"/>
              <a:sym typeface="Roboto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datatypes_addst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scrip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tags/att_script_src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scrip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tags/att_script_src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syntax_state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schools.com/js/tryit.asp?filename=tryjs_oper" TargetMode="External"/><Relationship Id="rId4" Type="http://schemas.openxmlformats.org/officeDocument/2006/relationships/hyperlink" Target="http://www.w3schools.com/js/tryit.asp?filename=tryjs_comments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63"/>
          <p:cNvSpPr txBox="1">
            <a:spLocks noGrp="1"/>
          </p:cNvSpPr>
          <p:nvPr>
            <p:ph type="ctrTitle"/>
          </p:nvPr>
        </p:nvSpPr>
        <p:spPr>
          <a:xfrm>
            <a:off x="1247775" y="752475"/>
            <a:ext cx="6773863" cy="1857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 Slab" charset="0"/>
              <a:buNone/>
            </a:pPr>
            <a:r>
              <a:rPr lang="es-ES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Capitulo1:</a:t>
            </a:r>
            <a:br>
              <a:rPr lang="es-ES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es-ES" sz="36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Selección de arquitecturas y elementos de programación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79575" y="2706688"/>
            <a:ext cx="5784850" cy="1855787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8BC34A"/>
              </a:buClr>
              <a:buSzTx/>
              <a:buFont typeface="Roboto Slab" charset="0"/>
              <a:buNone/>
            </a:pPr>
            <a:r>
              <a:rPr lang="es-ES" smtClean="0">
                <a:solidFill>
                  <a:srgbClr val="8BC34A"/>
                </a:solidFill>
                <a:latin typeface="Roboto Slab" charset="0"/>
                <a:cs typeface="Arial" charset="0"/>
                <a:sym typeface="Roboto Slab" charset="0"/>
              </a:rPr>
              <a:t>Actividades y ejercicios.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45"/>
          <p:cNvSpPr txBox="1">
            <a:spLocks noGrp="1"/>
          </p:cNvSpPr>
          <p:nvPr>
            <p:ph type="title"/>
          </p:nvPr>
        </p:nvSpPr>
        <p:spPr>
          <a:xfrm>
            <a:off x="387350" y="458788"/>
            <a:ext cx="83693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Ejercicios </a:t>
            </a:r>
          </a:p>
        </p:txBody>
      </p:sp>
      <p:sp>
        <p:nvSpPr>
          <p:cNvPr id="31746" name="Shape 146"/>
          <p:cNvSpPr txBox="1">
            <a:spLocks noGrp="1"/>
          </p:cNvSpPr>
          <p:nvPr>
            <p:ph type="body" idx="1"/>
          </p:nvPr>
        </p:nvSpPr>
        <p:spPr>
          <a:xfrm>
            <a:off x="387350" y="1489075"/>
            <a:ext cx="8369300" cy="30797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Implementar: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chemeClr val="hlink"/>
                </a:solidFill>
                <a:latin typeface="Roboto"/>
                <a:cs typeface="Arial" charset="0"/>
                <a:sym typeface="Roboto"/>
                <a:hlinkClick r:id="rId3"/>
              </a:rPr>
              <a:t>http://www.w3schools.com/js/tryit.asp?filename=tryjs_datatypes_addstring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Guardar como: </a:t>
            </a:r>
            <a:r>
              <a:rPr lang="es-ES" sz="1800" i="1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TiposDeVariables.html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Probad a depurar los ejemplos con Google Chrome, Firefox con Firebug e Internet Explorer.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51"/>
          <p:cNvSpPr txBox="1">
            <a:spLocks noGrp="1"/>
          </p:cNvSpPr>
          <p:nvPr>
            <p:ph type="title"/>
          </p:nvPr>
        </p:nvSpPr>
        <p:spPr>
          <a:xfrm>
            <a:off x="387350" y="458788"/>
            <a:ext cx="83693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Test de conocimientos</a:t>
            </a:r>
          </a:p>
        </p:txBody>
      </p:sp>
      <p:sp>
        <p:nvSpPr>
          <p:cNvPr id="33794" name="Shape 152"/>
          <p:cNvSpPr txBox="1">
            <a:spLocks noGrp="1"/>
          </p:cNvSpPr>
          <p:nvPr>
            <p:ph type="body" idx="1"/>
          </p:nvPr>
        </p:nvSpPr>
        <p:spPr>
          <a:xfrm>
            <a:off x="387350" y="1489075"/>
            <a:ext cx="8369300" cy="30797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Descarga el documento TestDeConocimientos de común en la carpeta de ejercicios del usuario y completa la tabla con las soluciones.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69"/>
          <p:cNvSpPr txBox="1">
            <a:spLocks noGrp="1"/>
          </p:cNvSpPr>
          <p:nvPr>
            <p:ph type="title"/>
          </p:nvPr>
        </p:nvSpPr>
        <p:spPr>
          <a:xfrm>
            <a:off x="490538" y="527050"/>
            <a:ext cx="8275637" cy="4089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 Slab" charset="0"/>
              <a:buNone/>
            </a:pPr>
            <a: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Crea la ruta siguiente anidada a la carpeta del usuario de la asignatura:</a:t>
            </a:r>
            <a:b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/>
            </a:r>
            <a:b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1Trimestre/Ejercicios/Capitulo1 </a:t>
            </a:r>
            <a:b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/>
            </a:r>
            <a:b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</a:br>
            <a: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En ella se deben guardar los archivos solicitados en esta presentación.</a:t>
            </a:r>
            <a:br>
              <a:rPr lang="es-ES" sz="24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</a:br>
            <a:endParaRPr lang="es-ES" sz="2400" smtClean="0">
              <a:solidFill>
                <a:srgbClr val="FFFFFF"/>
              </a:solidFill>
              <a:latin typeface="Roboto Slab" charset="0"/>
              <a:cs typeface="Arial" charset="0"/>
              <a:sym typeface="Roboto Sla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74"/>
          <p:cNvSpPr txBox="1">
            <a:spLocks noGrp="1"/>
          </p:cNvSpPr>
          <p:nvPr>
            <p:ph type="body" idx="1"/>
          </p:nvPr>
        </p:nvSpPr>
        <p:spPr>
          <a:xfrm>
            <a:off x="387350" y="1489075"/>
            <a:ext cx="8369300" cy="30797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1. Guerra de los navegadores, identificar consecuencias y debatir el momento actual, segunda guerra de los navegadores.(10 minutos)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Guardar la actividad en: </a:t>
            </a:r>
            <a: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GuerraDeNavegadores.docx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endParaRPr lang="es-ES" sz="1800" smtClean="0">
              <a:solidFill>
                <a:srgbClr val="FFFFFF"/>
              </a:solidFill>
              <a:latin typeface="Roboto"/>
              <a:cs typeface="Arial" charset="0"/>
              <a:sym typeface="Roboto"/>
            </a:endParaRPr>
          </a:p>
        </p:txBody>
      </p:sp>
      <p:sp>
        <p:nvSpPr>
          <p:cNvPr id="17410" name="Shape 75"/>
          <p:cNvSpPr txBox="1">
            <a:spLocks noGrp="1"/>
          </p:cNvSpPr>
          <p:nvPr>
            <p:ph type="title"/>
          </p:nvPr>
        </p:nvSpPr>
        <p:spPr>
          <a:xfrm>
            <a:off x="387350" y="458788"/>
            <a:ext cx="83693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Actividades Capítulo 1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6"/>
          <p:cNvSpPr txBox="1">
            <a:spLocks noGrp="1"/>
          </p:cNvSpPr>
          <p:nvPr>
            <p:ph type="title"/>
          </p:nvPr>
        </p:nvSpPr>
        <p:spPr>
          <a:xfrm>
            <a:off x="387350" y="476250"/>
            <a:ext cx="8369300" cy="685800"/>
          </a:xfrm>
        </p:spPr>
        <p:txBody>
          <a:bodyPr/>
          <a:lstStyle/>
          <a:p>
            <a:pPr marL="914400"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/>
            </a:r>
            <a:b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</a:b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Actividades Capítulo 1 </a:t>
            </a:r>
          </a:p>
        </p:txBody>
      </p:sp>
      <p:sp>
        <p:nvSpPr>
          <p:cNvPr id="19458" name="Shape 87"/>
          <p:cNvSpPr txBox="1">
            <a:spLocks noGrp="1"/>
          </p:cNvSpPr>
          <p:nvPr>
            <p:ph type="body" idx="1"/>
          </p:nvPr>
        </p:nvSpPr>
        <p:spPr>
          <a:xfrm>
            <a:off x="387350" y="1489075"/>
            <a:ext cx="8369300" cy="30797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2. Arquitectura del navegador google chrome, investigar módulos y componentes.(10 minutos)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	Guardar la actividad en: </a:t>
            </a:r>
            <a: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ArquitecturaChrome.docx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03"/>
          <p:cNvSpPr txBox="1">
            <a:spLocks noGrp="1"/>
          </p:cNvSpPr>
          <p:nvPr>
            <p:ph type="title"/>
          </p:nvPr>
        </p:nvSpPr>
        <p:spPr>
          <a:xfrm>
            <a:off x="387350" y="458788"/>
            <a:ext cx="8369300" cy="685800"/>
          </a:xfrm>
        </p:spPr>
        <p:txBody>
          <a:bodyPr/>
          <a:lstStyle/>
          <a:p>
            <a:pPr marL="914400" indent="457200"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/>
            </a:r>
            <a:b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</a:b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Actividades Capítulo 1 </a:t>
            </a:r>
          </a:p>
        </p:txBody>
      </p:sp>
      <p:sp>
        <p:nvSpPr>
          <p:cNvPr id="21506" name="Shape 104"/>
          <p:cNvSpPr txBox="1">
            <a:spLocks noGrp="1"/>
          </p:cNvSpPr>
          <p:nvPr>
            <p:ph type="body" idx="1"/>
          </p:nvPr>
        </p:nvSpPr>
        <p:spPr>
          <a:xfrm>
            <a:off x="387350" y="1489075"/>
            <a:ext cx="8369300" cy="30797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3. Flash vs HTML5, investigar soporte de HTML5  para visualizar multimedia.(puede consultarse en la página del estándar HTML del W3C) (10 minutos)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Guardar la actividad en: </a:t>
            </a:r>
            <a: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Html5Multimedia.docx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21"/>
          <p:cNvSpPr txBox="1">
            <a:spLocks noGrp="1"/>
          </p:cNvSpPr>
          <p:nvPr>
            <p:ph type="body" idx="1"/>
          </p:nvPr>
        </p:nvSpPr>
        <p:spPr>
          <a:xfrm>
            <a:off x="276225" y="1144588"/>
            <a:ext cx="8697913" cy="34480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4. Forma de vincular un fichero externo mediante el atributo src de la etiqueta &lt;script&gt; requiere una ruta relativa. Se propone que el alumno estudie las reglas de esta vinculación y los metacaracteres permitidos (puede consultarse en la página estándar HTML de W3c).(15 minutos)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rgbClr val="8BC34A"/>
                </a:solidFill>
                <a:latin typeface="Roboto"/>
                <a:cs typeface="Arial" charset="0"/>
                <a:sym typeface="Roboto"/>
                <a:hlinkClick r:id="rId3"/>
              </a:rPr>
              <a:t>http://www.w3schools.com/tags/tag_script.asp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rgbClr val="8BC34A"/>
                </a:solidFill>
                <a:latin typeface="Roboto"/>
                <a:cs typeface="Arial" charset="0"/>
                <a:sym typeface="Roboto"/>
                <a:hlinkClick r:id="rId4"/>
              </a:rPr>
              <a:t>http://www.w3schools.com/tags/att_script_src.asp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Probar los ejemplos y guardarlos en archivos: 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att_script_src.htm y tag_script.htm</a:t>
            </a:r>
          </a:p>
        </p:txBody>
      </p:sp>
      <p:sp>
        <p:nvSpPr>
          <p:cNvPr id="23554" name="Shape 122"/>
          <p:cNvSpPr txBox="1">
            <a:spLocks noGrp="1"/>
          </p:cNvSpPr>
          <p:nvPr>
            <p:ph type="title"/>
          </p:nvPr>
        </p:nvSpPr>
        <p:spPr>
          <a:xfrm>
            <a:off x="387350" y="458788"/>
            <a:ext cx="83693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Actividades Capítulo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27"/>
          <p:cNvSpPr txBox="1">
            <a:spLocks noGrp="1"/>
          </p:cNvSpPr>
          <p:nvPr>
            <p:ph type="title"/>
          </p:nvPr>
        </p:nvSpPr>
        <p:spPr>
          <a:xfrm>
            <a:off x="395288" y="484188"/>
            <a:ext cx="83693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Actividades Capítulo 1</a:t>
            </a:r>
          </a:p>
        </p:txBody>
      </p:sp>
      <p:sp>
        <p:nvSpPr>
          <p:cNvPr id="25602" name="Shape 128"/>
          <p:cNvSpPr txBox="1">
            <a:spLocks noGrp="1"/>
          </p:cNvSpPr>
          <p:nvPr>
            <p:ph type="body" idx="1"/>
          </p:nvPr>
        </p:nvSpPr>
        <p:spPr>
          <a:xfrm>
            <a:off x="387350" y="1489075"/>
            <a:ext cx="8369300" cy="30797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4.Vincular fichero externo “src”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  <a:hlinkClick r:id="rId3"/>
              </a:rPr>
              <a:t>http://www.w3schools.com/tags/tag_script.asp</a:t>
            </a:r>
            <a:endParaRPr lang="es-ES" sz="1800" smtClean="0">
              <a:solidFill>
                <a:srgbClr val="FFFFFF"/>
              </a:solidFill>
              <a:latin typeface="Roboto"/>
              <a:cs typeface="Arial" charset="0"/>
              <a:sym typeface="Roboto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chemeClr val="hlink"/>
                </a:solidFill>
                <a:latin typeface="Roboto"/>
                <a:cs typeface="Arial" charset="0"/>
                <a:sym typeface="Roboto"/>
                <a:hlinkClick r:id="rId4"/>
              </a:rPr>
              <a:t>http://www.w3schools.com/tags/att_script_src.asp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Para probar los ejemplos mediante notepad ++ crear los archivos: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att_script_src.htm, mensaje.js y tag_script.htm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33"/>
          <p:cNvSpPr txBox="1">
            <a:spLocks noGrp="1"/>
          </p:cNvSpPr>
          <p:nvPr>
            <p:ph type="title"/>
          </p:nvPr>
        </p:nvSpPr>
        <p:spPr>
          <a:xfrm>
            <a:off x="387350" y="458788"/>
            <a:ext cx="83693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Ejercicios</a:t>
            </a:r>
          </a:p>
        </p:txBody>
      </p:sp>
      <p:sp>
        <p:nvSpPr>
          <p:cNvPr id="27650" name="Shape 134"/>
          <p:cNvSpPr txBox="1">
            <a:spLocks noGrp="1"/>
          </p:cNvSpPr>
          <p:nvPr>
            <p:ph type="body" idx="1"/>
          </p:nvPr>
        </p:nvSpPr>
        <p:spPr>
          <a:xfrm>
            <a:off x="387350" y="1481138"/>
            <a:ext cx="8369300" cy="3078162"/>
          </a:xfrm>
        </p:spPr>
        <p:txBody>
          <a:bodyPr/>
          <a:lstStyle/>
          <a:p>
            <a:pPr marL="457200" indent="-22860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AutoNum type="arabicPeriod"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Implementar ejemplos (código embebido, fichero externo y codigo en atributos) y probar en: IE, Mozilla Firefox, Opera y Chrome</a:t>
            </a:r>
          </a:p>
          <a:p>
            <a:pPr marL="457200" indent="-22860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-Descargar e instalar los navegadores.</a:t>
            </a:r>
          </a:p>
          <a:p>
            <a:pPr marL="457200" indent="-22860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-Instalar firebug para Firefox</a:t>
            </a:r>
          </a:p>
          <a:p>
            <a:pPr marL="457200" indent="-22860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endParaRPr lang="es-ES" sz="1800" smtClean="0">
              <a:solidFill>
                <a:srgbClr val="FFFFFF"/>
              </a:solidFill>
              <a:latin typeface="Roboto"/>
              <a:cs typeface="Arial" charset="0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39"/>
          <p:cNvSpPr txBox="1">
            <a:spLocks noGrp="1"/>
          </p:cNvSpPr>
          <p:nvPr>
            <p:ph type="title"/>
          </p:nvPr>
        </p:nvSpPr>
        <p:spPr>
          <a:xfrm>
            <a:off x="320675" y="466725"/>
            <a:ext cx="8367713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 Slab" charset="0"/>
              <a:buNone/>
            </a:pPr>
            <a:r>
              <a:rPr lang="es-ES" sz="3000" smtClean="0">
                <a:solidFill>
                  <a:srgbClr val="FFFFFF"/>
                </a:solidFill>
                <a:latin typeface="Roboto Slab" charset="0"/>
                <a:cs typeface="Arial" charset="0"/>
                <a:sym typeface="Roboto Slab" charset="0"/>
              </a:rPr>
              <a:t>Ejercicios</a:t>
            </a:r>
          </a:p>
        </p:txBody>
      </p:sp>
      <p:sp>
        <p:nvSpPr>
          <p:cNvPr id="29698" name="Shape 140"/>
          <p:cNvSpPr txBox="1">
            <a:spLocks noGrp="1"/>
          </p:cNvSpPr>
          <p:nvPr>
            <p:ph type="body" idx="1"/>
          </p:nvPr>
        </p:nvSpPr>
        <p:spPr>
          <a:xfrm>
            <a:off x="387350" y="1282700"/>
            <a:ext cx="8369300" cy="353853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Implementar: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chemeClr val="hlink"/>
                </a:solidFill>
                <a:latin typeface="Roboto"/>
                <a:cs typeface="Arial" charset="0"/>
                <a:sym typeface="Roboto"/>
                <a:hlinkClick r:id="rId3"/>
              </a:rPr>
              <a:t>http://www.w3schools.com/js/tryit.asp?filename=tryjs_syntax_statements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Guardar como: </a:t>
            </a:r>
            <a:r>
              <a:rPr lang="es-ES" sz="1800" i="1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JavaScriptStatements.html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chemeClr val="hlink"/>
                </a:solidFill>
                <a:latin typeface="Roboto"/>
                <a:cs typeface="Arial" charset="0"/>
                <a:sym typeface="Roboto"/>
                <a:hlinkClick r:id="rId4"/>
              </a:rPr>
              <a:t>http://www.w3schools.com/js/tryit.asp?filename=tryjs_comments4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Guardar como: </a:t>
            </a:r>
            <a:r>
              <a:rPr lang="es-ES" sz="1800" i="1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Comentarios.html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u="sng" smtClean="0">
                <a:solidFill>
                  <a:schemeClr val="hlink"/>
                </a:solidFill>
                <a:latin typeface="Roboto"/>
                <a:cs typeface="Arial" charset="0"/>
                <a:sym typeface="Roboto"/>
                <a:hlinkClick r:id="rId5"/>
              </a:rPr>
              <a:t>http://www.w3schools.com/js/tryit.asp?filename=tryjs_oper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r>
              <a:rPr lang="es-ES" sz="1800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Guardar como: </a:t>
            </a:r>
            <a:r>
              <a:rPr lang="es-ES" sz="1800" i="1" smtClean="0">
                <a:solidFill>
                  <a:srgbClr val="FFFFFF"/>
                </a:solidFill>
                <a:latin typeface="Roboto"/>
                <a:cs typeface="Arial" charset="0"/>
                <a:sym typeface="Roboto"/>
              </a:rPr>
              <a:t>Operadores.html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/>
              <a:buNone/>
            </a:pPr>
            <a:endParaRPr lang="es-ES" sz="1800" smtClean="0">
              <a:solidFill>
                <a:srgbClr val="FFFFFF"/>
              </a:solidFill>
              <a:latin typeface="Roboto"/>
              <a:cs typeface="Arial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290</Words>
  <PresentationFormat>Presentación en pantalla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Plantilla de diseño</vt:lpstr>
      </vt:variant>
      <vt:variant>
        <vt:i4>11</vt:i4>
      </vt:variant>
      <vt:variant>
        <vt:lpstr>Títulos de diapositiva</vt:lpstr>
      </vt:variant>
      <vt:variant>
        <vt:i4>11</vt:i4>
      </vt:variant>
    </vt:vector>
  </HeadingPairs>
  <TitlesOfParts>
    <vt:vector size="25" baseType="lpstr">
      <vt:lpstr>Arial</vt:lpstr>
      <vt:lpstr>Roboto</vt:lpstr>
      <vt:lpstr>Roboto Slab</vt:lpstr>
      <vt:lpstr>marina</vt:lpstr>
      <vt:lpstr>marina</vt:lpstr>
      <vt:lpstr>marina</vt:lpstr>
      <vt:lpstr>marina</vt:lpstr>
      <vt:lpstr>marina</vt:lpstr>
      <vt:lpstr>marina</vt:lpstr>
      <vt:lpstr>marina</vt:lpstr>
      <vt:lpstr>marina</vt:lpstr>
      <vt:lpstr>marina</vt:lpstr>
      <vt:lpstr>marina</vt:lpstr>
      <vt:lpstr>marina</vt:lpstr>
      <vt:lpstr>Capitulo1: Selección de arquitecturas y elementos de programación</vt:lpstr>
      <vt:lpstr>Crea la ruta siguiente anidada a la carpeta del usuario de la asignatura:  1Trimestre/Ejercicios/Capitulo1   En ella se deben guardar los archivos solicitados en esta presentación. </vt:lpstr>
      <vt:lpstr>Actividades Capítulo 1 </vt:lpstr>
      <vt:lpstr> Actividades Capítulo 1 </vt:lpstr>
      <vt:lpstr> Actividades Capítulo 1 </vt:lpstr>
      <vt:lpstr>Actividades Capítulo 1</vt:lpstr>
      <vt:lpstr>Actividades Capítulo 1</vt:lpstr>
      <vt:lpstr>Ejercicios</vt:lpstr>
      <vt:lpstr>Ejercicios</vt:lpstr>
      <vt:lpstr>Ejercicios </vt:lpstr>
      <vt:lpstr>Test de conocimientos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Capitulo1: Selección de arquitecturas y elementos de programación</dc:title>
  <cp:lastModifiedBy>WORKGROUP</cp:lastModifiedBy>
  <cp:revision>7</cp:revision>
  <dcterms:modified xsi:type="dcterms:W3CDTF">2017-09-20T14:16:07Z</dcterms:modified>
</cp:coreProperties>
</file>