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4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1319348"/>
            <a:ext cx="9966960" cy="2489107"/>
          </a:xfrm>
        </p:spPr>
        <p:txBody>
          <a:bodyPr/>
          <a:lstStyle/>
          <a:p>
            <a:r>
              <a:rPr lang="es-GT" dirty="0" smtClean="0"/>
              <a:t>Proyecto Sudoku </a:t>
            </a:r>
            <a:r>
              <a:rPr lang="es-GT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9x9</a:t>
            </a:r>
            <a:endParaRPr lang="es-GT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2593" y="3961075"/>
            <a:ext cx="8767860" cy="1388165"/>
          </a:xfrm>
        </p:spPr>
        <p:txBody>
          <a:bodyPr>
            <a:normAutofit/>
          </a:bodyPr>
          <a:lstStyle/>
          <a:p>
            <a:r>
              <a:rPr lang="es-GT" sz="2800" dirty="0" smtClean="0"/>
              <a:t>Algoritmos Genéticos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29873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redondeado 95"/>
          <p:cNvSpPr/>
          <p:nvPr/>
        </p:nvSpPr>
        <p:spPr>
          <a:xfrm>
            <a:off x="8616555" y="4734862"/>
            <a:ext cx="3025807" cy="9606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2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95254" y="2028823"/>
            <a:ext cx="2558411" cy="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u="sng" dirty="0" smtClean="0"/>
              <a:t>Uniforme</a:t>
            </a:r>
            <a:endParaRPr lang="es-GT" sz="3200" u="sng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508844" y="3232596"/>
            <a:ext cx="1916493" cy="35560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2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495253" y="2753449"/>
            <a:ext cx="1930083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1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Dos flechas de la curva de uno frente al otro | Icono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92" y="3504343"/>
            <a:ext cx="934760" cy="9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5473479" y="4734862"/>
            <a:ext cx="3025807" cy="9606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1</a:t>
            </a:r>
            <a:endParaRPr lang="es-GT" b="1" dirty="0">
              <a:solidFill>
                <a:srgbClr val="002060"/>
              </a:solidFill>
            </a:endParaRPr>
          </a:p>
        </p:txBody>
      </p:sp>
      <p:pic>
        <p:nvPicPr>
          <p:cNvPr id="1028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84744" y="4097929"/>
            <a:ext cx="448533" cy="4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redondeado 35"/>
          <p:cNvSpPr/>
          <p:nvPr/>
        </p:nvSpPr>
        <p:spPr>
          <a:xfrm>
            <a:off x="2738228" y="2753449"/>
            <a:ext cx="1336675" cy="3556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Patrón 1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2738227" y="3245976"/>
            <a:ext cx="1336675" cy="3556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Patrón 2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5683975" y="3487175"/>
            <a:ext cx="2780213" cy="3556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0    1    1    0    1    0    0    0    1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5689688" y="2955274"/>
            <a:ext cx="2774499" cy="35560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2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8836750" y="3487175"/>
            <a:ext cx="2780213" cy="3556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>
                <a:solidFill>
                  <a:schemeClr val="bg1">
                    <a:lumMod val="75000"/>
                  </a:schemeClr>
                </a:solidFill>
              </a:rPr>
              <a:t>1    0    1    0    1    0    1    0    0</a:t>
            </a:r>
          </a:p>
        </p:txBody>
      </p:sp>
      <p:sp>
        <p:nvSpPr>
          <p:cNvPr id="43" name="Rectángulo redondeado 42"/>
          <p:cNvSpPr/>
          <p:nvPr/>
        </p:nvSpPr>
        <p:spPr>
          <a:xfrm>
            <a:off x="8842463" y="2955274"/>
            <a:ext cx="2774499" cy="35560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2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ítulo 1"/>
          <p:cNvSpPr>
            <a:spLocks noGrp="1"/>
          </p:cNvSpPr>
          <p:nvPr>
            <p:ph type="title"/>
          </p:nvPr>
        </p:nvSpPr>
        <p:spPr>
          <a:xfrm>
            <a:off x="1090114" y="546830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5" name="Marcador de contenido 2"/>
          <p:cNvSpPr txBox="1">
            <a:spLocks/>
          </p:cNvSpPr>
          <p:nvPr/>
        </p:nvSpPr>
        <p:spPr>
          <a:xfrm>
            <a:off x="3894818" y="1428390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Métodos  de Crossover </a:t>
            </a:r>
            <a:br>
              <a:rPr lang="es-GT" sz="3600" dirty="0" smtClean="0"/>
            </a:br>
            <a:endParaRPr lang="es-GT" sz="3600" dirty="0"/>
          </a:p>
        </p:txBody>
      </p:sp>
      <p:sp>
        <p:nvSpPr>
          <p:cNvPr id="53" name="Marcador de contenido 2"/>
          <p:cNvSpPr txBox="1">
            <a:spLocks/>
          </p:cNvSpPr>
          <p:nvPr/>
        </p:nvSpPr>
        <p:spPr>
          <a:xfrm>
            <a:off x="676852" y="4132460"/>
            <a:ext cx="2558411" cy="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2400" dirty="0" smtClean="0"/>
              <a:t>Si es </a:t>
            </a:r>
            <a:r>
              <a:rPr lang="es-GT" sz="24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0</a:t>
            </a:r>
            <a:endParaRPr lang="es-GT" sz="24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54" name="Marcador de contenido 2"/>
          <p:cNvSpPr txBox="1">
            <a:spLocks/>
          </p:cNvSpPr>
          <p:nvPr/>
        </p:nvSpPr>
        <p:spPr>
          <a:xfrm>
            <a:off x="636827" y="4808010"/>
            <a:ext cx="2558411" cy="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2400" dirty="0" smtClean="0"/>
              <a:t>Si es </a:t>
            </a:r>
            <a:r>
              <a:rPr lang="es-GT" sz="24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  <a:endParaRPr lang="es-GT" sz="24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3406564" y="4139173"/>
            <a:ext cx="364481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2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84743" y="4746327"/>
            <a:ext cx="448533" cy="4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ángulo redondeado 62"/>
          <p:cNvSpPr/>
          <p:nvPr/>
        </p:nvSpPr>
        <p:spPr>
          <a:xfrm>
            <a:off x="3406564" y="4801835"/>
            <a:ext cx="364481" cy="35560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4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90" y="4118105"/>
            <a:ext cx="448533" cy="4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927" y="4092706"/>
            <a:ext cx="448533" cy="4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ángulo redondeado 73"/>
          <p:cNvSpPr/>
          <p:nvPr/>
        </p:nvSpPr>
        <p:spPr>
          <a:xfrm>
            <a:off x="5689688" y="2412774"/>
            <a:ext cx="2774499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1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8842463" y="2412774"/>
            <a:ext cx="2774499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1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5541655" y="5040127"/>
            <a:ext cx="2880570" cy="638175"/>
            <a:chOff x="5627568" y="4381500"/>
            <a:chExt cx="2880570" cy="638175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4"/>
            <a:srcRect l="16617" t="5508" r="75614" b="51820"/>
            <a:stretch/>
          </p:blipFill>
          <p:spPr>
            <a:xfrm>
              <a:off x="6034060" y="4473456"/>
              <a:ext cx="254001" cy="522407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 rotWithShape="1">
            <a:blip r:embed="rId4"/>
            <a:srcRect l="8344" t="47022" r="80389" b="7975"/>
            <a:stretch/>
          </p:blipFill>
          <p:spPr>
            <a:xfrm>
              <a:off x="5627568" y="4381500"/>
              <a:ext cx="368390" cy="550940"/>
            </a:xfrm>
            <a:prstGeom prst="rect">
              <a:avLst/>
            </a:prstGeom>
          </p:spPr>
        </p:pic>
        <p:pic>
          <p:nvPicPr>
            <p:cNvPr id="79" name="Imagen 78"/>
            <p:cNvPicPr>
              <a:picLocks noChangeAspect="1"/>
            </p:cNvPicPr>
            <p:nvPr/>
          </p:nvPicPr>
          <p:blipFill rotWithShape="1">
            <a:blip r:embed="rId4"/>
            <a:srcRect l="86607" t="5508" r="3683" b="52811"/>
            <a:stretch/>
          </p:blipFill>
          <p:spPr>
            <a:xfrm>
              <a:off x="8190639" y="4476057"/>
              <a:ext cx="317499" cy="510281"/>
            </a:xfrm>
            <a:prstGeom prst="rect">
              <a:avLst/>
            </a:prstGeom>
          </p:spPr>
        </p:pic>
        <p:pic>
          <p:nvPicPr>
            <p:cNvPr id="80" name="Imagen 79"/>
            <p:cNvPicPr>
              <a:picLocks noChangeAspect="1"/>
            </p:cNvPicPr>
            <p:nvPr/>
          </p:nvPicPr>
          <p:blipFill rotWithShape="1">
            <a:blip r:embed="rId4"/>
            <a:srcRect l="16617" t="5507" r="75614" b="49876"/>
            <a:stretch/>
          </p:blipFill>
          <p:spPr>
            <a:xfrm>
              <a:off x="6333231" y="4473456"/>
              <a:ext cx="254001" cy="546219"/>
            </a:xfrm>
            <a:prstGeom prst="rect">
              <a:avLst/>
            </a:prstGeom>
          </p:spPr>
        </p:pic>
        <p:pic>
          <p:nvPicPr>
            <p:cNvPr id="81" name="Imagen 80"/>
            <p:cNvPicPr>
              <a:picLocks noChangeAspect="1"/>
            </p:cNvPicPr>
            <p:nvPr/>
          </p:nvPicPr>
          <p:blipFill rotWithShape="1">
            <a:blip r:embed="rId4"/>
            <a:srcRect l="16617" t="56382" r="75614" b="7975"/>
            <a:stretch/>
          </p:blipFill>
          <p:spPr>
            <a:xfrm>
              <a:off x="6639830" y="4495799"/>
              <a:ext cx="254001" cy="436353"/>
            </a:xfrm>
            <a:prstGeom prst="rect">
              <a:avLst/>
            </a:prstGeom>
          </p:spPr>
        </p:pic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4"/>
            <a:srcRect l="16617" t="5507" r="75614" b="51228"/>
            <a:stretch/>
          </p:blipFill>
          <p:spPr>
            <a:xfrm>
              <a:off x="6940107" y="4475722"/>
              <a:ext cx="254001" cy="529666"/>
            </a:xfrm>
            <a:prstGeom prst="rect">
              <a:avLst/>
            </a:prstGeom>
          </p:spPr>
        </p:pic>
        <p:pic>
          <p:nvPicPr>
            <p:cNvPr id="84" name="Imagen 83"/>
            <p:cNvPicPr>
              <a:picLocks noChangeAspect="1"/>
            </p:cNvPicPr>
            <p:nvPr/>
          </p:nvPicPr>
          <p:blipFill rotWithShape="1">
            <a:blip r:embed="rId4"/>
            <a:srcRect l="16617" t="54826" r="75614" b="7975"/>
            <a:stretch/>
          </p:blipFill>
          <p:spPr>
            <a:xfrm>
              <a:off x="7257178" y="4476749"/>
              <a:ext cx="254001" cy="455403"/>
            </a:xfrm>
            <a:prstGeom prst="rect">
              <a:avLst/>
            </a:prstGeom>
          </p:spPr>
        </p:pic>
        <p:pic>
          <p:nvPicPr>
            <p:cNvPr id="85" name="Imagen 84"/>
            <p:cNvPicPr>
              <a:picLocks noChangeAspect="1"/>
            </p:cNvPicPr>
            <p:nvPr/>
          </p:nvPicPr>
          <p:blipFill rotWithShape="1">
            <a:blip r:embed="rId4"/>
            <a:srcRect l="16617" t="52103" r="75614" b="7975"/>
            <a:stretch/>
          </p:blipFill>
          <p:spPr>
            <a:xfrm>
              <a:off x="7561462" y="4443413"/>
              <a:ext cx="254001" cy="488740"/>
            </a:xfrm>
            <a:prstGeom prst="rect">
              <a:avLst/>
            </a:prstGeom>
          </p:spPr>
        </p:pic>
        <p:pic>
          <p:nvPicPr>
            <p:cNvPr id="86" name="Imagen 85"/>
            <p:cNvPicPr>
              <a:picLocks noChangeAspect="1"/>
            </p:cNvPicPr>
            <p:nvPr/>
          </p:nvPicPr>
          <p:blipFill rotWithShape="1">
            <a:blip r:embed="rId4"/>
            <a:srcRect l="16617" t="47582" r="75614" b="7975"/>
            <a:stretch/>
          </p:blipFill>
          <p:spPr>
            <a:xfrm>
              <a:off x="7876427" y="4391025"/>
              <a:ext cx="254001" cy="544090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8705455" y="5024253"/>
            <a:ext cx="2876185" cy="628650"/>
            <a:chOff x="8753268" y="4391026"/>
            <a:chExt cx="2876185" cy="628650"/>
          </a:xfrm>
        </p:grpSpPr>
        <p:pic>
          <p:nvPicPr>
            <p:cNvPr id="87" name="Imagen 86"/>
            <p:cNvPicPr>
              <a:picLocks noChangeAspect="1"/>
            </p:cNvPicPr>
            <p:nvPr/>
          </p:nvPicPr>
          <p:blipFill rotWithShape="1">
            <a:blip r:embed="rId4"/>
            <a:srcRect l="16617" t="5508" r="75614" b="51820"/>
            <a:stretch/>
          </p:blipFill>
          <p:spPr>
            <a:xfrm>
              <a:off x="10705389" y="4474588"/>
              <a:ext cx="254001" cy="522407"/>
            </a:xfrm>
            <a:prstGeom prst="rect">
              <a:avLst/>
            </a:prstGeom>
          </p:spPr>
        </p:pic>
        <p:pic>
          <p:nvPicPr>
            <p:cNvPr id="88" name="Imagen 87"/>
            <p:cNvPicPr>
              <a:picLocks noChangeAspect="1"/>
            </p:cNvPicPr>
            <p:nvPr/>
          </p:nvPicPr>
          <p:blipFill rotWithShape="1">
            <a:blip r:embed="rId4"/>
            <a:srcRect l="8344" t="5785" r="80389" b="49866"/>
            <a:stretch/>
          </p:blipFill>
          <p:spPr>
            <a:xfrm>
              <a:off x="8753268" y="4476750"/>
              <a:ext cx="368390" cy="542925"/>
            </a:xfrm>
            <a:prstGeom prst="rect">
              <a:avLst/>
            </a:prstGeom>
          </p:spPr>
        </p:pic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86607" t="51469" r="3683" b="4961"/>
            <a:stretch/>
          </p:blipFill>
          <p:spPr>
            <a:xfrm>
              <a:off x="11311954" y="4439165"/>
              <a:ext cx="317499" cy="533400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4"/>
            <a:srcRect l="16617" t="5507" r="75614" b="49876"/>
            <a:stretch/>
          </p:blipFill>
          <p:spPr>
            <a:xfrm>
              <a:off x="9466967" y="4473457"/>
              <a:ext cx="254001" cy="546219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16617" t="56382" r="75614" b="7975"/>
            <a:stretch/>
          </p:blipFill>
          <p:spPr>
            <a:xfrm>
              <a:off x="9165621" y="4495798"/>
              <a:ext cx="254001" cy="436353"/>
            </a:xfrm>
            <a:prstGeom prst="rect">
              <a:avLst/>
            </a:prstGeom>
          </p:spPr>
        </p:pic>
        <p:pic>
          <p:nvPicPr>
            <p:cNvPr id="92" name="Imagen 91"/>
            <p:cNvPicPr>
              <a:picLocks noChangeAspect="1"/>
            </p:cNvPicPr>
            <p:nvPr/>
          </p:nvPicPr>
          <p:blipFill rotWithShape="1">
            <a:blip r:embed="rId4"/>
            <a:srcRect l="16617" t="5507" r="75614" b="51228"/>
            <a:stretch/>
          </p:blipFill>
          <p:spPr>
            <a:xfrm>
              <a:off x="10088131" y="4475723"/>
              <a:ext cx="254001" cy="529666"/>
            </a:xfrm>
            <a:prstGeom prst="rect">
              <a:avLst/>
            </a:prstGeom>
          </p:spPr>
        </p:pic>
        <p:pic>
          <p:nvPicPr>
            <p:cNvPr id="93" name="Imagen 92"/>
            <p:cNvPicPr>
              <a:picLocks noChangeAspect="1"/>
            </p:cNvPicPr>
            <p:nvPr/>
          </p:nvPicPr>
          <p:blipFill rotWithShape="1">
            <a:blip r:embed="rId4"/>
            <a:srcRect l="16617" t="54826" r="75614" b="7975"/>
            <a:stretch/>
          </p:blipFill>
          <p:spPr>
            <a:xfrm>
              <a:off x="9779220" y="4478164"/>
              <a:ext cx="254001" cy="455403"/>
            </a:xfrm>
            <a:prstGeom prst="rect">
              <a:avLst/>
            </a:prstGeom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 rotWithShape="1">
            <a:blip r:embed="rId4"/>
            <a:srcRect l="16617" t="52103" r="75614" b="7975"/>
            <a:stretch/>
          </p:blipFill>
          <p:spPr>
            <a:xfrm>
              <a:off x="10395636" y="4443866"/>
              <a:ext cx="254001" cy="488740"/>
            </a:xfrm>
            <a:prstGeom prst="rect">
              <a:avLst/>
            </a:prstGeom>
          </p:spPr>
        </p:pic>
        <p:pic>
          <p:nvPicPr>
            <p:cNvPr id="95" name="Imagen 94"/>
            <p:cNvPicPr>
              <a:picLocks noChangeAspect="1"/>
            </p:cNvPicPr>
            <p:nvPr/>
          </p:nvPicPr>
          <p:blipFill rotWithShape="1">
            <a:blip r:embed="rId4"/>
            <a:srcRect l="16617" t="47582" r="75614" b="7975"/>
            <a:stretch/>
          </p:blipFill>
          <p:spPr>
            <a:xfrm>
              <a:off x="11014929" y="4391026"/>
              <a:ext cx="254001" cy="544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0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 redondeado 52"/>
          <p:cNvSpPr/>
          <p:nvPr/>
        </p:nvSpPr>
        <p:spPr>
          <a:xfrm>
            <a:off x="6284494" y="5024948"/>
            <a:ext cx="4848284" cy="9606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2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114" y="546830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894818" y="1428390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Métodos  de Crossover </a:t>
            </a:r>
            <a:br>
              <a:rPr lang="es-GT" sz="3600" dirty="0" smtClean="0"/>
            </a:br>
            <a:endParaRPr lang="es-GT" sz="36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84187" y="2183784"/>
            <a:ext cx="4711383" cy="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u="sng" dirty="0" smtClean="0"/>
              <a:t>Dos Puntos Asimétrico</a:t>
            </a:r>
            <a:endParaRPr lang="es-GT" sz="3200" u="sng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773573" y="2978144"/>
            <a:ext cx="2541088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1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Dos flechas de la curva de uno frente al otro | Icono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43" y="3200277"/>
            <a:ext cx="714970" cy="7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650598" y="3715104"/>
            <a:ext cx="1286458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</a:t>
            </a:r>
            <a:r>
              <a:rPr lang="es-GT" sz="1600" b="1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1 - 1</a:t>
            </a:r>
            <a:endParaRPr lang="es-GT" sz="1600" b="1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1194376" y="5016383"/>
            <a:ext cx="4848284" cy="9606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1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940192" y="3715104"/>
            <a:ext cx="1420228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</a:t>
            </a:r>
            <a:r>
              <a:rPr lang="es-GT" sz="1600" b="1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1 - 2</a:t>
            </a:r>
            <a:r>
              <a:rPr lang="es-GT" b="1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endParaRPr lang="es-GT" b="1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cxnSp>
        <p:nvCxnSpPr>
          <p:cNvPr id="59" name="Conector recto 58"/>
          <p:cNvCxnSpPr/>
          <p:nvPr/>
        </p:nvCxnSpPr>
        <p:spPr>
          <a:xfrm>
            <a:off x="1929668" y="3536828"/>
            <a:ext cx="7710" cy="73817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8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605" y="4161077"/>
            <a:ext cx="705595" cy="70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Marcador de contenido 2"/>
          <p:cNvSpPr txBox="1">
            <a:spLocks/>
          </p:cNvSpPr>
          <p:nvPr/>
        </p:nvSpPr>
        <p:spPr>
          <a:xfrm>
            <a:off x="4924146" y="2304353"/>
            <a:ext cx="6591579" cy="485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2800" dirty="0" smtClean="0"/>
              <a:t>Se corta a partir de la posición 4 y 10 últimos genes</a:t>
            </a:r>
            <a:endParaRPr lang="es-GT" sz="28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360420" y="3715104"/>
            <a:ext cx="2110740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</a:t>
            </a:r>
            <a:r>
              <a:rPr lang="es-GT" sz="1600" b="1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1 - 3 </a:t>
            </a:r>
            <a:endParaRPr lang="es-GT" b="1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cxnSp>
        <p:nvCxnSpPr>
          <p:cNvPr id="27" name="Conector recto 26"/>
          <p:cNvCxnSpPr/>
          <p:nvPr/>
        </p:nvCxnSpPr>
        <p:spPr>
          <a:xfrm>
            <a:off x="3349574" y="3536827"/>
            <a:ext cx="7710" cy="73817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Marcador de contenido 2"/>
          <p:cNvSpPr txBox="1">
            <a:spLocks/>
          </p:cNvSpPr>
          <p:nvPr/>
        </p:nvSpPr>
        <p:spPr>
          <a:xfrm>
            <a:off x="650598" y="3319526"/>
            <a:ext cx="1234588" cy="344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4</a:t>
            </a:r>
            <a:endParaRPr lang="es-GT" sz="3200" dirty="0"/>
          </a:p>
        </p:txBody>
      </p:sp>
      <p:sp>
        <p:nvSpPr>
          <p:cNvPr id="35" name="Marcador de contenido 2"/>
          <p:cNvSpPr txBox="1">
            <a:spLocks/>
          </p:cNvSpPr>
          <p:nvPr/>
        </p:nvSpPr>
        <p:spPr>
          <a:xfrm>
            <a:off x="3814746" y="3385623"/>
            <a:ext cx="1234588" cy="344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 10</a:t>
            </a:r>
            <a:endParaRPr lang="es-GT" sz="3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7859433" y="2978144"/>
            <a:ext cx="2541088" cy="3556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2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6736458" y="3715104"/>
            <a:ext cx="1286458" cy="3556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</a:t>
            </a:r>
            <a:r>
              <a:rPr lang="es-GT" sz="1600" b="1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r>
              <a:rPr lang="es-GT" sz="1600" b="1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 - 1</a:t>
            </a:r>
            <a:endParaRPr lang="es-GT" sz="1600" b="1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026052" y="3715104"/>
            <a:ext cx="1420228" cy="3556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</a:t>
            </a:r>
            <a:r>
              <a:rPr lang="es-GT" sz="1600" b="1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r>
              <a:rPr lang="es-GT" sz="1600" b="1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 - 2</a:t>
            </a:r>
            <a:r>
              <a:rPr lang="es-GT" b="1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endParaRPr lang="es-GT" b="1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cxnSp>
        <p:nvCxnSpPr>
          <p:cNvPr id="39" name="Conector recto 38"/>
          <p:cNvCxnSpPr/>
          <p:nvPr/>
        </p:nvCxnSpPr>
        <p:spPr>
          <a:xfrm>
            <a:off x="8015528" y="3536828"/>
            <a:ext cx="7710" cy="73817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9446280" y="3715104"/>
            <a:ext cx="2110740" cy="3556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</a:t>
            </a:r>
            <a:r>
              <a:rPr lang="es-GT" sz="1600" b="1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r>
              <a:rPr lang="es-GT" sz="1600" b="1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 - 3 </a:t>
            </a:r>
            <a:endParaRPr lang="es-GT" b="1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cxnSp>
        <p:nvCxnSpPr>
          <p:cNvPr id="41" name="Conector recto 40"/>
          <p:cNvCxnSpPr/>
          <p:nvPr/>
        </p:nvCxnSpPr>
        <p:spPr>
          <a:xfrm>
            <a:off x="9435434" y="3536827"/>
            <a:ext cx="7710" cy="73817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Marcador de contenido 2"/>
          <p:cNvSpPr txBox="1">
            <a:spLocks/>
          </p:cNvSpPr>
          <p:nvPr/>
        </p:nvSpPr>
        <p:spPr>
          <a:xfrm>
            <a:off x="6736458" y="3319526"/>
            <a:ext cx="1234588" cy="344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4</a:t>
            </a:r>
            <a:endParaRPr lang="es-GT" sz="3200" dirty="0"/>
          </a:p>
        </p:txBody>
      </p:sp>
      <p:sp>
        <p:nvSpPr>
          <p:cNvPr id="43" name="Marcador de contenido 2"/>
          <p:cNvSpPr txBox="1">
            <a:spLocks/>
          </p:cNvSpPr>
          <p:nvPr/>
        </p:nvSpPr>
        <p:spPr>
          <a:xfrm>
            <a:off x="9900606" y="3385623"/>
            <a:ext cx="1234588" cy="344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 10</a:t>
            </a:r>
            <a:endParaRPr lang="es-GT" sz="32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1337339" y="5444213"/>
            <a:ext cx="4577166" cy="483797"/>
            <a:chOff x="829339" y="5152113"/>
            <a:chExt cx="4577166" cy="48379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l="1068" t="29235" r="87803" b="32279"/>
            <a:stretch/>
          </p:blipFill>
          <p:spPr>
            <a:xfrm>
              <a:off x="829339" y="5152113"/>
              <a:ext cx="1254642" cy="478465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4"/>
            <a:srcRect l="67691" t="29235" r="21369" b="33717"/>
            <a:stretch/>
          </p:blipFill>
          <p:spPr>
            <a:xfrm>
              <a:off x="2083981" y="5152113"/>
              <a:ext cx="1233375" cy="460588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 rotWithShape="1">
            <a:blip r:embed="rId4"/>
            <a:srcRect l="26369" t="29235" r="55100" b="32279"/>
            <a:stretch/>
          </p:blipFill>
          <p:spPr>
            <a:xfrm>
              <a:off x="3317356" y="5157445"/>
              <a:ext cx="2089149" cy="478465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6489308" y="5434167"/>
            <a:ext cx="4493938" cy="481615"/>
            <a:chOff x="5562600" y="4917626"/>
            <a:chExt cx="4493938" cy="481615"/>
          </a:xfrm>
        </p:grpSpPr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4"/>
            <a:srcRect l="55238" t="29236" r="33835" b="35740"/>
            <a:stretch/>
          </p:blipFill>
          <p:spPr>
            <a:xfrm>
              <a:off x="5562600" y="4917626"/>
              <a:ext cx="1231900" cy="435424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13753" t="29235" r="75137" b="32279"/>
            <a:stretch/>
          </p:blipFill>
          <p:spPr>
            <a:xfrm>
              <a:off x="6775406" y="4920776"/>
              <a:ext cx="1252537" cy="478465"/>
            </a:xfrm>
            <a:prstGeom prst="rect">
              <a:avLst/>
            </a:prstGeom>
          </p:spPr>
        </p:pic>
        <p:pic>
          <p:nvPicPr>
            <p:cNvPr id="50" name="Imagen 49"/>
            <p:cNvPicPr>
              <a:picLocks noChangeAspect="1"/>
            </p:cNvPicPr>
            <p:nvPr/>
          </p:nvPicPr>
          <p:blipFill rotWithShape="1">
            <a:blip r:embed="rId4"/>
            <a:srcRect l="80584" t="29236" r="1377" b="35740"/>
            <a:stretch/>
          </p:blipFill>
          <p:spPr>
            <a:xfrm>
              <a:off x="8022950" y="4917626"/>
              <a:ext cx="2033588" cy="435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 redondeado 58"/>
          <p:cNvSpPr/>
          <p:nvPr/>
        </p:nvSpPr>
        <p:spPr>
          <a:xfrm>
            <a:off x="4762608" y="3656010"/>
            <a:ext cx="2828817" cy="2746149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Mu</a:t>
            </a:r>
            <a:r>
              <a:rPr lang="es-GT" b="1" dirty="0" smtClean="0">
                <a:solidFill>
                  <a:srgbClr val="00B050"/>
                </a:solidFill>
              </a:rPr>
              <a:t>ta</a:t>
            </a:r>
            <a:r>
              <a:rPr lang="es-GT" b="1" dirty="0" smtClean="0">
                <a:solidFill>
                  <a:srgbClr val="002060"/>
                </a:solidFill>
              </a:rPr>
              <a:t>ción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114" y="477159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894818" y="1447619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600" dirty="0" smtClean="0"/>
              <a:t>Mutación</a:t>
            </a:r>
            <a:br>
              <a:rPr lang="es-GT" sz="3600" dirty="0" smtClean="0"/>
            </a:br>
            <a:endParaRPr lang="es-GT" sz="36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015762" y="2211794"/>
            <a:ext cx="10024224" cy="2421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2800" dirty="0" smtClean="0"/>
              <a:t>En el caso de la mutación el usuario elige la cantidad de generaciones para que ocurra, la mutación escoge una posición aleatoria de los genes que han sido cruzados para mutarlos.</a:t>
            </a:r>
            <a:endParaRPr lang="es-GT" sz="28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1527271" y="4118210"/>
            <a:ext cx="1918851" cy="431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1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1519375" y="5389513"/>
            <a:ext cx="1926747" cy="413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2</a:t>
            </a:r>
            <a:endParaRPr lang="es-GT" b="1" dirty="0">
              <a:solidFill>
                <a:srgbClr val="002060"/>
              </a:solidFill>
            </a:endParaRPr>
          </a:p>
        </p:txBody>
      </p:sp>
      <p:pic>
        <p:nvPicPr>
          <p:cNvPr id="49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62008" y="4570629"/>
            <a:ext cx="705595" cy="70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ángulo redondeado 49"/>
          <p:cNvSpPr/>
          <p:nvPr/>
        </p:nvSpPr>
        <p:spPr>
          <a:xfrm>
            <a:off x="5213446" y="4118210"/>
            <a:ext cx="1918851" cy="431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1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5205550" y="5389513"/>
            <a:ext cx="1926747" cy="413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2</a:t>
            </a:r>
            <a:endParaRPr lang="es-GT" b="1" dirty="0">
              <a:solidFill>
                <a:srgbClr val="002060"/>
              </a:solidFill>
            </a:endParaRPr>
          </a:p>
        </p:txBody>
      </p:sp>
      <p:pic>
        <p:nvPicPr>
          <p:cNvPr id="52" name="Picture 2" descr="Dos flechas de la curva de uno frente al otro | Icono Gra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60" y="3748296"/>
            <a:ext cx="250877" cy="25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8003" t="36816" r="66745" b="38104"/>
          <a:stretch/>
        </p:blipFill>
        <p:spPr>
          <a:xfrm>
            <a:off x="5461000" y="5311504"/>
            <a:ext cx="346869" cy="543210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4"/>
          <a:srcRect l="18003" t="36816" r="66745" b="38104"/>
          <a:stretch/>
        </p:blipFill>
        <p:spPr>
          <a:xfrm>
            <a:off x="6495568" y="4043202"/>
            <a:ext cx="346869" cy="543210"/>
          </a:xfrm>
          <a:prstGeom prst="rect">
            <a:avLst/>
          </a:prstGeom>
        </p:spPr>
      </p:pic>
      <p:pic>
        <p:nvPicPr>
          <p:cNvPr id="55" name="Picture 2" descr="Dos flechas de la curva de uno frente al otro | Icono Gra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95" y="5025347"/>
            <a:ext cx="250877" cy="25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33933" y="4642344"/>
            <a:ext cx="705595" cy="70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8965142" y="4118210"/>
            <a:ext cx="1918851" cy="431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1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8957246" y="5389513"/>
            <a:ext cx="1926747" cy="413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2</a:t>
            </a:r>
            <a:endParaRPr lang="es-GT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114" y="527959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894818" y="1409519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Métodos  de Crossover </a:t>
            </a:r>
            <a:br>
              <a:rPr lang="es-GT" sz="3600" dirty="0" smtClean="0"/>
            </a:br>
            <a:endParaRPr lang="es-GT" sz="36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8886341" y="3748812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Hijo</a:t>
            </a:r>
            <a:endParaRPr lang="es-GT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654146" y="3071463"/>
            <a:ext cx="1918851" cy="431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1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646250" y="4027078"/>
            <a:ext cx="1926747" cy="413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2</a:t>
            </a:r>
            <a:endParaRPr lang="es-GT" b="1" dirty="0">
              <a:solidFill>
                <a:srgbClr val="002060"/>
              </a:solidFill>
            </a:endParaRPr>
          </a:p>
        </p:txBody>
      </p:sp>
      <p:pic>
        <p:nvPicPr>
          <p:cNvPr id="34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75717" y="3071463"/>
            <a:ext cx="448533" cy="4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75717" y="4027078"/>
            <a:ext cx="448533" cy="4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ángulo redondeado 43"/>
          <p:cNvSpPr/>
          <p:nvPr/>
        </p:nvSpPr>
        <p:spPr>
          <a:xfrm>
            <a:off x="4991276" y="2952571"/>
            <a:ext cx="2409016" cy="16448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/>
              <a:t>Evaluación Fitness</a:t>
            </a:r>
            <a:br>
              <a:rPr lang="es-GT" b="1" dirty="0" smtClean="0"/>
            </a:br>
            <a:r>
              <a:rPr lang="es-GT" b="1" dirty="0" smtClean="0"/>
              <a:t>Hijo 1 &lt;&gt; Hijo 2</a:t>
            </a:r>
            <a:endParaRPr lang="es-GT" b="1" dirty="0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65" y="2953985"/>
            <a:ext cx="657295" cy="66625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65" y="3988449"/>
            <a:ext cx="657295" cy="666250"/>
          </a:xfrm>
          <a:prstGeom prst="rect">
            <a:avLst/>
          </a:prstGeom>
        </p:spPr>
      </p:pic>
      <p:pic>
        <p:nvPicPr>
          <p:cNvPr id="47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74862" y="3555253"/>
            <a:ext cx="448533" cy="4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75852" y="3620235"/>
            <a:ext cx="448533" cy="4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Marcador de contenido 2"/>
          <p:cNvSpPr txBox="1">
            <a:spLocks/>
          </p:cNvSpPr>
          <p:nvPr/>
        </p:nvSpPr>
        <p:spPr>
          <a:xfrm>
            <a:off x="8681597" y="3256701"/>
            <a:ext cx="2762749" cy="492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A Sig. Generación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27927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114" y="1429299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894818" y="2310859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600" dirty="0" smtClean="0"/>
              <a:t>Validación</a:t>
            </a:r>
            <a:br>
              <a:rPr lang="es-GT" sz="3600" dirty="0" smtClean="0"/>
            </a:br>
            <a:endParaRPr lang="es-GT" sz="3600" dirty="0"/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1090114" y="3674835"/>
            <a:ext cx="10024224" cy="156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2800" dirty="0" smtClean="0"/>
              <a:t>La condición para mostrar la solución mas optima es cuando la aptitud es igual a cero o se alcanza el numero máximo de generaciones ingresadas por el usuario. 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28391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31" y="313508"/>
            <a:ext cx="2606786" cy="6230983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90114" y="1429299"/>
            <a:ext cx="5114743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514429" y="2833373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600" dirty="0" smtClean="0"/>
              <a:t>Diagrama de Flujo</a:t>
            </a:r>
            <a:br>
              <a:rPr lang="es-GT" sz="3600" dirty="0" smtClean="0"/>
            </a:b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4832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90114" y="1076601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55429" y="2310859"/>
            <a:ext cx="9608366" cy="300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GT" sz="3600" dirty="0" smtClean="0"/>
              <a:t>Página Web:</a:t>
            </a:r>
            <a:br>
              <a:rPr lang="es-GT" sz="3600" dirty="0" smtClean="0"/>
            </a:br>
            <a:r>
              <a:rPr lang="es-GT" sz="3600" dirty="0"/>
              <a:t/>
            </a:r>
            <a:br>
              <a:rPr lang="es-GT" sz="3600" dirty="0"/>
            </a:br>
            <a:r>
              <a:rPr lang="es-GT" sz="3600" dirty="0"/>
              <a:t>https://sudokuumg.</a:t>
            </a:r>
            <a:r>
              <a:rPr lang="es-GT" sz="3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000</a:t>
            </a:r>
            <a:r>
              <a:rPr lang="es-GT" sz="3600" dirty="0"/>
              <a:t>webhostapp.com/</a:t>
            </a:r>
            <a:r>
              <a:rPr lang="es-GT" sz="3600" dirty="0" smtClean="0"/>
              <a:t/>
            </a:r>
            <a:br>
              <a:rPr lang="es-GT" sz="3600" dirty="0" smtClean="0"/>
            </a:b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41783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116239" y="580213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Resultados Positivos</a:t>
            </a:r>
            <a:endParaRPr lang="es-GT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3" y="2692108"/>
            <a:ext cx="2505075" cy="2562225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-421395" y="1853659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600" dirty="0" smtClean="0"/>
              <a:t>Sudoku Fácil 1</a:t>
            </a:r>
            <a:br>
              <a:rPr lang="es-GT" sz="3600" dirty="0" smtClean="0"/>
            </a:br>
            <a:endParaRPr lang="es-GT" sz="3600" dirty="0"/>
          </a:p>
        </p:txBody>
      </p:sp>
      <p:pic>
        <p:nvPicPr>
          <p:cNvPr id="7" name="Imagen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4836" r="10779" b="3911"/>
          <a:stretch/>
        </p:blipFill>
        <p:spPr>
          <a:xfrm>
            <a:off x="7654836" y="1463771"/>
            <a:ext cx="1397725" cy="4667349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318" y="2248809"/>
            <a:ext cx="2667000" cy="3467100"/>
          </a:xfrm>
          <a:prstGeom prst="rect">
            <a:avLst/>
          </a:prstGeom>
        </p:spPr>
      </p:pic>
      <p:pic>
        <p:nvPicPr>
          <p:cNvPr id="14" name="Imagen 13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8" b="1592"/>
          <a:stretch/>
        </p:blipFill>
        <p:spPr>
          <a:xfrm>
            <a:off x="3305014" y="1628452"/>
            <a:ext cx="1554951" cy="4468616"/>
          </a:xfrm>
          <a:prstGeom prst="rect">
            <a:avLst/>
          </a:prstGeom>
        </p:spPr>
      </p:pic>
      <p:pic>
        <p:nvPicPr>
          <p:cNvPr id="15" name="Imagen 14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5118"/>
          <a:stretch/>
        </p:blipFill>
        <p:spPr>
          <a:xfrm>
            <a:off x="4820776" y="2181496"/>
            <a:ext cx="2864691" cy="36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2364383"/>
            <a:ext cx="9966960" cy="2489107"/>
          </a:xfrm>
        </p:spPr>
        <p:txBody>
          <a:bodyPr/>
          <a:lstStyle/>
          <a:p>
            <a:r>
              <a:rPr lang="es-GT" dirty="0" smtClean="0"/>
              <a:t>Gracias por su atención</a:t>
            </a:r>
            <a:endParaRPr lang="es-GT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812" y="818605"/>
            <a:ext cx="9875520" cy="1356360"/>
          </a:xfrm>
        </p:spPr>
        <p:txBody>
          <a:bodyPr/>
          <a:lstStyle/>
          <a:p>
            <a:pPr algn="ctr"/>
            <a:r>
              <a:rPr lang="es-GT" dirty="0" smtClean="0"/>
              <a:t>Proyecto Web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5515" y="1900645"/>
            <a:ext cx="3990703" cy="2958737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s-GT" sz="3600" dirty="0" smtClean="0"/>
              <a:t>Herramientas</a:t>
            </a:r>
          </a:p>
          <a:p>
            <a:r>
              <a:rPr lang="es-GT" sz="3600" dirty="0" smtClean="0"/>
              <a:t>HTML</a:t>
            </a:r>
          </a:p>
          <a:p>
            <a:r>
              <a:rPr lang="es-GT" sz="3600" dirty="0" smtClean="0"/>
              <a:t>CSS	</a:t>
            </a:r>
          </a:p>
          <a:p>
            <a:r>
              <a:rPr lang="es-GT" sz="3600" dirty="0" smtClean="0"/>
              <a:t>JavaScript</a:t>
            </a:r>
            <a:br>
              <a:rPr lang="es-GT" sz="3600" dirty="0" smtClean="0"/>
            </a:br>
            <a:endParaRPr lang="es-GT" sz="36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095308" y="2370906"/>
            <a:ext cx="3990703" cy="197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Editor de Texto</a:t>
            </a:r>
          </a:p>
          <a:p>
            <a:r>
              <a:rPr lang="es-GT" sz="3600" dirty="0" smtClean="0"/>
              <a:t>Sublime Text</a:t>
            </a:r>
            <a:br>
              <a:rPr lang="es-GT" sz="3600" dirty="0" smtClean="0"/>
            </a:br>
            <a:endParaRPr lang="es-GT" sz="3600" dirty="0"/>
          </a:p>
        </p:txBody>
      </p:sp>
      <p:pic>
        <p:nvPicPr>
          <p:cNvPr id="1030" name="Picture 6" descr="HTML, CSS y JavaScript. Lenguajes para el desarrollo de páginas web -  Geoin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12" y="4736237"/>
            <a:ext cx="3665961" cy="12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blime - Product Information, Latest Updates, and Reviews 2023 | Product  Hu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91" y="4545869"/>
            <a:ext cx="1777958" cy="177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Diseño</a:t>
            </a:r>
            <a:endParaRPr lang="es-GT" dirty="0"/>
          </a:p>
        </p:txBody>
      </p:sp>
      <p:grpSp>
        <p:nvGrpSpPr>
          <p:cNvPr id="12" name="Grupo 11"/>
          <p:cNvGrpSpPr/>
          <p:nvPr/>
        </p:nvGrpSpPr>
        <p:grpSpPr>
          <a:xfrm>
            <a:off x="1143000" y="1482996"/>
            <a:ext cx="2965269" cy="4219304"/>
            <a:chOff x="1051560" y="1267096"/>
            <a:chExt cx="2965269" cy="4219304"/>
          </a:xfrm>
        </p:grpSpPr>
        <p:sp>
          <p:nvSpPr>
            <p:cNvPr id="5" name="Rectángulo redondeado 4"/>
            <p:cNvSpPr/>
            <p:nvPr/>
          </p:nvSpPr>
          <p:spPr>
            <a:xfrm>
              <a:off x="1051560" y="1267096"/>
              <a:ext cx="2965269" cy="421930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698171" y="4741816"/>
              <a:ext cx="1724298" cy="36576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574074" y="1763485"/>
              <a:ext cx="1920240" cy="4441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1600200" y="2481942"/>
              <a:ext cx="1920240" cy="4441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600200" y="3200399"/>
              <a:ext cx="1920240" cy="4441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1600200" y="3918856"/>
              <a:ext cx="1920240" cy="4441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4872446" y="1763485"/>
            <a:ext cx="5865223" cy="450668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s-GT" sz="3600" dirty="0" smtClean="0"/>
              <a:t>Interfaz en la que el usuario para ingresar</a:t>
            </a:r>
          </a:p>
          <a:p>
            <a:r>
              <a:rPr lang="es-GT" sz="3600" dirty="0" smtClean="0"/>
              <a:t>Método de Selección</a:t>
            </a:r>
          </a:p>
          <a:p>
            <a:r>
              <a:rPr lang="es-GT" sz="3600" dirty="0" smtClean="0"/>
              <a:t>Método de Cruzamiento</a:t>
            </a:r>
          </a:p>
          <a:p>
            <a:r>
              <a:rPr lang="es-GT" sz="3600" dirty="0" smtClean="0"/>
              <a:t>Sudoku</a:t>
            </a:r>
          </a:p>
          <a:p>
            <a:r>
              <a:rPr lang="es-GT" sz="3600" dirty="0" smtClean="0"/>
              <a:t>Máximo de Generaciones</a:t>
            </a:r>
          </a:p>
          <a:p>
            <a:r>
              <a:rPr lang="es-GT" sz="3600" dirty="0" smtClean="0"/>
              <a:t>Generaciones para Mutación</a:t>
            </a:r>
            <a:br>
              <a:rPr lang="es-GT" sz="3600" dirty="0" smtClean="0"/>
            </a:b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2980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812" y="818605"/>
            <a:ext cx="9875520" cy="1356360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39788" y="2144893"/>
            <a:ext cx="2871652" cy="999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Declaración</a:t>
            </a:r>
            <a:br>
              <a:rPr lang="es-GT" sz="3600" dirty="0" smtClean="0"/>
            </a:br>
            <a:endParaRPr lang="es-GT" sz="3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17" y="2730272"/>
            <a:ext cx="3076575" cy="3095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541" y="2730272"/>
            <a:ext cx="3190875" cy="318135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148613" y="3684541"/>
            <a:ext cx="4107928" cy="999309"/>
            <a:chOff x="4148613" y="3684541"/>
            <a:chExt cx="4107928" cy="999309"/>
          </a:xfrm>
        </p:grpSpPr>
        <p:sp>
          <p:nvSpPr>
            <p:cNvPr id="7" name="Marcador de contenido 2"/>
            <p:cNvSpPr txBox="1">
              <a:spLocks/>
            </p:cNvSpPr>
            <p:nvPr/>
          </p:nvSpPr>
          <p:spPr>
            <a:xfrm>
              <a:off x="4148613" y="3684541"/>
              <a:ext cx="4107928" cy="9993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None/>
              </a:pPr>
              <a:r>
                <a:rPr lang="es-GT" sz="3600" dirty="0" smtClean="0"/>
                <a:t>arrayEvaluacion[  </a:t>
              </a:r>
              <a:r>
                <a:rPr lang="es-GT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s-GT" sz="3600" dirty="0" smtClean="0"/>
                <a:t>];</a:t>
              </a:r>
              <a:br>
                <a:rPr lang="es-GT" sz="3600" dirty="0" smtClean="0"/>
              </a:br>
              <a:endParaRPr lang="es-GT" sz="3600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l="46134" t="55858" r="44911" b="36158"/>
            <a:stretch/>
          </p:blipFill>
          <p:spPr>
            <a:xfrm>
              <a:off x="7439025" y="3816350"/>
              <a:ext cx="272415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812" y="818605"/>
            <a:ext cx="9875520" cy="1356360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39788" y="2144893"/>
            <a:ext cx="2871652" cy="999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Creación</a:t>
            </a:r>
            <a:br>
              <a:rPr lang="es-GT" sz="3600" dirty="0" smtClean="0"/>
            </a:br>
            <a:endParaRPr lang="es-GT" sz="3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2" y="2815997"/>
            <a:ext cx="3076575" cy="30956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169" y="2174965"/>
            <a:ext cx="3146864" cy="3181350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4385310" y="3144202"/>
            <a:ext cx="3018790" cy="288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Se cambian los ceros por números aleatorios entre </a:t>
            </a:r>
            <a:r>
              <a:rPr lang="es-GT" sz="32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1 -9</a:t>
            </a:r>
            <a:r>
              <a:rPr lang="es-GT" sz="3200" dirty="0" smtClean="0"/>
              <a:t/>
            </a:r>
            <a:br>
              <a:rPr lang="es-GT" sz="3200" dirty="0" smtClean="0"/>
            </a:br>
            <a:endParaRPr lang="es-GT" sz="32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8162169" y="5481230"/>
            <a:ext cx="3302520" cy="551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400" b="1" dirty="0" smtClean="0">
                <a:solidFill>
                  <a:schemeClr val="bg1">
                    <a:lumMod val="75000"/>
                  </a:schemeClr>
                </a:solidFill>
              </a:rPr>
              <a:t>Cromosoma 1</a:t>
            </a:r>
            <a:endParaRPr lang="es-GT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812" y="818605"/>
            <a:ext cx="9875520" cy="970688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766218" y="1819863"/>
            <a:ext cx="2871652" cy="999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Evaluación</a:t>
            </a:r>
            <a:br>
              <a:rPr lang="es-GT" sz="3600" dirty="0" smtClean="0"/>
            </a:br>
            <a:endParaRPr lang="es-GT" sz="36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2" y="2209572"/>
            <a:ext cx="3146864" cy="3181350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4918618" y="2650192"/>
            <a:ext cx="6587581" cy="288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Mediante la </a:t>
            </a:r>
            <a:r>
              <a:rPr lang="es-GT" sz="3200" u="sng" dirty="0" smtClean="0"/>
              <a:t>función Fitness </a:t>
            </a:r>
            <a:r>
              <a:rPr lang="es-GT" sz="3200" dirty="0" smtClean="0"/>
              <a:t>se cuenta la cantidad de errores encontrados por fila, columna y cuadrante </a:t>
            </a:r>
            <a:br>
              <a:rPr lang="es-GT" sz="3200" dirty="0" smtClean="0"/>
            </a:br>
            <a:endParaRPr lang="es-GT" sz="32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918618" y="4268605"/>
            <a:ext cx="6587581" cy="127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En este caso encuentra </a:t>
            </a:r>
            <a:r>
              <a:rPr lang="es-GT" sz="32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57</a:t>
            </a:r>
            <a:r>
              <a:rPr lang="es-GT" sz="3200" dirty="0" smtClean="0"/>
              <a:t> errores.</a:t>
            </a:r>
            <a:endParaRPr lang="es-GT" sz="3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739052" y="5538489"/>
            <a:ext cx="3302520" cy="551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400" b="1" dirty="0" smtClean="0">
                <a:solidFill>
                  <a:schemeClr val="bg1">
                    <a:lumMod val="75000"/>
                  </a:schemeClr>
                </a:solidFill>
              </a:rPr>
              <a:t>Cromosoma 1</a:t>
            </a:r>
            <a:endParaRPr lang="es-GT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745328" y="5538488"/>
            <a:ext cx="2017671" cy="551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400" b="1" dirty="0" smtClean="0">
                <a:solidFill>
                  <a:schemeClr val="bg1">
                    <a:lumMod val="75000"/>
                  </a:schemeClr>
                </a:solidFill>
              </a:rPr>
              <a:t>Fitness 1 = </a:t>
            </a:r>
            <a:r>
              <a:rPr lang="es-GT" b="1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57</a:t>
            </a:r>
            <a:endParaRPr lang="es-GT" b="1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114" y="477159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894818" y="1447619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Métodos  de Selección </a:t>
            </a:r>
            <a:br>
              <a:rPr lang="es-GT" sz="3600" dirty="0" smtClean="0"/>
            </a:br>
            <a:endParaRPr lang="es-GT" sz="36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498917" y="2124709"/>
            <a:ext cx="1723481" cy="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Elite</a:t>
            </a:r>
            <a:endParaRPr lang="es-GT" sz="32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046299" y="2171880"/>
            <a:ext cx="2039349" cy="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Por Torneo</a:t>
            </a:r>
            <a:endParaRPr lang="es-GT" sz="3200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804819" y="2273480"/>
            <a:ext cx="2244181" cy="724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dirty="0" smtClean="0"/>
              <a:t>Generacional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644616" y="2755900"/>
            <a:ext cx="3432084" cy="375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ángulo redondeado 4"/>
          <p:cNvSpPr/>
          <p:nvPr/>
        </p:nvSpPr>
        <p:spPr>
          <a:xfrm>
            <a:off x="1090114" y="3395433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Rectángulo redondeado 12"/>
          <p:cNvSpPr/>
          <p:nvPr/>
        </p:nvSpPr>
        <p:spPr>
          <a:xfrm>
            <a:off x="1090113" y="3953782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Rectángulo redondeado 13"/>
          <p:cNvSpPr/>
          <p:nvPr/>
        </p:nvSpPr>
        <p:spPr>
          <a:xfrm>
            <a:off x="1090113" y="4462143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Rectángulo redondeado 14"/>
          <p:cNvSpPr/>
          <p:nvPr/>
        </p:nvSpPr>
        <p:spPr>
          <a:xfrm>
            <a:off x="1090113" y="4964794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0113" y="5448934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Rectángulo redondeado 17"/>
          <p:cNvSpPr/>
          <p:nvPr/>
        </p:nvSpPr>
        <p:spPr>
          <a:xfrm>
            <a:off x="1103812" y="2908661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Rectángulo redondeado 18"/>
          <p:cNvSpPr/>
          <p:nvPr/>
        </p:nvSpPr>
        <p:spPr>
          <a:xfrm>
            <a:off x="1090113" y="5933074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Rectángulo redondeado 31"/>
          <p:cNvSpPr/>
          <p:nvPr/>
        </p:nvSpPr>
        <p:spPr>
          <a:xfrm>
            <a:off x="4498202" y="2755900"/>
            <a:ext cx="3432084" cy="375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Rectángulo redondeado 32"/>
          <p:cNvSpPr/>
          <p:nvPr/>
        </p:nvSpPr>
        <p:spPr>
          <a:xfrm>
            <a:off x="4943700" y="3395433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Rectángulo redondeado 33"/>
          <p:cNvSpPr/>
          <p:nvPr/>
        </p:nvSpPr>
        <p:spPr>
          <a:xfrm>
            <a:off x="4943699" y="3953782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943699" y="4462143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Rectángulo redondeado 35"/>
          <p:cNvSpPr/>
          <p:nvPr/>
        </p:nvSpPr>
        <p:spPr>
          <a:xfrm>
            <a:off x="4943699" y="4964794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4943699" y="5448934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8" name="Rectángulo redondeado 37"/>
          <p:cNvSpPr/>
          <p:nvPr/>
        </p:nvSpPr>
        <p:spPr>
          <a:xfrm>
            <a:off x="4957398" y="2908661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Rectángulo redondeado 38"/>
          <p:cNvSpPr/>
          <p:nvPr/>
        </p:nvSpPr>
        <p:spPr>
          <a:xfrm>
            <a:off x="4943699" y="5933074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Rectángulo redondeado 39"/>
          <p:cNvSpPr/>
          <p:nvPr/>
        </p:nvSpPr>
        <p:spPr>
          <a:xfrm>
            <a:off x="8289332" y="2755900"/>
            <a:ext cx="3432084" cy="375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1" name="Rectángulo redondeado 40"/>
          <p:cNvSpPr/>
          <p:nvPr/>
        </p:nvSpPr>
        <p:spPr>
          <a:xfrm>
            <a:off x="8734830" y="3395433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2" name="Rectángulo redondeado 41"/>
          <p:cNvSpPr/>
          <p:nvPr/>
        </p:nvSpPr>
        <p:spPr>
          <a:xfrm>
            <a:off x="8734829" y="3953782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Rectángulo redondeado 42"/>
          <p:cNvSpPr/>
          <p:nvPr/>
        </p:nvSpPr>
        <p:spPr>
          <a:xfrm>
            <a:off x="8734829" y="4462143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4" name="Rectángulo redondeado 43"/>
          <p:cNvSpPr/>
          <p:nvPr/>
        </p:nvSpPr>
        <p:spPr>
          <a:xfrm>
            <a:off x="8734829" y="4964794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5" name="Rectángulo redondeado 44"/>
          <p:cNvSpPr/>
          <p:nvPr/>
        </p:nvSpPr>
        <p:spPr>
          <a:xfrm>
            <a:off x="8734829" y="5448934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6" name="Rectángulo redondeado 45"/>
          <p:cNvSpPr/>
          <p:nvPr/>
        </p:nvSpPr>
        <p:spPr>
          <a:xfrm>
            <a:off x="8748528" y="2908661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7" name="Rectángulo redondeado 46"/>
          <p:cNvSpPr/>
          <p:nvPr/>
        </p:nvSpPr>
        <p:spPr>
          <a:xfrm>
            <a:off x="8734829" y="5933074"/>
            <a:ext cx="2541088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471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114" y="324759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894818" y="1206319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Métodos  de Crossover </a:t>
            </a:r>
            <a:br>
              <a:rPr lang="es-GT" sz="3600" dirty="0" smtClean="0"/>
            </a:br>
            <a:endParaRPr lang="es-GT" sz="36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27517" y="1960077"/>
            <a:ext cx="10337483" cy="724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200" dirty="0" smtClean="0"/>
              <a:t>Para cada método de cruzamiento extraemos los genes que forman parte de la solución del sudoku.</a:t>
            </a:r>
            <a:endParaRPr lang="es-GT" sz="3200" dirty="0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246" y="3658174"/>
            <a:ext cx="2427824" cy="2460901"/>
          </a:xfrm>
          <a:prstGeom prst="rect">
            <a:avLst/>
          </a:prstGeom>
        </p:spPr>
      </p:pic>
      <p:pic>
        <p:nvPicPr>
          <p:cNvPr id="67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34040" y="4051360"/>
            <a:ext cx="762838" cy="7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ángulo redondeado 67"/>
          <p:cNvSpPr/>
          <p:nvPr/>
        </p:nvSpPr>
        <p:spPr>
          <a:xfrm>
            <a:off x="481816" y="4157145"/>
            <a:ext cx="3302520" cy="551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400" b="1" dirty="0" smtClean="0">
                <a:solidFill>
                  <a:schemeClr val="bg1">
                    <a:lumMod val="75000"/>
                  </a:schemeClr>
                </a:solidFill>
              </a:rPr>
              <a:t>Cromosoma 1</a:t>
            </a:r>
            <a:endParaRPr lang="es-GT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412" y="3177361"/>
            <a:ext cx="2881838" cy="445999"/>
          </a:xfrm>
          <a:prstGeom prst="rect">
            <a:avLst/>
          </a:prstGeom>
        </p:spPr>
      </p:pic>
      <p:pic>
        <p:nvPicPr>
          <p:cNvPr id="69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80540" y="4051360"/>
            <a:ext cx="762838" cy="7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ángulo redondeado 69"/>
          <p:cNvSpPr/>
          <p:nvPr/>
        </p:nvSpPr>
        <p:spPr>
          <a:xfrm>
            <a:off x="9127465" y="4157143"/>
            <a:ext cx="2037535" cy="551269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400" b="1" dirty="0" smtClean="0">
                <a:solidFill>
                  <a:schemeClr val="bg1">
                    <a:lumMod val="75000"/>
                  </a:schemeClr>
                </a:solidFill>
              </a:rPr>
              <a:t>Padre 1</a:t>
            </a:r>
            <a:endParaRPr lang="es-GT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redondeado 23"/>
          <p:cNvSpPr/>
          <p:nvPr/>
        </p:nvSpPr>
        <p:spPr>
          <a:xfrm>
            <a:off x="8718428" y="4155621"/>
            <a:ext cx="2922210" cy="9606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2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114" y="546830"/>
            <a:ext cx="9875520" cy="870495"/>
          </a:xfrm>
        </p:spPr>
        <p:txBody>
          <a:bodyPr/>
          <a:lstStyle/>
          <a:p>
            <a:pPr algn="ctr"/>
            <a:r>
              <a:rPr lang="es-GT" dirty="0" smtClean="0"/>
              <a:t>Algoritmo Sudoku</a:t>
            </a:r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894818" y="1428390"/>
            <a:ext cx="4266112" cy="999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s-GT" sz="3600" dirty="0" smtClean="0"/>
              <a:t>Métodos  de Crossover </a:t>
            </a:r>
            <a:br>
              <a:rPr lang="es-GT" sz="3600" dirty="0" smtClean="0"/>
            </a:br>
            <a:endParaRPr lang="es-GT" sz="36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78117" y="2541178"/>
            <a:ext cx="4711383" cy="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GT" sz="3200" u="sng" dirty="0" smtClean="0"/>
              <a:t>Un Punto Simétrico</a:t>
            </a:r>
            <a:endParaRPr lang="es-GT" sz="3200" u="sng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899475" y="3491322"/>
            <a:ext cx="2535374" cy="35560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2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827517" y="3519438"/>
            <a:ext cx="2541088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1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Dos flechas de la curva de uno frente al otro | Icono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4" y="3556473"/>
            <a:ext cx="934760" cy="9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ángulo redondeado 54"/>
          <p:cNvSpPr/>
          <p:nvPr/>
        </p:nvSpPr>
        <p:spPr>
          <a:xfrm>
            <a:off x="4896617" y="4206734"/>
            <a:ext cx="1267687" cy="35560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2 - 1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6167161" y="4206734"/>
            <a:ext cx="1267687" cy="35560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2 - 2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827517" y="4140635"/>
            <a:ext cx="1270544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1 - 1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718428" y="3010998"/>
            <a:ext cx="2922210" cy="9606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GT" b="1" dirty="0" smtClean="0">
                <a:solidFill>
                  <a:srgbClr val="002060"/>
                </a:solidFill>
              </a:rPr>
              <a:t>Hijo 1</a:t>
            </a:r>
            <a:endParaRPr lang="es-GT" b="1" dirty="0">
              <a:solidFill>
                <a:srgbClr val="002060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098061" y="4140635"/>
            <a:ext cx="1270544" cy="3556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solidFill>
                  <a:schemeClr val="bg1">
                    <a:lumMod val="75000"/>
                  </a:schemeClr>
                </a:solidFill>
              </a:rPr>
              <a:t>Padre 1 - 2</a:t>
            </a:r>
            <a:endParaRPr lang="es-GT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6156595" y="4059962"/>
            <a:ext cx="7710" cy="73817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082641" y="3985295"/>
            <a:ext cx="7710" cy="73817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8" name="Picture 4" descr="Flecha hacia abajo - Iconos gratis de flech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47762" y="3761028"/>
            <a:ext cx="448533" cy="4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8871279" y="3404907"/>
            <a:ext cx="2606042" cy="477943"/>
            <a:chOff x="5269355" y="4844333"/>
            <a:chExt cx="1864681" cy="341979"/>
          </a:xfrm>
        </p:grpSpPr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4"/>
            <a:srcRect l="52222" t="52559" r="5049" b="10614"/>
            <a:stretch/>
          </p:blipFill>
          <p:spPr>
            <a:xfrm>
              <a:off x="6191251" y="4844333"/>
              <a:ext cx="942785" cy="327176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3083" t="54404" r="55134" b="10001"/>
            <a:stretch/>
          </p:blipFill>
          <p:spPr>
            <a:xfrm>
              <a:off x="5269355" y="4870076"/>
              <a:ext cx="921895" cy="316236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8847152" y="4578381"/>
            <a:ext cx="2616199" cy="439861"/>
            <a:chOff x="5270043" y="4485790"/>
            <a:chExt cx="1871948" cy="314730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4"/>
            <a:srcRect l="52222" t="11149" r="4688" b="54448"/>
            <a:stretch/>
          </p:blipFill>
          <p:spPr>
            <a:xfrm>
              <a:off x="6191250" y="4485790"/>
              <a:ext cx="950741" cy="305641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4"/>
            <a:srcRect l="3114" t="11604" r="55134" b="53425"/>
            <a:stretch/>
          </p:blipFill>
          <p:spPr>
            <a:xfrm>
              <a:off x="5270043" y="4489826"/>
              <a:ext cx="921207" cy="31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6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596</TotalTime>
  <Words>417</Words>
  <Application>Microsoft Office PowerPoint</Application>
  <PresentationFormat>Panorámica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Artifakt Element</vt:lpstr>
      <vt:lpstr>Corbel</vt:lpstr>
      <vt:lpstr>Base</vt:lpstr>
      <vt:lpstr>Proyecto Sudoku 9x9</vt:lpstr>
      <vt:lpstr>Proyecto Web</vt:lpstr>
      <vt:lpstr>Diseño</vt:lpstr>
      <vt:lpstr>Algoritmo Sudoku</vt:lpstr>
      <vt:lpstr>Algoritmo Sudoku</vt:lpstr>
      <vt:lpstr>Algoritmo Sudoku</vt:lpstr>
      <vt:lpstr>Algoritmo Sudoku</vt:lpstr>
      <vt:lpstr>Algoritmo Sudoku</vt:lpstr>
      <vt:lpstr>Algoritmo Sudoku</vt:lpstr>
      <vt:lpstr>Algoritmo Sudoku</vt:lpstr>
      <vt:lpstr>Algoritmo Sudoku</vt:lpstr>
      <vt:lpstr>Algoritmo Sudoku</vt:lpstr>
      <vt:lpstr>Algoritmo Sudoku</vt:lpstr>
      <vt:lpstr>Algoritmo Sudoku</vt:lpstr>
      <vt:lpstr>Algoritmo Sudoku</vt:lpstr>
      <vt:lpstr>Algoritmo Sudoku</vt:lpstr>
      <vt:lpstr>Resultados Positivos</vt:lpstr>
      <vt:lpstr>Gracias por su atención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Sudoku 9x9</dc:title>
  <dc:creator>Rodolfo Chávez</dc:creator>
  <cp:lastModifiedBy>Rodolfo Chávez</cp:lastModifiedBy>
  <cp:revision>30</cp:revision>
  <dcterms:created xsi:type="dcterms:W3CDTF">2023-04-13T21:30:41Z</dcterms:created>
  <dcterms:modified xsi:type="dcterms:W3CDTF">2023-04-15T16:35:20Z</dcterms:modified>
</cp:coreProperties>
</file>