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9456" r:id="rId5"/>
    <p:sldId id="9457" r:id="rId6"/>
    <p:sldId id="9481" r:id="rId7"/>
    <p:sldId id="9509" r:id="rId8"/>
    <p:sldId id="9521" r:id="rId9"/>
    <p:sldId id="9510" r:id="rId10"/>
    <p:sldId id="9522" r:id="rId11"/>
    <p:sldId id="9523" r:id="rId12"/>
    <p:sldId id="9559" r:id="rId13"/>
    <p:sldId id="9525" r:id="rId14"/>
    <p:sldId id="9524" r:id="rId15"/>
    <p:sldId id="9526" r:id="rId16"/>
    <p:sldId id="9527" r:id="rId17"/>
    <p:sldId id="9485" r:id="rId18"/>
    <p:sldId id="9486" r:id="rId19"/>
    <p:sldId id="9477" r:id="rId20"/>
    <p:sldId id="9528" r:id="rId21"/>
    <p:sldId id="9529" r:id="rId22"/>
    <p:sldId id="9530" r:id="rId23"/>
    <p:sldId id="9531" r:id="rId24"/>
    <p:sldId id="9512" r:id="rId25"/>
    <p:sldId id="9539" r:id="rId26"/>
    <p:sldId id="9540" r:id="rId27"/>
    <p:sldId id="9541" r:id="rId28"/>
    <p:sldId id="9542" r:id="rId29"/>
    <p:sldId id="9538" r:id="rId30"/>
    <p:sldId id="9543" r:id="rId31"/>
    <p:sldId id="9544" r:id="rId32"/>
    <p:sldId id="9546" r:id="rId33"/>
    <p:sldId id="9548" r:id="rId34"/>
    <p:sldId id="9549" r:id="rId35"/>
    <p:sldId id="9545" r:id="rId36"/>
    <p:sldId id="9550" r:id="rId37"/>
    <p:sldId id="9535" r:id="rId38"/>
    <p:sldId id="9560" r:id="rId39"/>
    <p:sldId id="9551" r:id="rId40"/>
    <p:sldId id="9552" r:id="rId41"/>
    <p:sldId id="9553" r:id="rId42"/>
    <p:sldId id="9554" r:id="rId43"/>
    <p:sldId id="9555" r:id="rId44"/>
    <p:sldId id="9556" r:id="rId45"/>
    <p:sldId id="9557" r:id="rId46"/>
    <p:sldId id="9558" r:id="rId47"/>
    <p:sldId id="274" r:id="rId48"/>
  </p:sldIdLst>
  <p:sldSz cx="10807700" cy="7747000"/>
  <p:notesSz cx="10807700" cy="7747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2" userDrawn="1">
          <p15:clr>
            <a:srgbClr val="A4A3A4"/>
          </p15:clr>
        </p15:guide>
        <p15:guide id="2" pos="21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D3C6"/>
    <a:srgbClr val="FFEA4F"/>
    <a:srgbClr val="061121"/>
    <a:srgbClr val="F8DF4B"/>
    <a:srgbClr val="F6E470"/>
    <a:srgbClr val="3288D4"/>
    <a:srgbClr val="0F48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1348"/>
    <p:restoredTop sz="94558"/>
  </p:normalViewPr>
  <p:slideViewPr>
    <p:cSldViewPr>
      <p:cViewPr varScale="1">
        <p:scale>
          <a:sx n="72" d="100"/>
          <a:sy n="72" d="100"/>
        </p:scale>
        <p:origin x="667" y="77"/>
      </p:cViewPr>
      <p:guideLst>
        <p:guide orient="horz" pos="2872"/>
        <p:guide pos="215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-846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CC8EC01-6780-F44A-B3AC-8048CBACB1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"/>
            <a:ext cx="10807699" cy="7746959"/>
          </a:xfrm>
          <a:prstGeom prst="rect">
            <a:avLst/>
          </a:prstGeom>
        </p:spPr>
      </p:pic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63B72D3-C93A-154B-8509-84FF05BD8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2415" y="2425700"/>
            <a:ext cx="5115602" cy="16352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5500" b="1" i="0" spc="0" baseline="0">
                <a:solidFill>
                  <a:srgbClr val="FFEA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</a:t>
            </a:r>
          </a:p>
          <a:p>
            <a:pPr lvl="0"/>
            <a:r>
              <a:rPr lang="es-ES_tradnl" dirty="0"/>
              <a:t>presentación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D8F4C33-606A-5749-8D75-ACE4C079CB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15" y="4060932"/>
            <a:ext cx="6106202" cy="849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2400" b="1" i="0" spc="0" baseline="0">
                <a:solidFill>
                  <a:srgbClr val="22D3C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Fecha de la presentación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061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51C6CC97-6C5F-B04A-AEDB-41DC76333B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3782" y="2503001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faucibus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ut urna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habitasse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platea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dictumst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 magna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porta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vehicula.</a:t>
            </a:r>
          </a:p>
          <a:p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vitae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non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ornare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efficitur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nisi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lacinia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61CB33B-7192-4543-A243-AF1FA90B9C4E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8B91B924-AAF4-9E45-A63A-F91D9552EB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3784" y="1922095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Marcador de texto 3">
            <a:extLst>
              <a:ext uri="{FF2B5EF4-FFF2-40B4-BE49-F238E27FC236}">
                <a16:creationId xmlns:a16="http://schemas.microsoft.com/office/drawing/2014/main" id="{F3E50DE4-C240-E244-8BA2-174CF861962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30582" y="2503001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faucibus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ut urna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habitasse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platea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dictumst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 magna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porta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vehicula.</a:t>
            </a:r>
          </a:p>
          <a:p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vitae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non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ornare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efficitur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nisi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lacinia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Marcador de texto 3">
            <a:extLst>
              <a:ext uri="{FF2B5EF4-FFF2-40B4-BE49-F238E27FC236}">
                <a16:creationId xmlns:a16="http://schemas.microsoft.com/office/drawing/2014/main" id="{5664C53E-DC3E-0146-A95A-1D2C8984AA4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30584" y="1922095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30C4F127-8623-EB4B-9FE8-489A394AF3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430237"/>
            <a:ext cx="87630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654EC4C1-C182-4F4F-9EEE-5A8905039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650" y="896701"/>
            <a:ext cx="8763000" cy="609562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837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PORTA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3288D4"/>
              </a:solidFill>
            </a:endParaRPr>
          </a:p>
        </p:txBody>
      </p:sp>
      <p:pic>
        <p:nvPicPr>
          <p:cNvPr id="6" name="Imagen 5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082B10C0-6014-9746-9EF9-C810743ADE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450" y="4711700"/>
            <a:ext cx="3352800" cy="844906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50E3EA09-8576-9F42-96EE-47BFC758356E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68E48764-E8EC-3545-BD0D-A41FEE75CA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0187" y="2692123"/>
            <a:ext cx="7667325" cy="142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8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453D632-0157-AB42-A02C-B19E60B65D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"/>
            <a:ext cx="10807699" cy="7746959"/>
          </a:xfrm>
          <a:prstGeom prst="rect">
            <a:avLst/>
          </a:prstGeom>
        </p:spPr>
      </p:pic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63B72D3-C93A-154B-8509-84FF05BD8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2415" y="2425700"/>
            <a:ext cx="5115602" cy="16352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5500" b="1" i="0" spc="0" baseline="0">
                <a:solidFill>
                  <a:srgbClr val="FFEA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</a:t>
            </a:r>
          </a:p>
          <a:p>
            <a:pPr lvl="0"/>
            <a:r>
              <a:rPr lang="es-ES_tradnl" dirty="0"/>
              <a:t>presentación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D8F4C33-606A-5749-8D75-ACE4C079CB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15" y="4060932"/>
            <a:ext cx="6106202" cy="849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2400" b="1" i="0" spc="0" baseline="0">
                <a:solidFill>
                  <a:srgbClr val="22D3C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Fecha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212613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0C1AFEB-736C-B54A-AABC-81A7EDBB6C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7"/>
            <a:ext cx="10807700" cy="7745924"/>
          </a:xfrm>
          <a:prstGeom prst="rect">
            <a:avLst/>
          </a:prstGeom>
        </p:spPr>
      </p:pic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63B72D3-C93A-154B-8509-84FF05BD8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3250" y="1587500"/>
            <a:ext cx="5115602" cy="16352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5500" b="1" i="0" spc="0" baseline="0">
                <a:solidFill>
                  <a:srgbClr val="FFEA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</a:t>
            </a:r>
          </a:p>
          <a:p>
            <a:pPr lvl="0"/>
            <a:r>
              <a:rPr lang="es-ES_tradnl" dirty="0"/>
              <a:t>presentación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D8F4C33-606A-5749-8D75-ACE4C079CB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3250" y="3222732"/>
            <a:ext cx="6106202" cy="849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2400" b="1" i="0" spc="0" baseline="0">
                <a:solidFill>
                  <a:srgbClr val="22D3C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Fecha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377913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8DD4EF45-D51A-DA49-85FF-B1302EA5C2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"/>
            <a:ext cx="10807699" cy="7746959"/>
          </a:xfrm>
          <a:prstGeom prst="rect">
            <a:avLst/>
          </a:prstGeom>
        </p:spPr>
      </p:pic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63B72D3-C93A-154B-8509-84FF05BD8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3250" y="1587500"/>
            <a:ext cx="5115602" cy="16352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5500" b="1" i="0" spc="0" baseline="0">
                <a:solidFill>
                  <a:srgbClr val="FFEA4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</a:t>
            </a:r>
          </a:p>
          <a:p>
            <a:pPr lvl="0"/>
            <a:r>
              <a:rPr lang="es-ES_tradnl" dirty="0"/>
              <a:t>presentación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D8F4C33-606A-5749-8D75-ACE4C079CB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3250" y="3222732"/>
            <a:ext cx="6106202" cy="849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2400" b="1" i="0" spc="0" baseline="0">
                <a:solidFill>
                  <a:srgbClr val="22D3C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Fecha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409674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ÍNDI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F2C23CF-9C3A-784D-8BD7-37D85DFA2E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7"/>
            <a:ext cx="10807700" cy="7745924"/>
          </a:xfrm>
          <a:prstGeom prst="rect">
            <a:avLst/>
          </a:prstGeom>
        </p:spPr>
      </p:pic>
      <p:sp>
        <p:nvSpPr>
          <p:cNvPr id="16" name="bg object 16"/>
          <p:cNvSpPr/>
          <p:nvPr/>
        </p:nvSpPr>
        <p:spPr>
          <a:xfrm>
            <a:off x="6350" y="6350"/>
            <a:ext cx="10800080" cy="7731125"/>
          </a:xfrm>
          <a:custGeom>
            <a:avLst/>
            <a:gdLst/>
            <a:ahLst/>
            <a:cxnLst/>
            <a:rect l="l" t="t" r="r" b="b"/>
            <a:pathLst>
              <a:path w="10800080" h="7731125">
                <a:moveTo>
                  <a:pt x="10800003" y="7730858"/>
                </a:moveTo>
                <a:lnTo>
                  <a:pt x="0" y="7730858"/>
                </a:lnTo>
                <a:lnTo>
                  <a:pt x="0" y="0"/>
                </a:lnTo>
                <a:lnTo>
                  <a:pt x="10800003" y="0"/>
                </a:lnTo>
                <a:lnTo>
                  <a:pt x="10800003" y="7730858"/>
                </a:lnTo>
                <a:close/>
              </a:path>
            </a:pathLst>
          </a:custGeom>
          <a:ln w="12700">
            <a:solidFill>
              <a:srgbClr val="1D1D1B"/>
            </a:solidFill>
          </a:ln>
        </p:spPr>
        <p:txBody>
          <a:bodyPr wrap="square" lIns="0" tIns="0" rIns="0" bIns="0" rtlCol="0"/>
          <a:lstStyle/>
          <a:p>
            <a:endParaRPr b="0" i="0" dirty="0">
              <a:latin typeface="Arial" panose="020B0604020202020204" pitchFamily="34" charset="0"/>
            </a:endParaRP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40DE14B0-F75D-774C-B0F4-9D51579D67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501158"/>
            <a:ext cx="1828800" cy="430887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/>
              <a:t>Índice</a:t>
            </a:r>
          </a:p>
        </p:txBody>
      </p:sp>
      <p:sp>
        <p:nvSpPr>
          <p:cNvPr id="17" name="Holder 3">
            <a:extLst>
              <a:ext uri="{FF2B5EF4-FFF2-40B4-BE49-F238E27FC236}">
                <a16:creationId xmlns:a16="http://schemas.microsoft.com/office/drawing/2014/main" id="{E324D655-9C5E-C749-9537-BD9643DC5176}"/>
              </a:ext>
            </a:extLst>
          </p:cNvPr>
          <p:cNvSpPr txBox="1">
            <a:spLocks/>
          </p:cNvSpPr>
          <p:nvPr userDrawn="1"/>
        </p:nvSpPr>
        <p:spPr>
          <a:xfrm>
            <a:off x="3877921" y="1014586"/>
            <a:ext cx="346049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s-ES"/>
            </a:defPPr>
            <a:lvl1pPr marL="0" algn="ctr" defTabSz="914400" rtl="0" eaLnBrk="1" latinLnBrk="0" hangingPunct="1">
              <a:defRPr sz="1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/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5ABDE9E6-F7A1-D941-8499-C5842FA9ED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2299821"/>
            <a:ext cx="3581400" cy="23408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457200" indent="-457200">
              <a:buFont typeface="+mj-lt"/>
              <a:buAutoNum type="arabicPeriod"/>
            </a:pP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1.2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1.3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2000" b="0" spc="10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2.2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2.3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2800" b="0" spc="10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3.2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3.3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1600" b="0" kern="0" dirty="0"/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046BC9E1-CF5F-BC4C-8C29-19BF1FF7B3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40386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FBBF661-E727-FA40-8B81-C299D2D260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37"/>
            <a:ext cx="10807700" cy="7745924"/>
          </a:xfrm>
          <a:prstGeom prst="rect">
            <a:avLst/>
          </a:prstGeom>
        </p:spPr>
      </p:pic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B09E400B-F08F-F345-8733-19DC05708ED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7354082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B027D0E3-398C-9244-8F21-9F1D97F6FA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2936" y="2871038"/>
            <a:ext cx="6690714" cy="69326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buNone/>
              <a:defRPr sz="6600" b="1" i="0" spc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Titulo sección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Dibujo animado de un personaje animado&#10;&#10;Descripción generada automáticamente con confianza media">
            <a:extLst>
              <a:ext uri="{FF2B5EF4-FFF2-40B4-BE49-F238E27FC236}">
                <a16:creationId xmlns:a16="http://schemas.microsoft.com/office/drawing/2014/main" id="{A26C49C6-8E36-4241-BFBC-62110A2B4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8"/>
          <a:stretch/>
        </p:blipFill>
        <p:spPr>
          <a:xfrm>
            <a:off x="3651251" y="2081019"/>
            <a:ext cx="7156450" cy="5373881"/>
          </a:xfrm>
          <a:prstGeom prst="rect">
            <a:avLst/>
          </a:prstGeom>
        </p:spPr>
      </p:pic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F30D7C2-FA9E-484E-BB4C-43DA4E2D86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5650" y="1871388"/>
            <a:ext cx="3755488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400" b="0" i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b="1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b="1" dirty="0">
                <a:effectLst/>
                <a:latin typeface="Helvetica Neue" panose="02000503000000020004" pitchFamily="2" charset="0"/>
              </a:rPr>
              <a:t> </a:t>
            </a:r>
            <a:r>
              <a:rPr lang="es-ES" b="1" dirty="0" err="1">
                <a:effectLst/>
                <a:latin typeface="Helvetica Neue" panose="02000503000000020004" pitchFamily="2" charset="0"/>
              </a:rPr>
              <a:t>ipsum</a:t>
            </a:r>
            <a:endParaRPr lang="es-ES" dirty="0">
              <a:effectLst/>
              <a:latin typeface="Helvetica Neue" panose="02000503000000020004" pitchFamily="2" charset="0"/>
            </a:endParaRPr>
          </a:p>
          <a:p>
            <a:r>
              <a:rPr lang="es-ES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ipsum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sit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amet</a:t>
            </a:r>
            <a:r>
              <a:rPr lang="es-ES" dirty="0">
                <a:effectLst/>
                <a:latin typeface="Helvetica Neue" panose="02000503000000020004" pitchFamily="2" charset="0"/>
              </a:rPr>
              <a:t>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consectetur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adipiscing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elit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Vestibulum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mollis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quis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eget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hendrerit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Aliquam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dui</a:t>
            </a:r>
            <a:r>
              <a:rPr lang="es-ES" dirty="0">
                <a:effectLst/>
                <a:latin typeface="Helvetica Neue" panose="02000503000000020004" pitchFamily="2" charset="0"/>
              </a:rPr>
              <a:t> justo,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viverra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eu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diam</a:t>
            </a:r>
            <a:r>
              <a:rPr lang="es-ES" dirty="0">
                <a:effectLst/>
                <a:latin typeface="Helvetica Neue" panose="02000503000000020004" pitchFamily="2" charset="0"/>
              </a:rPr>
              <a:t> id,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fermentum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congue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purus</a:t>
            </a:r>
            <a:r>
              <a:rPr lang="es-ES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9475EC73-3568-F841-B01F-085215B630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5650" y="3265605"/>
            <a:ext cx="3755488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400" b="0" i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b="1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b="1" dirty="0">
                <a:effectLst/>
                <a:latin typeface="Helvetica Neue" panose="02000503000000020004" pitchFamily="2" charset="0"/>
              </a:rPr>
              <a:t> </a:t>
            </a:r>
            <a:r>
              <a:rPr lang="es-ES" b="1" dirty="0" err="1">
                <a:effectLst/>
                <a:latin typeface="Helvetica Neue" panose="02000503000000020004" pitchFamily="2" charset="0"/>
              </a:rPr>
              <a:t>ipsum</a:t>
            </a:r>
            <a:endParaRPr lang="es-ES" dirty="0">
              <a:effectLst/>
              <a:latin typeface="Helvetica Neue" panose="02000503000000020004" pitchFamily="2" charset="0"/>
            </a:endParaRPr>
          </a:p>
          <a:p>
            <a:r>
              <a:rPr lang="es-ES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ipsum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sit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amet</a:t>
            </a:r>
            <a:r>
              <a:rPr lang="es-ES" dirty="0">
                <a:effectLst/>
                <a:latin typeface="Helvetica Neue" panose="02000503000000020004" pitchFamily="2" charset="0"/>
              </a:rPr>
              <a:t>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consectetur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adipiscing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elit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Vestibulum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mollis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quis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eget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hendrerit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Aliquam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dui</a:t>
            </a:r>
            <a:r>
              <a:rPr lang="es-ES" dirty="0">
                <a:effectLst/>
                <a:latin typeface="Helvetica Neue" panose="02000503000000020004" pitchFamily="2" charset="0"/>
              </a:rPr>
              <a:t> justo,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viverra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eu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diam</a:t>
            </a:r>
            <a:r>
              <a:rPr lang="es-ES" dirty="0">
                <a:effectLst/>
                <a:latin typeface="Helvetica Neue" panose="02000503000000020004" pitchFamily="2" charset="0"/>
              </a:rPr>
              <a:t> id,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fermentum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congue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purus</a:t>
            </a:r>
            <a:r>
              <a:rPr lang="es-ES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6A266DCD-8B74-1D4C-8039-1EA045CC6F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5650" y="4625896"/>
            <a:ext cx="3755488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400" b="0" i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b="1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b="1" dirty="0">
                <a:effectLst/>
                <a:latin typeface="Helvetica Neue" panose="02000503000000020004" pitchFamily="2" charset="0"/>
              </a:rPr>
              <a:t> </a:t>
            </a:r>
            <a:r>
              <a:rPr lang="es-ES" b="1" dirty="0" err="1">
                <a:effectLst/>
                <a:latin typeface="Helvetica Neue" panose="02000503000000020004" pitchFamily="2" charset="0"/>
              </a:rPr>
              <a:t>ipsum</a:t>
            </a:r>
            <a:endParaRPr lang="es-ES" dirty="0">
              <a:effectLst/>
              <a:latin typeface="Helvetica Neue" panose="02000503000000020004" pitchFamily="2" charset="0"/>
            </a:endParaRPr>
          </a:p>
          <a:p>
            <a:r>
              <a:rPr lang="es-ES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ipsum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sit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amet</a:t>
            </a:r>
            <a:r>
              <a:rPr lang="es-ES" dirty="0">
                <a:effectLst/>
                <a:latin typeface="Helvetica Neue" panose="02000503000000020004" pitchFamily="2" charset="0"/>
              </a:rPr>
              <a:t>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consectetur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adipiscing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elit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Vestibulum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mollis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quis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eget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hendrerit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Aliquam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dui</a:t>
            </a:r>
            <a:r>
              <a:rPr lang="es-ES" dirty="0">
                <a:effectLst/>
                <a:latin typeface="Helvetica Neue" panose="02000503000000020004" pitchFamily="2" charset="0"/>
              </a:rPr>
              <a:t> justo,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viverra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eu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diam</a:t>
            </a:r>
            <a:r>
              <a:rPr lang="es-ES" dirty="0">
                <a:effectLst/>
                <a:latin typeface="Helvetica Neue" panose="02000503000000020004" pitchFamily="2" charset="0"/>
              </a:rPr>
              <a:t> id,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fermentum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congue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purus</a:t>
            </a:r>
            <a:r>
              <a:rPr lang="es-ES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378811B-10C6-EB47-9E69-F3A2B3772CE4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061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Marcador de texto 3">
            <a:extLst>
              <a:ext uri="{FF2B5EF4-FFF2-40B4-BE49-F238E27FC236}">
                <a16:creationId xmlns:a16="http://schemas.microsoft.com/office/drawing/2014/main" id="{BCC6C80B-22F8-F844-B57D-2FC0CCD640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430237"/>
            <a:ext cx="87630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19" name="Título 10">
            <a:extLst>
              <a:ext uri="{FF2B5EF4-FFF2-40B4-BE49-F238E27FC236}">
                <a16:creationId xmlns:a16="http://schemas.microsoft.com/office/drawing/2014/main" id="{06E8E59D-FC3D-9A4D-864F-C06F34597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650" y="896701"/>
            <a:ext cx="8763000" cy="609562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E6BC577-AD3A-164E-9680-B4149F968437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69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8804BF0-1287-7A4B-A033-6C622E3C4E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430237"/>
            <a:ext cx="87630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A65D14D5-8D6E-DC47-A71D-FA9B83BB63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7924" y="2684219"/>
            <a:ext cx="87630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faucibus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ut urna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habitasse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platea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dictumst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 magna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porta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vehicula.</a:t>
            </a:r>
          </a:p>
          <a:p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vitae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non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ornare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efficitur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nisi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lacinia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3C23B1-1214-4D4C-B9CA-F6CAF309BB5B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061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ítulo 10">
            <a:extLst>
              <a:ext uri="{FF2B5EF4-FFF2-40B4-BE49-F238E27FC236}">
                <a16:creationId xmlns:a16="http://schemas.microsoft.com/office/drawing/2014/main" id="{47FDBC18-AC90-8349-AF48-F2593D09EC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650" y="896701"/>
            <a:ext cx="8763000" cy="609562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F30D7C2-FA9E-484E-BB4C-43DA4E2D86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9422" y="1885192"/>
            <a:ext cx="8763000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22D3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83605C8-C347-AE46-B0B8-06B2CD83F1C5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74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061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061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51C6CC97-6C5F-B04A-AEDB-41DC76333B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4688" y="2474890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8B91B924-AAF4-9E45-A63A-F91D9552EB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4690" y="1920009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Marcador de texto 3">
            <a:extLst>
              <a:ext uri="{FF2B5EF4-FFF2-40B4-BE49-F238E27FC236}">
                <a16:creationId xmlns:a16="http://schemas.microsoft.com/office/drawing/2014/main" id="{F3E50DE4-C240-E244-8BA2-174CF861962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61488" y="2474890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7" name="Marcador de texto 3">
            <a:extLst>
              <a:ext uri="{FF2B5EF4-FFF2-40B4-BE49-F238E27FC236}">
                <a16:creationId xmlns:a16="http://schemas.microsoft.com/office/drawing/2014/main" id="{5664C53E-DC3E-0146-A95A-1D2C8984AA4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61490" y="1920009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Marcador de texto 3">
            <a:extLst>
              <a:ext uri="{FF2B5EF4-FFF2-40B4-BE49-F238E27FC236}">
                <a16:creationId xmlns:a16="http://schemas.microsoft.com/office/drawing/2014/main" id="{C44AC8E3-93EF-D549-BC0B-0CCF56D5A5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1712" y="4660092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5EA571C7-B32B-B94B-91DA-F84780443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714" y="4105211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32EB9457-2C46-2E49-8EDD-2B42D01534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48512" y="4660092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B5D73955-985B-4542-947C-BF48B3F701D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48514" y="4105211"/>
            <a:ext cx="4038598" cy="554881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2000" b="1" smtClean="0">
                <a:solidFill>
                  <a:srgbClr val="061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dirty="0" err="1"/>
              <a:t>Lorem</a:t>
            </a:r>
            <a:r>
              <a:rPr lang="es-ES" sz="2000" dirty="0"/>
              <a:t> </a:t>
            </a:r>
            <a:r>
              <a:rPr lang="es-ES" sz="2000" dirty="0" err="1"/>
              <a:t>ipsum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5EB6C8DE-FEA8-5848-852A-EEDE223BB7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430237"/>
            <a:ext cx="87630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24" name="Título 10">
            <a:extLst>
              <a:ext uri="{FF2B5EF4-FFF2-40B4-BE49-F238E27FC236}">
                <a16:creationId xmlns:a16="http://schemas.microsoft.com/office/drawing/2014/main" id="{159C69BE-5A89-214F-B6BA-85329939BB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650" y="896701"/>
            <a:ext cx="8763000" cy="609562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DC44E8A-7694-E84E-8E83-2DC283309B30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9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9" r:id="rId3"/>
    <p:sldLayoutId id="2147483672" r:id="rId4"/>
    <p:sldLayoutId id="2147483664" r:id="rId5"/>
    <p:sldLayoutId id="2147483662" r:id="rId6"/>
    <p:sldLayoutId id="2147483670" r:id="rId7"/>
    <p:sldLayoutId id="2147483666" r:id="rId8"/>
    <p:sldLayoutId id="2147483667" r:id="rId9"/>
    <p:sldLayoutId id="2147483671" r:id="rId10"/>
    <p:sldLayoutId id="2147483668" r:id="rId1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F113F2E6-5DC1-5F4F-93A8-1B4EFCFF2A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2250" y="2238268"/>
            <a:ext cx="5867400" cy="1635232"/>
          </a:xfrm>
        </p:spPr>
        <p:txBody>
          <a:bodyPr/>
          <a:lstStyle/>
          <a:p>
            <a:pPr algn="ctr"/>
            <a:r>
              <a:rPr lang="es-ES" dirty="0"/>
              <a:t>Arquitecturas</a:t>
            </a:r>
            <a:r>
              <a:rPr lang="es-E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 </a:t>
            </a:r>
            <a:r>
              <a:rPr lang="es-ES" dirty="0"/>
              <a:t>Cloud y Big Data </a:t>
            </a:r>
          </a:p>
        </p:txBody>
      </p:sp>
    </p:spTree>
    <p:extLst>
      <p:ext uri="{BB962C8B-B14F-4D97-AF65-F5344CB8AC3E}">
        <p14:creationId xmlns:p14="http://schemas.microsoft.com/office/powerpoint/2010/main" val="2591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Acción “</a:t>
            </a:r>
            <a:r>
              <a:rPr lang="es-ES" dirty="0" err="1"/>
              <a:t>collect</a:t>
            </a:r>
            <a:r>
              <a:rPr lang="es-ES" dirty="0"/>
              <a:t>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3041650" cy="868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411F40A-9E2D-5064-3DC8-4EC663C770DB}"/>
              </a:ext>
            </a:extLst>
          </p:cNvPr>
          <p:cNvSpPr txBox="1"/>
          <p:nvPr/>
        </p:nvSpPr>
        <p:spPr>
          <a:xfrm>
            <a:off x="624145" y="1130300"/>
            <a:ext cx="8806024" cy="3126266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Devuelve</a:t>
            </a:r>
            <a:r>
              <a:rPr sz="22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sz="22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  <a:r>
              <a:rPr sz="22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r>
              <a:rPr sz="22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sz="22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sz="22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sz="22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sz="22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endParaRPr lang="es-ES" sz="22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010">
              <a:spcBef>
                <a:spcPts val="118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endParaRPr lang="es-ES" sz="22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spc="-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¡¡OJO!!: </a:t>
            </a:r>
            <a:r>
              <a:rPr lang="es-ES" sz="2200" spc="-6" dirty="0">
                <a:latin typeface="Arial" panose="020B0604020202020204" pitchFamily="34" charset="0"/>
                <a:cs typeface="Arial" panose="020B0604020202020204" pitchFamily="34" charset="0"/>
              </a:rPr>
              <a:t>por debajo recupera todas las particiones del RDD de los nodos workers en los que se encuentre repartidos y lo lleva al nodo DRIVER  === &gt; </a:t>
            </a:r>
            <a:r>
              <a:rPr lang="es-ES" sz="2200" u="sng" spc="-6" dirty="0">
                <a:latin typeface="Arial" panose="020B0604020202020204" pitchFamily="34" charset="0"/>
                <a:cs typeface="Arial" panose="020B0604020202020204" pitchFamily="34" charset="0"/>
              </a:rPr>
              <a:t>POSIBLES PROBLEMAS DE MEMORIA</a:t>
            </a:r>
          </a:p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endParaRPr lang="es-ES" sz="22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spc="-6" dirty="0">
                <a:latin typeface="Arial" panose="020B0604020202020204" pitchFamily="34" charset="0"/>
                <a:cs typeface="Arial" panose="020B0604020202020204" pitchFamily="34" charset="0"/>
              </a:rPr>
              <a:t>Sólo se debe utilizar si estamos seguros del tamaño de lo que se va a recuperar</a:t>
            </a:r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010">
              <a:spcBef>
                <a:spcPts val="118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endParaRPr lang="es-ES" sz="2200" spc="-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5D0A97CA-8AC2-5796-92A5-01DCA4B69C9A}"/>
              </a:ext>
            </a:extLst>
          </p:cNvPr>
          <p:cNvSpPr txBox="1"/>
          <p:nvPr/>
        </p:nvSpPr>
        <p:spPr>
          <a:xfrm>
            <a:off x="755650" y="6430909"/>
            <a:ext cx="5786478" cy="490591"/>
          </a:xfrm>
          <a:prstGeom prst="rect">
            <a:avLst/>
          </a:prstGeom>
        </p:spPr>
        <p:txBody>
          <a:bodyPr vert="horz" wrap="square" lIns="0" tIns="120086" rIns="0" bIns="0" rtlCol="0">
            <a:spAutoFit/>
          </a:bodyPr>
          <a:lstStyle/>
          <a:p>
            <a:pPr marL="393265" indent="-378255">
              <a:spcBef>
                <a:spcPts val="946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5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[5,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3,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2,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1,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4]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0717B9D0-BFE9-1E1F-CD15-78F32B9BE4B7}"/>
              </a:ext>
            </a:extLst>
          </p:cNvPr>
          <p:cNvSpPr txBox="1"/>
          <p:nvPr/>
        </p:nvSpPr>
        <p:spPr>
          <a:xfrm>
            <a:off x="908050" y="4499442"/>
            <a:ext cx="7585654" cy="1126658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6572">
              <a:spcBef>
                <a:spcPts val="195"/>
              </a:spcBef>
            </a:pPr>
            <a:r>
              <a:rPr sz="1891" b="1" spc="-6" dirty="0">
                <a:latin typeface="Courier New"/>
                <a:cs typeface="Courier New"/>
              </a:rPr>
              <a:t>numeros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sc.parallelize([5,3,2,1,4])</a:t>
            </a:r>
            <a:endParaRPr sz="1891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27" dirty="0">
              <a:latin typeface="Courier New"/>
              <a:cs typeface="Courier New"/>
            </a:endParaRPr>
          </a:p>
          <a:p>
            <a:pPr marL="106572">
              <a:spcBef>
                <a:spcPts val="1519"/>
              </a:spcBef>
            </a:pPr>
            <a:r>
              <a:rPr lang="es-ES" sz="1891" b="1" spc="-6" dirty="0">
                <a:latin typeface="Courier New"/>
                <a:cs typeface="Courier New"/>
              </a:rPr>
              <a:t>p</a:t>
            </a:r>
            <a:r>
              <a:rPr sz="1891" b="1" spc="-6" dirty="0" err="1">
                <a:latin typeface="Courier New"/>
                <a:cs typeface="Courier New"/>
              </a:rPr>
              <a:t>rint</a:t>
            </a:r>
            <a:r>
              <a:rPr lang="es-ES" sz="1891" b="1" spc="-18" dirty="0">
                <a:latin typeface="Courier New"/>
                <a:cs typeface="Courier New"/>
              </a:rPr>
              <a:t>(</a:t>
            </a:r>
            <a:r>
              <a:rPr sz="1891" b="1" spc="-6" dirty="0" err="1">
                <a:latin typeface="Courier New"/>
                <a:cs typeface="Courier New"/>
              </a:rPr>
              <a:t>numeros.collect</a:t>
            </a:r>
            <a:r>
              <a:rPr sz="1891" b="1" spc="-6" dirty="0">
                <a:latin typeface="Courier New"/>
                <a:cs typeface="Courier New"/>
              </a:rPr>
              <a:t>()</a:t>
            </a:r>
            <a:r>
              <a:rPr lang="es-ES" sz="1891" b="1" spc="-6" dirty="0">
                <a:latin typeface="Courier New"/>
                <a:cs typeface="Courier New"/>
              </a:rPr>
              <a:t>)</a:t>
            </a:r>
            <a:endParaRPr sz="189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8892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Acción “</a:t>
            </a:r>
            <a:r>
              <a:rPr lang="es-ES" dirty="0" err="1"/>
              <a:t>take</a:t>
            </a:r>
            <a:r>
              <a:rPr lang="es-ES" dirty="0"/>
              <a:t>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2813050" cy="157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45918653-9CB4-3A80-AFC3-1B3FD2B11538}"/>
              </a:ext>
            </a:extLst>
          </p:cNvPr>
          <p:cNvSpPr txBox="1"/>
          <p:nvPr/>
        </p:nvSpPr>
        <p:spPr>
          <a:xfrm>
            <a:off x="260352" y="1529183"/>
            <a:ext cx="10286995" cy="1518133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 marR="6004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Devuelve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primeros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24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sz="2400" spc="-76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endParaRPr lang="es-ES" sz="24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010" marR="6004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endParaRPr lang="es-ES" sz="24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010" marR="6004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Útil en aquellos casos que por tamaño el uso de “</a:t>
            </a:r>
            <a:r>
              <a:rPr lang="es-ES"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collect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() para recuperar contenido penaliza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1BD745D3-D28B-890D-061E-2CEB8143C275}"/>
              </a:ext>
            </a:extLst>
          </p:cNvPr>
          <p:cNvSpPr txBox="1"/>
          <p:nvPr/>
        </p:nvSpPr>
        <p:spPr>
          <a:xfrm>
            <a:off x="2355850" y="5927411"/>
            <a:ext cx="4571999" cy="38448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5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[5,3,2]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5EAA49BF-3FD4-1708-CDB6-AAECDD37DDB8}"/>
              </a:ext>
            </a:extLst>
          </p:cNvPr>
          <p:cNvSpPr txBox="1"/>
          <p:nvPr/>
        </p:nvSpPr>
        <p:spPr>
          <a:xfrm>
            <a:off x="1136650" y="3747724"/>
            <a:ext cx="7585654" cy="1202255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6572">
              <a:spcBef>
                <a:spcPts val="195"/>
              </a:spcBef>
            </a:pPr>
            <a:r>
              <a:rPr sz="2000" b="1" spc="-6" dirty="0">
                <a:latin typeface="Courier New"/>
                <a:cs typeface="Courier New"/>
              </a:rPr>
              <a:t>numeros</a:t>
            </a:r>
            <a:r>
              <a:rPr sz="2000" b="1" spc="6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6" dirty="0">
                <a:latin typeface="Courier New"/>
                <a:cs typeface="Courier New"/>
              </a:rPr>
              <a:t> </a:t>
            </a:r>
            <a:r>
              <a:rPr sz="2000" b="1" spc="-6" dirty="0">
                <a:latin typeface="Courier New"/>
                <a:cs typeface="Courier New"/>
              </a:rPr>
              <a:t>sc.parallelize([5,3,2,1,4])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 dirty="0">
              <a:latin typeface="Courier New"/>
              <a:cs typeface="Courier New"/>
            </a:endParaRPr>
          </a:p>
          <a:p>
            <a:pPr marL="106572">
              <a:spcBef>
                <a:spcPts val="1519"/>
              </a:spcBef>
            </a:pPr>
            <a:r>
              <a:rPr lang="es-ES" sz="2000" b="1" spc="-6" dirty="0">
                <a:latin typeface="Courier New"/>
                <a:cs typeface="Courier New"/>
              </a:rPr>
              <a:t>p</a:t>
            </a:r>
            <a:r>
              <a:rPr sz="2000" b="1" spc="-6" dirty="0" err="1">
                <a:latin typeface="Courier New"/>
                <a:cs typeface="Courier New"/>
              </a:rPr>
              <a:t>rint</a:t>
            </a:r>
            <a:r>
              <a:rPr lang="es-ES" sz="2000" b="1" spc="-24" dirty="0">
                <a:latin typeface="Courier New"/>
                <a:cs typeface="Courier New"/>
              </a:rPr>
              <a:t>(</a:t>
            </a:r>
            <a:r>
              <a:rPr sz="2000" b="1" spc="-6" dirty="0" err="1">
                <a:latin typeface="Courier New"/>
                <a:cs typeface="Courier New"/>
              </a:rPr>
              <a:t>numeros.take</a:t>
            </a:r>
            <a:r>
              <a:rPr sz="2000" b="1" spc="-6" dirty="0">
                <a:latin typeface="Courier New"/>
                <a:cs typeface="Courier New"/>
              </a:rPr>
              <a:t>(3)</a:t>
            </a:r>
            <a:r>
              <a:rPr lang="es-ES" sz="2000" b="1" spc="-6" dirty="0">
                <a:latin typeface="Courier New"/>
                <a:cs typeface="Courier New"/>
              </a:rPr>
              <a:t>)</a:t>
            </a:r>
            <a:endParaRPr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8145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Acción “</a:t>
            </a:r>
            <a:r>
              <a:rPr lang="es-ES" dirty="0" err="1"/>
              <a:t>takeOrdered</a:t>
            </a:r>
            <a:r>
              <a:rPr lang="es-ES" dirty="0"/>
              <a:t>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3956050" cy="157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44B5773A-442B-A33F-813B-630CED022509}"/>
              </a:ext>
            </a:extLst>
          </p:cNvPr>
          <p:cNvSpPr txBox="1"/>
          <p:nvPr/>
        </p:nvSpPr>
        <p:spPr>
          <a:xfrm>
            <a:off x="298453" y="1343843"/>
            <a:ext cx="10509248" cy="753821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 marR="6004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Devuelve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primeros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24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sz="2400" spc="-76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orden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ascendente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77132F3-B034-29FC-780E-1682206C56A4}"/>
              </a:ext>
            </a:extLst>
          </p:cNvPr>
          <p:cNvSpPr txBox="1"/>
          <p:nvPr/>
        </p:nvSpPr>
        <p:spPr>
          <a:xfrm>
            <a:off x="831818" y="5854700"/>
            <a:ext cx="9072626" cy="766645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[1,2,3]</a:t>
            </a:r>
            <a:endParaRPr lang="es-ES" sz="24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8290AF1-D08D-9D44-4343-FD6CCE74711B}"/>
              </a:ext>
            </a:extLst>
          </p:cNvPr>
          <p:cNvSpPr txBox="1"/>
          <p:nvPr/>
        </p:nvSpPr>
        <p:spPr>
          <a:xfrm>
            <a:off x="831818" y="2763087"/>
            <a:ext cx="9082874" cy="1948613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6572">
              <a:spcBef>
                <a:spcPts val="195"/>
              </a:spcBef>
            </a:pPr>
            <a:r>
              <a:rPr sz="2400" b="1" spc="-6" dirty="0">
                <a:latin typeface="Courier New"/>
                <a:cs typeface="Courier New"/>
              </a:rPr>
              <a:t>numeros</a:t>
            </a:r>
            <a:r>
              <a:rPr sz="2400" b="1" spc="6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6" dirty="0">
                <a:latin typeface="Courier New"/>
                <a:cs typeface="Courier New"/>
              </a:rPr>
              <a:t> </a:t>
            </a:r>
            <a:r>
              <a:rPr sz="2400" b="1" spc="-6" dirty="0">
                <a:latin typeface="Courier New"/>
                <a:cs typeface="Courier New"/>
              </a:rPr>
              <a:t>sc.parallelize([3,2,1,4,5])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800" dirty="0">
              <a:latin typeface="Courier New"/>
              <a:cs typeface="Courier New"/>
            </a:endParaRPr>
          </a:p>
          <a:p>
            <a:pPr marL="106572">
              <a:spcBef>
                <a:spcPts val="1519"/>
              </a:spcBef>
            </a:pPr>
            <a:r>
              <a:rPr lang="es-ES" sz="2400" b="1" spc="-6" dirty="0">
                <a:latin typeface="Courier New"/>
                <a:cs typeface="Courier New"/>
              </a:rPr>
              <a:t>p</a:t>
            </a:r>
            <a:r>
              <a:rPr sz="2400" b="1" spc="-6" dirty="0" err="1">
                <a:latin typeface="Courier New"/>
                <a:cs typeface="Courier New"/>
              </a:rPr>
              <a:t>rint</a:t>
            </a:r>
            <a:r>
              <a:rPr lang="es-ES" sz="2400" b="1" dirty="0">
                <a:latin typeface="Courier New"/>
                <a:cs typeface="Courier New"/>
              </a:rPr>
              <a:t>(</a:t>
            </a:r>
            <a:r>
              <a:rPr sz="2400" b="1" spc="-6" dirty="0" err="1">
                <a:latin typeface="Courier New"/>
                <a:cs typeface="Courier New"/>
              </a:rPr>
              <a:t>numeros.takeOrdered</a:t>
            </a:r>
            <a:r>
              <a:rPr sz="2400" b="1" spc="-6" dirty="0">
                <a:latin typeface="Courier New"/>
                <a:cs typeface="Courier New"/>
              </a:rPr>
              <a:t>(3)</a:t>
            </a:r>
            <a:r>
              <a:rPr lang="es-ES" sz="2400" b="1" spc="-6" dirty="0">
                <a:latin typeface="Courier New"/>
                <a:cs typeface="Courier New"/>
              </a:rPr>
              <a:t>)</a:t>
            </a:r>
          </a:p>
          <a:p>
            <a:pPr marL="106572">
              <a:spcBef>
                <a:spcPts val="1519"/>
              </a:spcBef>
            </a:pP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9011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9448800" cy="609562"/>
          </a:xfrm>
        </p:spPr>
        <p:txBody>
          <a:bodyPr/>
          <a:lstStyle/>
          <a:p>
            <a:r>
              <a:rPr lang="es-ES" dirty="0"/>
              <a:t>Acción “</a:t>
            </a:r>
            <a:r>
              <a:rPr lang="es-ES" dirty="0" err="1"/>
              <a:t>takeOrdered</a:t>
            </a:r>
            <a:r>
              <a:rPr lang="es-ES" dirty="0"/>
              <a:t>”: cambiar criterio ordenación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898525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55D7D34-FC5C-25BD-3D56-CA4BE9DC9C77}"/>
              </a:ext>
            </a:extLst>
          </p:cNvPr>
          <p:cNvSpPr txBox="1"/>
          <p:nvPr/>
        </p:nvSpPr>
        <p:spPr>
          <a:xfrm>
            <a:off x="381813" y="1130300"/>
            <a:ext cx="10044074" cy="2774887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 marR="6004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spc="-47" dirty="0">
                <a:latin typeface="Arial" panose="020B0604020202020204" pitchFamily="34" charset="0"/>
                <a:cs typeface="Arial" panose="020B0604020202020204" pitchFamily="34" charset="0"/>
              </a:rPr>
              <a:t>  P</a:t>
            </a:r>
            <a:r>
              <a:rPr sz="2200" spc="-6" dirty="0" err="1">
                <a:latin typeface="Arial" panose="020B0604020202020204" pitchFamily="34" charset="0"/>
                <a:cs typeface="Arial" panose="020B0604020202020204" pitchFamily="34" charset="0"/>
              </a:rPr>
              <a:t>odemos</a:t>
            </a:r>
            <a:r>
              <a:rPr sz="22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spc="30" dirty="0">
                <a:latin typeface="Arial" panose="020B0604020202020204" pitchFamily="34" charset="0"/>
                <a:cs typeface="Arial" panose="020B0604020202020204" pitchFamily="34" charset="0"/>
              </a:rPr>
              <a:t>alterar el criterio de ordenación ascendente</a:t>
            </a:r>
          </a:p>
          <a:p>
            <a:pPr marL="15010" marR="6004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endParaRPr lang="es-ES" sz="2200" spc="3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010" marR="6004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spc="-6" dirty="0">
                <a:latin typeface="Arial" panose="020B0604020202020204" pitchFamily="34" charset="0"/>
                <a:cs typeface="Arial" panose="020B0604020202020204" pitchFamily="34" charset="0"/>
              </a:rPr>
              <a:t> Para ello debemos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pasar</a:t>
            </a:r>
            <a:r>
              <a:rPr sz="22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 err="1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sz="22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b="1" spc="-6" dirty="0" err="1">
                <a:latin typeface="Arial" panose="020B0604020202020204" pitchFamily="34" charset="0"/>
                <a:cs typeface="Arial" panose="020B0604020202020204" pitchFamily="34" charset="0"/>
              </a:rPr>
              <a:t>función</a:t>
            </a:r>
            <a:r>
              <a:rPr lang="es-ES" sz="2200" spc="-6" dirty="0">
                <a:latin typeface="Arial" panose="020B0604020202020204" pitchFamily="34" charset="0"/>
                <a:cs typeface="Arial" panose="020B0604020202020204" pitchFamily="34" charset="0"/>
              </a:rPr>
              <a:t> como </a:t>
            </a:r>
            <a:r>
              <a:rPr lang="es-ES" sz="2200" b="1" spc="-6" dirty="0">
                <a:latin typeface="Arial" panose="020B0604020202020204" pitchFamily="34" charset="0"/>
                <a:cs typeface="Arial" panose="020B0604020202020204" pitchFamily="34" charset="0"/>
              </a:rPr>
              <a:t>parámetro</a:t>
            </a:r>
            <a:r>
              <a:rPr lang="es-ES" sz="2200" spc="-6" dirty="0">
                <a:latin typeface="Arial" panose="020B0604020202020204" pitchFamily="34" charset="0"/>
                <a:cs typeface="Arial" panose="020B0604020202020204" pitchFamily="34" charset="0"/>
              </a:rPr>
              <a:t> (función o “clave” de ordenación interna)</a:t>
            </a:r>
          </a:p>
          <a:p>
            <a:pPr marL="15010" marR="6004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endParaRPr lang="es-ES" sz="22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010" marR="6004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spc="-6" dirty="0">
                <a:latin typeface="Arial" panose="020B0604020202020204" pitchFamily="34" charset="0"/>
                <a:cs typeface="Arial" panose="020B0604020202020204" pitchFamily="34" charset="0"/>
              </a:rPr>
              <a:t> Dicha función se utilizará a nivel interno, </a:t>
            </a:r>
            <a:r>
              <a:rPr lang="es-ES" sz="2200" b="1" spc="-6" dirty="0">
                <a:latin typeface="Arial" panose="020B0604020202020204" pitchFamily="34" charset="0"/>
                <a:cs typeface="Arial" panose="020B0604020202020204" pitchFamily="34" charset="0"/>
              </a:rPr>
              <a:t>devolviéndose los elementos originales correspondientes</a:t>
            </a:r>
            <a:r>
              <a:rPr lang="es-ES" sz="2200" spc="-6" dirty="0">
                <a:latin typeface="Arial" panose="020B0604020202020204" pitchFamily="34" charset="0"/>
                <a:cs typeface="Arial" panose="020B0604020202020204" pitchFamily="34" charset="0"/>
              </a:rPr>
              <a:t> (no sus “claves” internas),</a:t>
            </a:r>
            <a:r>
              <a:rPr sz="22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2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 err="1">
                <a:latin typeface="Arial" panose="020B0604020202020204" pitchFamily="34" charset="0"/>
                <a:cs typeface="Arial" panose="020B0604020202020204" pitchFamily="34" charset="0"/>
              </a:rPr>
              <a:t>ordenar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76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spc="-6" dirty="0">
                <a:latin typeface="Arial" panose="020B0604020202020204" pitchFamily="34" charset="0"/>
                <a:cs typeface="Arial" panose="020B0604020202020204" pitchFamily="34" charset="0"/>
              </a:rPr>
              <a:t>según el criterio que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spc="-6" dirty="0">
                <a:latin typeface="Arial" panose="020B0604020202020204" pitchFamily="34" charset="0"/>
                <a:cs typeface="Arial" panose="020B0604020202020204" pitchFamily="34" charset="0"/>
              </a:rPr>
              <a:t>queramos (ejplo descendente)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F543AB4-4281-BEC2-20B8-6E5A94BF5388}"/>
              </a:ext>
            </a:extLst>
          </p:cNvPr>
          <p:cNvSpPr txBox="1"/>
          <p:nvPr/>
        </p:nvSpPr>
        <p:spPr>
          <a:xfrm>
            <a:off x="755650" y="5588524"/>
            <a:ext cx="8604130" cy="1683813"/>
          </a:xfrm>
          <a:prstGeom prst="rect">
            <a:avLst/>
          </a:prstGeom>
        </p:spPr>
        <p:txBody>
          <a:bodyPr vert="horz" wrap="square" lIns="0" tIns="119335" rIns="0" bIns="0" rtlCol="0">
            <a:spAutoFit/>
          </a:bodyPr>
          <a:lstStyle/>
          <a:p>
            <a:pPr marL="393265" indent="-378255">
              <a:lnSpc>
                <a:spcPct val="150000"/>
              </a:lnSpc>
              <a:spcBef>
                <a:spcPts val="940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  <a:r>
              <a:rPr sz="22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[5,4,3]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marR="6004" indent="-378255">
              <a:lnSpc>
                <a:spcPct val="150000"/>
              </a:lnSpc>
              <a:spcBef>
                <a:spcPts val="82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¿Cómo</a:t>
            </a:r>
            <a:r>
              <a:rPr sz="22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ordenarías</a:t>
            </a:r>
            <a:r>
              <a:rPr sz="22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2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2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primero</a:t>
            </a:r>
            <a:r>
              <a:rPr sz="22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aparezcan</a:t>
            </a:r>
            <a:r>
              <a:rPr sz="22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sz="2200" spc="-77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pares</a:t>
            </a:r>
            <a:r>
              <a:rPr sz="22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ordenados</a:t>
            </a:r>
            <a:r>
              <a:rPr sz="22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2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luego</a:t>
            </a:r>
            <a:r>
              <a:rPr sz="22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impares?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0CF10817-F630-CC5F-CD95-C829C4B4C275}"/>
              </a:ext>
            </a:extLst>
          </p:cNvPr>
          <p:cNvSpPr txBox="1"/>
          <p:nvPr/>
        </p:nvSpPr>
        <p:spPr>
          <a:xfrm>
            <a:off x="381813" y="4178300"/>
            <a:ext cx="9525000" cy="1233033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6572">
              <a:spcBef>
                <a:spcPts val="195"/>
              </a:spcBef>
            </a:pPr>
            <a:r>
              <a:rPr sz="2200" b="1" spc="-6" dirty="0">
                <a:latin typeface="Courier New"/>
                <a:cs typeface="Courier New"/>
              </a:rPr>
              <a:t>numeros</a:t>
            </a:r>
            <a:r>
              <a:rPr sz="2200" b="1" spc="6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6" dirty="0">
                <a:latin typeface="Courier New"/>
                <a:cs typeface="Courier New"/>
              </a:rPr>
              <a:t> </a:t>
            </a:r>
            <a:r>
              <a:rPr sz="2200" b="1" spc="-6" dirty="0">
                <a:latin typeface="Courier New"/>
                <a:cs typeface="Courier New"/>
              </a:rPr>
              <a:t>sc.parallelize([3,2,1,4,5])</a:t>
            </a: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  <a:p>
            <a:pPr marL="106572">
              <a:spcBef>
                <a:spcPts val="1519"/>
              </a:spcBef>
            </a:pPr>
            <a:r>
              <a:rPr lang="es-ES" sz="2200" b="1" spc="-6" dirty="0">
                <a:latin typeface="Courier New"/>
                <a:cs typeface="Courier New"/>
              </a:rPr>
              <a:t>p</a:t>
            </a:r>
            <a:r>
              <a:rPr sz="2200" b="1" spc="-6" dirty="0" err="1">
                <a:latin typeface="Courier New"/>
                <a:cs typeface="Courier New"/>
              </a:rPr>
              <a:t>rint</a:t>
            </a:r>
            <a:r>
              <a:rPr lang="es-ES" sz="2200" b="1" spc="18" dirty="0">
                <a:latin typeface="Courier New"/>
                <a:cs typeface="Courier New"/>
              </a:rPr>
              <a:t>(</a:t>
            </a:r>
            <a:r>
              <a:rPr sz="2200" b="1" spc="-6" dirty="0" err="1">
                <a:latin typeface="Courier New"/>
                <a:cs typeface="Courier New"/>
              </a:rPr>
              <a:t>numeros.takeOrdered</a:t>
            </a:r>
            <a:r>
              <a:rPr sz="2200" b="1" spc="-6" dirty="0">
                <a:latin typeface="Courier New"/>
                <a:cs typeface="Courier New"/>
              </a:rPr>
              <a:t>(3,</a:t>
            </a:r>
            <a:r>
              <a:rPr sz="2200" b="1" spc="18" dirty="0">
                <a:latin typeface="Courier New"/>
                <a:cs typeface="Courier New"/>
              </a:rPr>
              <a:t> </a:t>
            </a:r>
            <a:r>
              <a:rPr sz="2200" b="1" spc="-6" dirty="0">
                <a:latin typeface="Courier New"/>
                <a:cs typeface="Courier New"/>
              </a:rPr>
              <a:t>lambda</a:t>
            </a:r>
            <a:r>
              <a:rPr sz="2200" b="1" spc="18" dirty="0">
                <a:latin typeface="Courier New"/>
                <a:cs typeface="Courier New"/>
              </a:rPr>
              <a:t> </a:t>
            </a:r>
            <a:r>
              <a:rPr sz="2200" b="1" spc="-6" dirty="0">
                <a:latin typeface="Courier New"/>
                <a:cs typeface="Courier New"/>
              </a:rPr>
              <a:t>elem:</a:t>
            </a:r>
            <a:r>
              <a:rPr sz="2200" b="1" spc="24" dirty="0">
                <a:latin typeface="Courier New"/>
                <a:cs typeface="Courier New"/>
              </a:rPr>
              <a:t> </a:t>
            </a:r>
            <a:r>
              <a:rPr sz="2200" b="1" spc="-6" dirty="0">
                <a:latin typeface="Courier New"/>
                <a:cs typeface="Courier New"/>
              </a:rPr>
              <a:t>-</a:t>
            </a:r>
            <a:r>
              <a:rPr sz="2200" b="1" spc="-6" dirty="0" err="1">
                <a:latin typeface="Courier New"/>
                <a:cs typeface="Courier New"/>
              </a:rPr>
              <a:t>elem</a:t>
            </a:r>
            <a:r>
              <a:rPr sz="2200" b="1" spc="-6" dirty="0">
                <a:latin typeface="Courier New"/>
                <a:cs typeface="Courier New"/>
              </a:rPr>
              <a:t>)</a:t>
            </a:r>
            <a:r>
              <a:rPr lang="es-ES" sz="2200" b="1" spc="-6" dirty="0">
                <a:latin typeface="Courier New"/>
                <a:cs typeface="Courier New"/>
              </a:rPr>
              <a:t>)</a:t>
            </a:r>
            <a:endParaRPr sz="2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5082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6C262A-7225-D24C-8CBA-F117378210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3250" y="1580033"/>
            <a:ext cx="9448800" cy="693267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22D3C6"/>
                </a:solidFill>
              </a:rPr>
              <a:t>2. EJERCICIO PRÁCTICO: archivo de texto</a:t>
            </a:r>
          </a:p>
        </p:txBody>
      </p:sp>
    </p:spTree>
    <p:extLst>
      <p:ext uri="{BB962C8B-B14F-4D97-AF65-F5344CB8AC3E}">
        <p14:creationId xmlns:p14="http://schemas.microsoft.com/office/powerpoint/2010/main" val="104417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A46E3612-E194-8A91-6B7C-B389DF9BAFD7}"/>
              </a:ext>
            </a:extLst>
          </p:cNvPr>
          <p:cNvSpPr/>
          <p:nvPr/>
        </p:nvSpPr>
        <p:spPr>
          <a:xfrm>
            <a:off x="0" y="673100"/>
            <a:ext cx="1289050" cy="2708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15BF9199-8DE8-D7D6-CB2B-44455C97F47F}"/>
              </a:ext>
            </a:extLst>
          </p:cNvPr>
          <p:cNvSpPr txBox="1"/>
          <p:nvPr/>
        </p:nvSpPr>
        <p:spPr>
          <a:xfrm>
            <a:off x="222250" y="1435100"/>
            <a:ext cx="10363200" cy="446045"/>
          </a:xfrm>
          <a:prstGeom prst="rect">
            <a:avLst/>
          </a:prstGeom>
        </p:spPr>
        <p:txBody>
          <a:bodyPr vert="horz" wrap="square" lIns="0" tIns="15011" rIns="0" bIns="0" rtlCol="0" anchor="t">
            <a:spAutoFit/>
          </a:bodyPr>
          <a:lstStyle/>
          <a:p>
            <a:pPr marL="15240" marR="993140">
              <a:spcBef>
                <a:spcPts val="118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800" spc="6" dirty="0">
                <a:solidFill>
                  <a:srgbClr val="22D3C6"/>
                </a:solidFill>
                <a:latin typeface="Arial"/>
                <a:cs typeface="Arial MT"/>
              </a:rPr>
              <a:t>EJERCICIO 1: contar palabras de un fichero</a:t>
            </a:r>
            <a:endParaRPr sz="2800" dirty="0">
              <a:solidFill>
                <a:srgbClr val="22D3C6"/>
              </a:solidFill>
              <a:latin typeface="Arial"/>
              <a:cs typeface="Arial MT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F421C9A-15F3-3061-B410-02D6A152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RDDs</a:t>
            </a:r>
          </a:p>
        </p:txBody>
      </p:sp>
    </p:spTree>
    <p:extLst>
      <p:ext uri="{BB962C8B-B14F-4D97-AF65-F5344CB8AC3E}">
        <p14:creationId xmlns:p14="http://schemas.microsoft.com/office/powerpoint/2010/main" val="199226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Cómo “subimos” un archivo de texto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6699250" cy="2339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AD2A740-E4EE-BEA3-C128-4D32BF584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849" y="1979212"/>
            <a:ext cx="9757775" cy="538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A5FEA3E4-C8D5-AE65-BE60-198555F98A17}"/>
              </a:ext>
            </a:extLst>
          </p:cNvPr>
          <p:cNvSpPr txBox="1"/>
          <p:nvPr/>
        </p:nvSpPr>
        <p:spPr>
          <a:xfrm>
            <a:off x="222250" y="1054100"/>
            <a:ext cx="10134600" cy="778016"/>
          </a:xfrm>
          <a:prstGeom prst="rect">
            <a:avLst/>
          </a:prstGeom>
        </p:spPr>
        <p:txBody>
          <a:bodyPr vert="horz" wrap="square" lIns="0" tIns="59292" rIns="0" bIns="0" rtlCol="0">
            <a:spAutoFit/>
          </a:bodyPr>
          <a:lstStyle/>
          <a:p>
            <a:pPr marL="393265" marR="6004" indent="-378255">
              <a:lnSpc>
                <a:spcPts val="2813"/>
              </a:lnSpc>
              <a:spcBef>
                <a:spcPts val="467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En el notebook nos vamos en el menú de arriba a “File”, desplegamos y picamos en “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Data”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44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Cómo “subimos” un archivo de texto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6699250" cy="2339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6E80633E-BA4C-670D-8C49-66ADB017719F}"/>
              </a:ext>
            </a:extLst>
          </p:cNvPr>
          <p:cNvSpPr txBox="1"/>
          <p:nvPr/>
        </p:nvSpPr>
        <p:spPr>
          <a:xfrm>
            <a:off x="546066" y="1087418"/>
            <a:ext cx="9358378" cy="778016"/>
          </a:xfrm>
          <a:prstGeom prst="rect">
            <a:avLst/>
          </a:prstGeom>
        </p:spPr>
        <p:txBody>
          <a:bodyPr vert="horz" wrap="square" lIns="0" tIns="59292" rIns="0" bIns="0" rtlCol="0">
            <a:spAutoFit/>
          </a:bodyPr>
          <a:lstStyle/>
          <a:p>
            <a:pPr marL="393265" marR="6004" indent="-378255">
              <a:lnSpc>
                <a:spcPts val="2813"/>
              </a:lnSpc>
              <a:spcBef>
                <a:spcPts val="467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En la nueva ventana podemos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clickar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para buscar el archivo, o directamente arrastrar al recuadro de fondo gris el archivo.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BB1CBC6-DA84-84B1-3098-E61D2148C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9008" y="1968500"/>
            <a:ext cx="8215370" cy="543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7065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63500"/>
            <a:ext cx="8763000" cy="609562"/>
          </a:xfrm>
        </p:spPr>
        <p:txBody>
          <a:bodyPr/>
          <a:lstStyle/>
          <a:p>
            <a:r>
              <a:rPr lang="es-ES" dirty="0"/>
              <a:t>Cómo “subimos” un archivo de texto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525966"/>
            <a:ext cx="6699250" cy="184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0450F413-8EC4-C901-5823-376E73B1E5A4}"/>
              </a:ext>
            </a:extLst>
          </p:cNvPr>
          <p:cNvSpPr txBox="1"/>
          <p:nvPr/>
        </p:nvSpPr>
        <p:spPr>
          <a:xfrm>
            <a:off x="298450" y="850739"/>
            <a:ext cx="9982200" cy="778016"/>
          </a:xfrm>
          <a:prstGeom prst="rect">
            <a:avLst/>
          </a:prstGeom>
        </p:spPr>
        <p:txBody>
          <a:bodyPr vert="horz" wrap="square" lIns="0" tIns="59292" rIns="0" bIns="0" rtlCol="0">
            <a:spAutoFit/>
          </a:bodyPr>
          <a:lstStyle/>
          <a:p>
            <a:pPr marL="393265" marR="6004" indent="-378255">
              <a:lnSpc>
                <a:spcPts val="2813"/>
              </a:lnSpc>
              <a:spcBef>
                <a:spcPts val="467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Una vez subido (tarda según el tamaño del archivo, conexión) le damos al botón “</a:t>
            </a:r>
            <a:r>
              <a:rPr lang="es-E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”: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B4462B0B-EADC-F07A-EEC8-F5E5D29CE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0446" y="1816100"/>
            <a:ext cx="8601075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4537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63500"/>
            <a:ext cx="8763000" cy="609562"/>
          </a:xfrm>
        </p:spPr>
        <p:txBody>
          <a:bodyPr/>
          <a:lstStyle/>
          <a:p>
            <a:r>
              <a:rPr lang="es-ES" dirty="0"/>
              <a:t>Cómo “subimos” un archivo de texto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525966"/>
            <a:ext cx="6699250" cy="184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60E1F03A-30B8-C209-2C2A-2ABF28E916E1}"/>
              </a:ext>
            </a:extLst>
          </p:cNvPr>
          <p:cNvSpPr txBox="1"/>
          <p:nvPr/>
        </p:nvSpPr>
        <p:spPr>
          <a:xfrm>
            <a:off x="260314" y="1015980"/>
            <a:ext cx="10358510" cy="778016"/>
          </a:xfrm>
          <a:prstGeom prst="rect">
            <a:avLst/>
          </a:prstGeom>
        </p:spPr>
        <p:txBody>
          <a:bodyPr vert="horz" wrap="square" lIns="0" tIns="59292" rIns="0" bIns="0" rtlCol="0">
            <a:spAutoFit/>
          </a:bodyPr>
          <a:lstStyle/>
          <a:p>
            <a:pPr marL="393265" marR="6004" indent="-378255">
              <a:lnSpc>
                <a:spcPts val="2813"/>
              </a:lnSpc>
              <a:spcBef>
                <a:spcPts val="467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En esta nueva ventana solo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clickamos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en “</a:t>
            </a:r>
            <a:r>
              <a:rPr lang="es-E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” en la esquina inferior derecha (resto opciones por defecto las dejamos) y finalmente a “</a:t>
            </a: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”: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DB24E3D-CA04-CE7B-F929-5CFB8A756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6662" y="2044700"/>
            <a:ext cx="8334375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10 Conector recto de flecha">
            <a:extLst>
              <a:ext uri="{FF2B5EF4-FFF2-40B4-BE49-F238E27FC236}">
                <a16:creationId xmlns:a16="http://schemas.microsoft.com/office/drawing/2014/main" id="{0323C44F-B59D-DF8B-4F88-C54D493C6D95}"/>
              </a:ext>
            </a:extLst>
          </p:cNvPr>
          <p:cNvCxnSpPr>
            <a:cxnSpLocks/>
          </p:cNvCxnSpPr>
          <p:nvPr/>
        </p:nvCxnSpPr>
        <p:spPr>
          <a:xfrm>
            <a:off x="7455054" y="5016500"/>
            <a:ext cx="663416" cy="6423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3 Rectángulo">
            <a:extLst>
              <a:ext uri="{FF2B5EF4-FFF2-40B4-BE49-F238E27FC236}">
                <a16:creationId xmlns:a16="http://schemas.microsoft.com/office/drawing/2014/main" id="{74D6BEED-C220-D3E5-1350-591FEF2E4B96}"/>
              </a:ext>
            </a:extLst>
          </p:cNvPr>
          <p:cNvSpPr/>
          <p:nvPr/>
        </p:nvSpPr>
        <p:spPr>
          <a:xfrm>
            <a:off x="7842250" y="5778500"/>
            <a:ext cx="1104941" cy="428628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cxnSp>
        <p:nvCxnSpPr>
          <p:cNvPr id="12" name="14 Conector recto de flecha">
            <a:extLst>
              <a:ext uri="{FF2B5EF4-FFF2-40B4-BE49-F238E27FC236}">
                <a16:creationId xmlns:a16="http://schemas.microsoft.com/office/drawing/2014/main" id="{0F1AB543-4340-9828-BADA-6992F779898B}"/>
              </a:ext>
            </a:extLst>
          </p:cNvPr>
          <p:cNvCxnSpPr>
            <a:cxnSpLocks/>
          </p:cNvCxnSpPr>
          <p:nvPr/>
        </p:nvCxnSpPr>
        <p:spPr>
          <a:xfrm>
            <a:off x="5442585" y="6306025"/>
            <a:ext cx="2552065" cy="3106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7 CuadroTexto">
            <a:extLst>
              <a:ext uri="{FF2B5EF4-FFF2-40B4-BE49-F238E27FC236}">
                <a16:creationId xmlns:a16="http://schemas.microsoft.com/office/drawing/2014/main" id="{60DF675C-C713-EBDC-961F-1D699E29BC3D}"/>
              </a:ext>
            </a:extLst>
          </p:cNvPr>
          <p:cNvSpPr txBox="1"/>
          <p:nvPr/>
        </p:nvSpPr>
        <p:spPr>
          <a:xfrm>
            <a:off x="7080250" y="4572789"/>
            <a:ext cx="285752" cy="44371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3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ontserrat" pitchFamily="2" charset="77"/>
                <a:ea typeface="+mn-ea"/>
                <a:cs typeface="Tahoma"/>
              </a:rPr>
              <a:t>1</a:t>
            </a:r>
          </a:p>
        </p:txBody>
      </p:sp>
      <p:sp>
        <p:nvSpPr>
          <p:cNvPr id="14" name="18 CuadroTexto">
            <a:extLst>
              <a:ext uri="{FF2B5EF4-FFF2-40B4-BE49-F238E27FC236}">
                <a16:creationId xmlns:a16="http://schemas.microsoft.com/office/drawing/2014/main" id="{1F5F61D0-9CE0-8AFC-C547-F19A896B57C1}"/>
              </a:ext>
            </a:extLst>
          </p:cNvPr>
          <p:cNvSpPr txBox="1"/>
          <p:nvPr/>
        </p:nvSpPr>
        <p:spPr>
          <a:xfrm>
            <a:off x="5041898" y="5973426"/>
            <a:ext cx="285752" cy="44371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35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ontserrat" pitchFamily="2" charset="77"/>
                <a:ea typeface="+mn-ea"/>
                <a:cs typeface="Tahom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8329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DD5C9852-FFFE-B3B4-A930-6DCC59DC14AA}"/>
              </a:ext>
            </a:extLst>
          </p:cNvPr>
          <p:cNvSpPr txBox="1">
            <a:spLocks/>
          </p:cNvSpPr>
          <p:nvPr/>
        </p:nvSpPr>
        <p:spPr>
          <a:xfrm>
            <a:off x="839093" y="215900"/>
            <a:ext cx="378621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0" i="0" u="none" strike="noStrike" kern="0" cap="none" spc="-5" normalizeH="0" baseline="0" noProof="0" dirty="0">
                <a:ln>
                  <a:noFill/>
                </a:ln>
                <a:solidFill>
                  <a:srgbClr val="22D3C6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itchFamily="34" charset="0"/>
              </a:rPr>
              <a:t>Índice</a:t>
            </a:r>
            <a:endParaRPr kumimoji="0" lang="es-ES" sz="4800" b="1" i="0" u="none" strike="noStrike" kern="0" cap="none" spc="0" normalizeH="0" baseline="0" noProof="0" dirty="0">
              <a:ln>
                <a:noFill/>
              </a:ln>
              <a:solidFill>
                <a:srgbClr val="22D3C6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1C85F04-F4C8-8ECF-1CC2-00382241C82E}"/>
              </a:ext>
            </a:extLst>
          </p:cNvPr>
          <p:cNvSpPr txBox="1"/>
          <p:nvPr/>
        </p:nvSpPr>
        <p:spPr>
          <a:xfrm>
            <a:off x="839093" y="1282700"/>
            <a:ext cx="9441557" cy="64145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5305" indent="-523240"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  <a:tabLst>
                <a:tab pos="535305" algn="l"/>
                <a:tab pos="535940" algn="l"/>
              </a:tabLst>
            </a:pPr>
            <a:r>
              <a:rPr lang="es-ES" sz="32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RDDs: Acciones</a:t>
            </a:r>
            <a:endParaRPr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Calibri"/>
              <a:buAutoNum type="arabicPeriod"/>
            </a:pPr>
            <a:endParaRPr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35305" indent="-523240">
              <a:lnSpc>
                <a:spcPct val="100000"/>
              </a:lnSpc>
              <a:buFont typeface="Calibri"/>
              <a:buAutoNum type="arabicPeriod"/>
              <a:tabLst>
                <a:tab pos="535305" algn="l"/>
                <a:tab pos="535940" algn="l"/>
              </a:tabLst>
            </a:pPr>
            <a:r>
              <a:rPr lang="es-ES" sz="32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Ejercicio práctico: archivo de texto</a:t>
            </a:r>
          </a:p>
          <a:p>
            <a:pPr marL="535305" indent="-523240">
              <a:lnSpc>
                <a:spcPct val="100000"/>
              </a:lnSpc>
              <a:buFont typeface="Calibri"/>
              <a:buAutoNum type="arabicPeriod"/>
              <a:tabLst>
                <a:tab pos="535305" algn="l"/>
                <a:tab pos="535940" algn="l"/>
              </a:tabLst>
            </a:pPr>
            <a:endParaRPr lang="es-ES" sz="3200" b="1" i="0" spc="-5" dirty="0"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535305" indent="-523240">
              <a:buFont typeface="Calibri"/>
              <a:buAutoNum type="arabicPeriod"/>
              <a:tabLst>
                <a:tab pos="535305" algn="l"/>
                <a:tab pos="535940" algn="l"/>
              </a:tabLst>
            </a:pPr>
            <a:r>
              <a:rPr lang="es-ES" sz="32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Ejercicio práctico: archivo con valores numéricos</a:t>
            </a:r>
          </a:p>
          <a:p>
            <a:pPr marL="535305" indent="-523240">
              <a:buFont typeface="Calibri"/>
              <a:buAutoNum type="arabicPeriod"/>
              <a:tabLst>
                <a:tab pos="535305" algn="l"/>
                <a:tab pos="535940" algn="l"/>
              </a:tabLst>
            </a:pPr>
            <a:endParaRPr lang="es-ES" sz="3200" b="1" spc="-5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35305" indent="-523240">
              <a:buFont typeface="Calibri"/>
              <a:buAutoNum type="arabicPeriod"/>
              <a:tabLst>
                <a:tab pos="535305" algn="l"/>
                <a:tab pos="535940" algn="l"/>
              </a:tabLst>
            </a:pPr>
            <a:r>
              <a:rPr lang="es-ES" sz="32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RDDs pares clave-valor (K,V). Transformaciones</a:t>
            </a:r>
          </a:p>
          <a:p>
            <a:pPr marL="535305" indent="-523240">
              <a:buFont typeface="Calibri"/>
              <a:buAutoNum type="arabicPeriod"/>
              <a:tabLst>
                <a:tab pos="535305" algn="l"/>
                <a:tab pos="535940" algn="l"/>
              </a:tabLst>
            </a:pPr>
            <a:endParaRPr lang="es-ES" sz="3200" b="1" spc="-5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35305" indent="-523240">
              <a:buFont typeface="Calibri"/>
              <a:buAutoNum type="arabicPeriod"/>
              <a:tabLst>
                <a:tab pos="535305" algn="l"/>
                <a:tab pos="535940" algn="l"/>
              </a:tabLst>
            </a:pPr>
            <a:r>
              <a:rPr lang="es-ES" sz="3200" b="1" spc="-5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Ejercicio: Transformaciones pares clave-valor (K,V)</a:t>
            </a:r>
          </a:p>
          <a:p>
            <a:pPr marL="535305" indent="-523240">
              <a:lnSpc>
                <a:spcPct val="100000"/>
              </a:lnSpc>
              <a:buFont typeface="Calibri"/>
              <a:buAutoNum type="arabicPeriod"/>
              <a:tabLst>
                <a:tab pos="535305" algn="l"/>
                <a:tab pos="535940" algn="l"/>
              </a:tabLst>
            </a:pPr>
            <a:endParaRPr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17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63500"/>
            <a:ext cx="8763000" cy="609562"/>
          </a:xfrm>
        </p:spPr>
        <p:txBody>
          <a:bodyPr/>
          <a:lstStyle/>
          <a:p>
            <a:r>
              <a:rPr lang="es-ES" dirty="0"/>
              <a:t>Cómo “subimos” un archivo de texto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525966"/>
            <a:ext cx="6699250" cy="184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C323E1E-0DB9-8F5A-5924-B537B79037F2}"/>
              </a:ext>
            </a:extLst>
          </p:cNvPr>
          <p:cNvSpPr txBox="1"/>
          <p:nvPr/>
        </p:nvSpPr>
        <p:spPr>
          <a:xfrm>
            <a:off x="260314" y="1015980"/>
            <a:ext cx="10358510" cy="778016"/>
          </a:xfrm>
          <a:prstGeom prst="rect">
            <a:avLst/>
          </a:prstGeom>
        </p:spPr>
        <p:txBody>
          <a:bodyPr vert="horz" wrap="square" lIns="0" tIns="59292" rIns="0" bIns="0" rtlCol="0">
            <a:spAutoFit/>
          </a:bodyPr>
          <a:lstStyle/>
          <a:p>
            <a:pPr marL="393265" marR="6004" indent="-378255">
              <a:lnSpc>
                <a:spcPts val="2813"/>
              </a:lnSpc>
              <a:spcBef>
                <a:spcPts val="467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Volvemos al notebook y en una de las celdas copiamos el contenido. Ya tenemos la ruta del archivo.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238A88B-0CD1-94C3-58D7-82E48E8F8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r="6074"/>
          <a:stretch>
            <a:fillRect/>
          </a:stretch>
        </p:blipFill>
        <p:spPr bwMode="auto">
          <a:xfrm>
            <a:off x="0" y="2301864"/>
            <a:ext cx="4202113" cy="4624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00C0100B-767C-D3F9-FE12-AB525B32F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7661" y="2158988"/>
            <a:ext cx="6150039" cy="483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1C4DE114-6EE2-F9A8-3AAE-E70F617B4198}"/>
              </a:ext>
            </a:extLst>
          </p:cNvPr>
          <p:cNvCxnSpPr/>
          <p:nvPr/>
        </p:nvCxnSpPr>
        <p:spPr>
          <a:xfrm>
            <a:off x="4413250" y="1968500"/>
            <a:ext cx="0" cy="5252534"/>
          </a:xfrm>
          <a:prstGeom prst="line">
            <a:avLst/>
          </a:prstGeom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39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Ejercicio 1: Fase leer archivo de texto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36396" y="654630"/>
            <a:ext cx="6662854" cy="1708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2" name="object 13">
            <a:extLst>
              <a:ext uri="{FF2B5EF4-FFF2-40B4-BE49-F238E27FC236}">
                <a16:creationId xmlns:a16="http://schemas.microsoft.com/office/drawing/2014/main" id="{415151A8-C540-2598-F6D8-FA266E8A2EBE}"/>
              </a:ext>
            </a:extLst>
          </p:cNvPr>
          <p:cNvGrpSpPr/>
          <p:nvPr/>
        </p:nvGrpSpPr>
        <p:grpSpPr>
          <a:xfrm>
            <a:off x="3249407" y="4696490"/>
            <a:ext cx="1925843" cy="1586223"/>
            <a:chOff x="2340482" y="3363848"/>
            <a:chExt cx="1224280" cy="1008380"/>
          </a:xfrm>
        </p:grpSpPr>
        <p:sp>
          <p:nvSpPr>
            <p:cNvPr id="50" name="object 14">
              <a:extLst>
                <a:ext uri="{FF2B5EF4-FFF2-40B4-BE49-F238E27FC236}">
                  <a16:creationId xmlns:a16="http://schemas.microsoft.com/office/drawing/2014/main" id="{EE0CFF23-8C45-5ED1-AD1A-CAA1F4A141F0}"/>
                </a:ext>
              </a:extLst>
            </p:cNvPr>
            <p:cNvSpPr/>
            <p:nvPr/>
          </p:nvSpPr>
          <p:spPr>
            <a:xfrm>
              <a:off x="2340482" y="3363848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1055751" y="0"/>
                  </a:moveTo>
                  <a:lnTo>
                    <a:pt x="168021" y="0"/>
                  </a:lnTo>
                  <a:lnTo>
                    <a:pt x="123339" y="5998"/>
                  </a:lnTo>
                  <a:lnTo>
                    <a:pt x="83199" y="22930"/>
                  </a:lnTo>
                  <a:lnTo>
                    <a:pt x="49196" y="49196"/>
                  </a:lnTo>
                  <a:lnTo>
                    <a:pt x="22930" y="83199"/>
                  </a:lnTo>
                  <a:lnTo>
                    <a:pt x="5998" y="123339"/>
                  </a:lnTo>
                  <a:lnTo>
                    <a:pt x="0" y="168020"/>
                  </a:lnTo>
                  <a:lnTo>
                    <a:pt x="0" y="840104"/>
                  </a:lnTo>
                  <a:lnTo>
                    <a:pt x="5998" y="884772"/>
                  </a:lnTo>
                  <a:lnTo>
                    <a:pt x="22930" y="924909"/>
                  </a:lnTo>
                  <a:lnTo>
                    <a:pt x="49196" y="958915"/>
                  </a:lnTo>
                  <a:lnTo>
                    <a:pt x="83199" y="985186"/>
                  </a:lnTo>
                  <a:lnTo>
                    <a:pt x="123339" y="1002124"/>
                  </a:lnTo>
                  <a:lnTo>
                    <a:pt x="168021" y="1008126"/>
                  </a:lnTo>
                  <a:lnTo>
                    <a:pt x="1055751" y="1008126"/>
                  </a:lnTo>
                  <a:lnTo>
                    <a:pt x="1100432" y="1002124"/>
                  </a:lnTo>
                  <a:lnTo>
                    <a:pt x="1140572" y="985186"/>
                  </a:lnTo>
                  <a:lnTo>
                    <a:pt x="1174575" y="958915"/>
                  </a:lnTo>
                  <a:lnTo>
                    <a:pt x="1200841" y="924909"/>
                  </a:lnTo>
                  <a:lnTo>
                    <a:pt x="1217773" y="884772"/>
                  </a:lnTo>
                  <a:lnTo>
                    <a:pt x="1223771" y="840104"/>
                  </a:lnTo>
                  <a:lnTo>
                    <a:pt x="1223771" y="168020"/>
                  </a:lnTo>
                  <a:lnTo>
                    <a:pt x="1217773" y="123339"/>
                  </a:lnTo>
                  <a:lnTo>
                    <a:pt x="1200841" y="83199"/>
                  </a:lnTo>
                  <a:lnTo>
                    <a:pt x="1174575" y="49196"/>
                  </a:lnTo>
                  <a:lnTo>
                    <a:pt x="1140572" y="22930"/>
                  </a:lnTo>
                  <a:lnTo>
                    <a:pt x="1100432" y="5998"/>
                  </a:lnTo>
                  <a:lnTo>
                    <a:pt x="1055751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12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object 15">
              <a:extLst>
                <a:ext uri="{FF2B5EF4-FFF2-40B4-BE49-F238E27FC236}">
                  <a16:creationId xmlns:a16="http://schemas.microsoft.com/office/drawing/2014/main" id="{A49DA57B-5D29-C6F7-5694-7528977F2934}"/>
                </a:ext>
              </a:extLst>
            </p:cNvPr>
            <p:cNvSpPr/>
            <p:nvPr/>
          </p:nvSpPr>
          <p:spPr>
            <a:xfrm>
              <a:off x="2340482" y="3363848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0" y="168020"/>
                  </a:moveTo>
                  <a:lnTo>
                    <a:pt x="5998" y="123339"/>
                  </a:lnTo>
                  <a:lnTo>
                    <a:pt x="22930" y="83199"/>
                  </a:lnTo>
                  <a:lnTo>
                    <a:pt x="49196" y="49196"/>
                  </a:lnTo>
                  <a:lnTo>
                    <a:pt x="83199" y="22930"/>
                  </a:lnTo>
                  <a:lnTo>
                    <a:pt x="123339" y="5998"/>
                  </a:lnTo>
                  <a:lnTo>
                    <a:pt x="168021" y="0"/>
                  </a:lnTo>
                  <a:lnTo>
                    <a:pt x="1055751" y="0"/>
                  </a:lnTo>
                  <a:lnTo>
                    <a:pt x="1100432" y="5998"/>
                  </a:lnTo>
                  <a:lnTo>
                    <a:pt x="1140572" y="22930"/>
                  </a:lnTo>
                  <a:lnTo>
                    <a:pt x="1174575" y="49196"/>
                  </a:lnTo>
                  <a:lnTo>
                    <a:pt x="1200841" y="83199"/>
                  </a:lnTo>
                  <a:lnTo>
                    <a:pt x="1217773" y="123339"/>
                  </a:lnTo>
                  <a:lnTo>
                    <a:pt x="1223771" y="168020"/>
                  </a:lnTo>
                  <a:lnTo>
                    <a:pt x="1223771" y="840104"/>
                  </a:lnTo>
                  <a:lnTo>
                    <a:pt x="1217773" y="884772"/>
                  </a:lnTo>
                  <a:lnTo>
                    <a:pt x="1200841" y="924909"/>
                  </a:lnTo>
                  <a:lnTo>
                    <a:pt x="1174575" y="958915"/>
                  </a:lnTo>
                  <a:lnTo>
                    <a:pt x="1140572" y="985186"/>
                  </a:lnTo>
                  <a:lnTo>
                    <a:pt x="1100432" y="1002124"/>
                  </a:lnTo>
                  <a:lnTo>
                    <a:pt x="1055751" y="1008126"/>
                  </a:lnTo>
                  <a:lnTo>
                    <a:pt x="168021" y="1008126"/>
                  </a:lnTo>
                  <a:lnTo>
                    <a:pt x="123339" y="1002124"/>
                  </a:lnTo>
                  <a:lnTo>
                    <a:pt x="83199" y="985186"/>
                  </a:lnTo>
                  <a:lnTo>
                    <a:pt x="49196" y="958915"/>
                  </a:lnTo>
                  <a:lnTo>
                    <a:pt x="22930" y="924909"/>
                  </a:lnTo>
                  <a:lnTo>
                    <a:pt x="5998" y="884772"/>
                  </a:lnTo>
                  <a:lnTo>
                    <a:pt x="0" y="840104"/>
                  </a:lnTo>
                  <a:lnTo>
                    <a:pt x="0" y="168020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12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8" name="object 25">
            <a:extLst>
              <a:ext uri="{FF2B5EF4-FFF2-40B4-BE49-F238E27FC236}">
                <a16:creationId xmlns:a16="http://schemas.microsoft.com/office/drawing/2014/main" id="{40B2587E-3486-01D0-AC67-750C52B74DE1}"/>
              </a:ext>
            </a:extLst>
          </p:cNvPr>
          <p:cNvSpPr txBox="1"/>
          <p:nvPr/>
        </p:nvSpPr>
        <p:spPr>
          <a:xfrm>
            <a:off x="8070834" y="4860611"/>
            <a:ext cx="2286016" cy="1284736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[“En </a:t>
            </a:r>
            <a:r>
              <a:rPr kumimoji="0" lang="es-ES" sz="20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 lugar” ,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</a:p>
          <a:p>
            <a:pPr marL="15010">
              <a:spcBef>
                <a:spcPts val="118"/>
              </a:spcBef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“de</a:t>
            </a:r>
            <a:r>
              <a:rPr kumimoji="0" lang="es-ES" sz="2000" b="0" i="0" u="none" strike="noStrike" kern="1200" cap="none" spc="-4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s-ES" sz="20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la</a:t>
            </a:r>
            <a:r>
              <a:rPr kumimoji="0" lang="es-ES" sz="2000" b="0" i="0" u="none" strike="noStrike" kern="1200" cap="none" spc="-4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s-ES" sz="20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Mancha” ,</a:t>
            </a:r>
          </a:p>
          <a:p>
            <a:pPr marL="15010">
              <a:spcBef>
                <a:spcPts val="118"/>
              </a:spcBef>
            </a:pPr>
            <a:r>
              <a:rPr kumimoji="0" lang="es-ES" sz="2000" b="0" i="0" u="none" strike="noStrike" kern="1200" cap="none" spc="-37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“de</a:t>
            </a:r>
            <a:r>
              <a:rPr kumimoji="0" lang="es-ES" sz="2000" b="0" i="0" u="none" strike="noStrike" kern="1200" cap="none" spc="-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s-ES" sz="20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cuyo</a:t>
            </a:r>
            <a:r>
              <a:rPr kumimoji="0" lang="es-ES" sz="2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s-ES" sz="2000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no-” ,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5010" marR="0" lvl="0" indent="0" algn="l" defTabSz="914400" rtl="0" eaLnBrk="1" fontAlgn="auto" latinLnBrk="0" hangingPunct="1">
              <a:lnSpc>
                <a:spcPct val="100000"/>
              </a:lnSpc>
              <a:spcBef>
                <a:spcPts val="11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……………… ]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9" name="object 23">
            <a:extLst>
              <a:ext uri="{FF2B5EF4-FFF2-40B4-BE49-F238E27FC236}">
                <a16:creationId xmlns:a16="http://schemas.microsoft.com/office/drawing/2014/main" id="{23313FBD-E784-C5D7-B698-4110C9360ACC}"/>
              </a:ext>
            </a:extLst>
          </p:cNvPr>
          <p:cNvSpPr/>
          <p:nvPr/>
        </p:nvSpPr>
        <p:spPr>
          <a:xfrm>
            <a:off x="5369013" y="5592531"/>
            <a:ext cx="2286016" cy="134472"/>
          </a:xfrm>
          <a:custGeom>
            <a:avLst/>
            <a:gdLst/>
            <a:ahLst/>
            <a:cxnLst/>
            <a:rect l="l" t="t" r="r" b="b"/>
            <a:pathLst>
              <a:path w="642620" h="76200">
                <a:moveTo>
                  <a:pt x="565912" y="0"/>
                </a:moveTo>
                <a:lnTo>
                  <a:pt x="565912" y="76199"/>
                </a:lnTo>
                <a:lnTo>
                  <a:pt x="629412" y="44449"/>
                </a:lnTo>
                <a:lnTo>
                  <a:pt x="578612" y="44449"/>
                </a:lnTo>
                <a:lnTo>
                  <a:pt x="578612" y="31749"/>
                </a:lnTo>
                <a:lnTo>
                  <a:pt x="629412" y="31749"/>
                </a:lnTo>
                <a:lnTo>
                  <a:pt x="565912" y="0"/>
                </a:lnTo>
                <a:close/>
              </a:path>
              <a:path w="642620" h="76200">
                <a:moveTo>
                  <a:pt x="565912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565912" y="44449"/>
                </a:lnTo>
                <a:lnTo>
                  <a:pt x="565912" y="31749"/>
                </a:lnTo>
                <a:close/>
              </a:path>
              <a:path w="642620" h="76200">
                <a:moveTo>
                  <a:pt x="629412" y="31749"/>
                </a:moveTo>
                <a:lnTo>
                  <a:pt x="578612" y="31749"/>
                </a:lnTo>
                <a:lnTo>
                  <a:pt x="578612" y="44449"/>
                </a:lnTo>
                <a:lnTo>
                  <a:pt x="629412" y="44449"/>
                </a:lnTo>
                <a:lnTo>
                  <a:pt x="642112" y="38099"/>
                </a:lnTo>
                <a:lnTo>
                  <a:pt x="629412" y="31749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2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25">
            <a:extLst>
              <a:ext uri="{FF2B5EF4-FFF2-40B4-BE49-F238E27FC236}">
                <a16:creationId xmlns:a16="http://schemas.microsoft.com/office/drawing/2014/main" id="{6718955A-366B-9A06-C5E8-BFB756C963BE}"/>
              </a:ext>
            </a:extLst>
          </p:cNvPr>
          <p:cNvSpPr txBox="1"/>
          <p:nvPr/>
        </p:nvSpPr>
        <p:spPr>
          <a:xfrm>
            <a:off x="5826229" y="5046073"/>
            <a:ext cx="1357322" cy="38448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 marR="0" lvl="0" indent="0" algn="l" defTabSz="914400" rtl="0" eaLnBrk="1" fontAlgn="auto" latinLnBrk="0" hangingPunct="1">
              <a:lnSpc>
                <a:spcPct val="100000"/>
              </a:lnSpc>
              <a:spcBef>
                <a:spcPts val="11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take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(…)</a:t>
            </a:r>
            <a:endParaRPr kumimoji="0" sz="212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grpSp>
        <p:nvGrpSpPr>
          <p:cNvPr id="26" name="object 5">
            <a:extLst>
              <a:ext uri="{FF2B5EF4-FFF2-40B4-BE49-F238E27FC236}">
                <a16:creationId xmlns:a16="http://schemas.microsoft.com/office/drawing/2014/main" id="{996D428A-B18D-9E30-C8AE-5A12C226963E}"/>
              </a:ext>
            </a:extLst>
          </p:cNvPr>
          <p:cNvGrpSpPr/>
          <p:nvPr/>
        </p:nvGrpSpPr>
        <p:grpSpPr>
          <a:xfrm>
            <a:off x="345845" y="4693230"/>
            <a:ext cx="1786668" cy="1589483"/>
            <a:chOff x="468248" y="3363848"/>
            <a:chExt cx="1133475" cy="1008380"/>
          </a:xfrm>
        </p:grpSpPr>
        <p:sp>
          <p:nvSpPr>
            <p:cNvPr id="27" name="object 6">
              <a:extLst>
                <a:ext uri="{FF2B5EF4-FFF2-40B4-BE49-F238E27FC236}">
                  <a16:creationId xmlns:a16="http://schemas.microsoft.com/office/drawing/2014/main" id="{A661A808-6E15-48CE-D448-0806BC6B76B4}"/>
                </a:ext>
              </a:extLst>
            </p:cNvPr>
            <p:cNvSpPr/>
            <p:nvPr/>
          </p:nvSpPr>
          <p:spPr>
            <a:xfrm>
              <a:off x="468248" y="3363848"/>
              <a:ext cx="1133475" cy="1008380"/>
            </a:xfrm>
            <a:custGeom>
              <a:avLst/>
              <a:gdLst/>
              <a:ahLst/>
              <a:cxnLst/>
              <a:rect l="l" t="t" r="r" b="b"/>
              <a:pathLst>
                <a:path w="1133475" h="1008379">
                  <a:moveTo>
                    <a:pt x="1133094" y="0"/>
                  </a:moveTo>
                  <a:lnTo>
                    <a:pt x="0" y="0"/>
                  </a:lnTo>
                  <a:lnTo>
                    <a:pt x="0" y="1008126"/>
                  </a:lnTo>
                  <a:lnTo>
                    <a:pt x="965073" y="1008126"/>
                  </a:lnTo>
                  <a:lnTo>
                    <a:pt x="1133094" y="840104"/>
                  </a:lnTo>
                  <a:lnTo>
                    <a:pt x="1133094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12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bject 7">
              <a:extLst>
                <a:ext uri="{FF2B5EF4-FFF2-40B4-BE49-F238E27FC236}">
                  <a16:creationId xmlns:a16="http://schemas.microsoft.com/office/drawing/2014/main" id="{D7148EE0-FFD8-AD5F-E1D2-EA50C87461A0}"/>
                </a:ext>
              </a:extLst>
            </p:cNvPr>
            <p:cNvSpPr/>
            <p:nvPr/>
          </p:nvSpPr>
          <p:spPr>
            <a:xfrm>
              <a:off x="1433321" y="4203953"/>
              <a:ext cx="168275" cy="168275"/>
            </a:xfrm>
            <a:custGeom>
              <a:avLst/>
              <a:gdLst/>
              <a:ahLst/>
              <a:cxnLst/>
              <a:rect l="l" t="t" r="r" b="b"/>
              <a:pathLst>
                <a:path w="168275" h="168275">
                  <a:moveTo>
                    <a:pt x="168021" y="0"/>
                  </a:moveTo>
                  <a:lnTo>
                    <a:pt x="33655" y="33604"/>
                  </a:lnTo>
                  <a:lnTo>
                    <a:pt x="0" y="168021"/>
                  </a:lnTo>
                  <a:lnTo>
                    <a:pt x="168021" y="0"/>
                  </a:lnTo>
                  <a:close/>
                </a:path>
              </a:pathLst>
            </a:custGeom>
            <a:solidFill>
              <a:srgbClr val="447E2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12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8">
              <a:extLst>
                <a:ext uri="{FF2B5EF4-FFF2-40B4-BE49-F238E27FC236}">
                  <a16:creationId xmlns:a16="http://schemas.microsoft.com/office/drawing/2014/main" id="{54ED482B-0216-43BC-2A26-6ED9FD55DA06}"/>
                </a:ext>
              </a:extLst>
            </p:cNvPr>
            <p:cNvSpPr/>
            <p:nvPr/>
          </p:nvSpPr>
          <p:spPr>
            <a:xfrm>
              <a:off x="468248" y="3363848"/>
              <a:ext cx="1133475" cy="1008380"/>
            </a:xfrm>
            <a:custGeom>
              <a:avLst/>
              <a:gdLst/>
              <a:ahLst/>
              <a:cxnLst/>
              <a:rect l="l" t="t" r="r" b="b"/>
              <a:pathLst>
                <a:path w="1133475" h="1008379">
                  <a:moveTo>
                    <a:pt x="965073" y="1008126"/>
                  </a:moveTo>
                  <a:lnTo>
                    <a:pt x="998728" y="873709"/>
                  </a:lnTo>
                  <a:lnTo>
                    <a:pt x="1133094" y="840104"/>
                  </a:lnTo>
                  <a:lnTo>
                    <a:pt x="965073" y="1008126"/>
                  </a:lnTo>
                  <a:lnTo>
                    <a:pt x="0" y="1008126"/>
                  </a:lnTo>
                  <a:lnTo>
                    <a:pt x="0" y="0"/>
                  </a:lnTo>
                  <a:lnTo>
                    <a:pt x="1133094" y="0"/>
                  </a:lnTo>
                  <a:lnTo>
                    <a:pt x="1133094" y="840104"/>
                  </a:lnTo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12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object 9">
            <a:extLst>
              <a:ext uri="{FF2B5EF4-FFF2-40B4-BE49-F238E27FC236}">
                <a16:creationId xmlns:a16="http://schemas.microsoft.com/office/drawing/2014/main" id="{110180E8-818E-AFB7-9208-27C1D82875FA}"/>
              </a:ext>
            </a:extLst>
          </p:cNvPr>
          <p:cNvSpPr txBox="1"/>
          <p:nvPr/>
        </p:nvSpPr>
        <p:spPr>
          <a:xfrm>
            <a:off x="461413" y="4999485"/>
            <a:ext cx="1390549" cy="900785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 marR="6004" lvl="0" indent="0" algn="l" defTabSz="914400" rtl="0" eaLnBrk="1" fontAlgn="auto" latinLnBrk="0" hangingPunct="1">
              <a:lnSpc>
                <a:spcPct val="100000"/>
              </a:lnSpc>
              <a:spcBef>
                <a:spcPts val="11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18" b="0" i="0" u="none" strike="noStrike" kern="1200" cap="none" spc="-6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5010" marR="6004" lvl="0" indent="0" algn="l" defTabSz="914400" rtl="0" eaLnBrk="1" fontAlgn="auto" latinLnBrk="0" hangingPunct="1">
              <a:lnSpc>
                <a:spcPct val="100000"/>
              </a:lnSpc>
              <a:spcBef>
                <a:spcPts val="11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18" b="0" i="0" u="none" strike="noStrike" kern="1200" cap="none" spc="-6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En</a:t>
            </a:r>
            <a:r>
              <a:rPr kumimoji="0" sz="1418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un lugar </a:t>
            </a:r>
            <a:r>
              <a:rPr kumimoji="0" sz="141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18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de</a:t>
            </a:r>
            <a:r>
              <a:rPr kumimoji="0" sz="1418" b="0" i="0" u="none" strike="noStrike" kern="1200" cap="none" spc="-4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18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la</a:t>
            </a:r>
            <a:r>
              <a:rPr kumimoji="0" sz="1418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18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Mancha</a:t>
            </a:r>
            <a:endParaRPr kumimoji="0" sz="141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501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1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…</a:t>
            </a:r>
          </a:p>
        </p:txBody>
      </p:sp>
      <p:sp>
        <p:nvSpPr>
          <p:cNvPr id="31" name="object 12">
            <a:extLst>
              <a:ext uri="{FF2B5EF4-FFF2-40B4-BE49-F238E27FC236}">
                <a16:creationId xmlns:a16="http://schemas.microsoft.com/office/drawing/2014/main" id="{04E5C93C-DB2D-6F9E-FA84-7324119B5EF9}"/>
              </a:ext>
            </a:extLst>
          </p:cNvPr>
          <p:cNvSpPr/>
          <p:nvPr/>
        </p:nvSpPr>
        <p:spPr>
          <a:xfrm>
            <a:off x="2355850" y="5429972"/>
            <a:ext cx="746011" cy="426561"/>
          </a:xfrm>
          <a:custGeom>
            <a:avLst/>
            <a:gdLst/>
            <a:ahLst/>
            <a:cxnLst/>
            <a:rect l="l" t="t" r="r" b="b"/>
            <a:pathLst>
              <a:path w="504189" h="288289">
                <a:moveTo>
                  <a:pt x="0" y="72009"/>
                </a:moveTo>
                <a:lnTo>
                  <a:pt x="359663" y="72009"/>
                </a:lnTo>
                <a:lnTo>
                  <a:pt x="359663" y="0"/>
                </a:lnTo>
                <a:lnTo>
                  <a:pt x="503681" y="144018"/>
                </a:lnTo>
                <a:lnTo>
                  <a:pt x="359663" y="288036"/>
                </a:lnTo>
                <a:lnTo>
                  <a:pt x="359663" y="216027"/>
                </a:lnTo>
                <a:lnTo>
                  <a:pt x="0" y="216027"/>
                </a:lnTo>
                <a:lnTo>
                  <a:pt x="0" y="72009"/>
                </a:lnTo>
                <a:close/>
              </a:path>
            </a:pathLst>
          </a:custGeom>
          <a:solidFill>
            <a:srgbClr val="00B050"/>
          </a:solidFill>
          <a:ln w="19050">
            <a:solidFill>
              <a:srgbClr val="3A7327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2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16">
            <a:extLst>
              <a:ext uri="{FF2B5EF4-FFF2-40B4-BE49-F238E27FC236}">
                <a16:creationId xmlns:a16="http://schemas.microsoft.com/office/drawing/2014/main" id="{03C64ED0-5827-2628-7207-B1CEC20B8C7B}"/>
              </a:ext>
            </a:extLst>
          </p:cNvPr>
          <p:cNvSpPr txBox="1"/>
          <p:nvPr/>
        </p:nvSpPr>
        <p:spPr>
          <a:xfrm>
            <a:off x="3318526" y="4025900"/>
            <a:ext cx="1843417" cy="2112147"/>
          </a:xfrm>
          <a:prstGeom prst="rect">
            <a:avLst/>
          </a:prstGeom>
        </p:spPr>
        <p:txBody>
          <a:bodyPr vert="horz" wrap="square" lIns="0" tIns="172623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35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2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RDD:</a:t>
            </a:r>
            <a:r>
              <a:rPr kumimoji="0" sz="2127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127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</a:t>
            </a:r>
            <a:r>
              <a:rPr kumimoji="0" lang="es-ES" sz="2127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í</a:t>
            </a:r>
            <a:r>
              <a:rPr kumimoji="0" sz="2127" b="0" i="0" u="none" strike="noStrike" kern="1200" cap="none" spc="-6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neas</a:t>
            </a:r>
            <a:endParaRPr kumimoji="0" lang="es-ES" sz="2127" b="0" i="0" u="none" strike="noStrike" kern="1200" cap="none" spc="-6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11075" marR="151602" lvl="0" indent="0" algn="ctr" defTabSz="914400" rtl="0" eaLnBrk="1" fontAlgn="auto" latinLnBrk="0" hangingPunct="1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2127" spc="-6" dirty="0">
              <a:solidFill>
                <a:prstClr val="black"/>
              </a:solidFill>
              <a:latin typeface="Arial MT"/>
              <a:cs typeface="Arial MT"/>
            </a:endParaRPr>
          </a:p>
          <a:p>
            <a:pPr marL="111075" marR="151602" lvl="0" indent="0" algn="ctr" defTabSz="914400" rtl="0" eaLnBrk="1" fontAlgn="auto" latinLnBrk="0" hangingPunct="1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1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“En </a:t>
            </a:r>
            <a:r>
              <a:rPr kumimoji="0" sz="1418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 lugar” </a:t>
            </a:r>
            <a:r>
              <a:rPr kumimoji="0" sz="141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s-ES" sz="141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</a:p>
          <a:p>
            <a:pPr marL="111075" marR="151602" lvl="0" indent="0" algn="ctr" defTabSz="914400" rtl="0" eaLnBrk="1" fontAlgn="auto" latinLnBrk="0" hangingPunct="1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1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“de</a:t>
            </a:r>
            <a:r>
              <a:rPr kumimoji="0" sz="1418" b="0" i="0" u="none" strike="noStrike" kern="1200" cap="none" spc="-4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18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la</a:t>
            </a:r>
            <a:r>
              <a:rPr kumimoji="0" sz="1418" b="0" i="0" u="none" strike="noStrike" kern="1200" cap="none" spc="-4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18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Mancha” </a:t>
            </a:r>
            <a:r>
              <a:rPr kumimoji="0" sz="1418" b="0" i="0" u="none" strike="noStrike" kern="1200" cap="none" spc="-378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endParaRPr kumimoji="0" lang="es-ES" sz="1418" b="0" i="0" u="none" strike="noStrike" kern="1200" cap="none" spc="-378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11075" marR="151602" lvl="0" indent="0" algn="ctr" defTabSz="914400" rtl="0" eaLnBrk="1" fontAlgn="auto" latinLnBrk="0" hangingPunct="1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1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“de</a:t>
            </a:r>
            <a:r>
              <a:rPr kumimoji="0" sz="1418" b="0" i="0" u="none" strike="noStrike" kern="1200" cap="none" spc="-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18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cuyo</a:t>
            </a:r>
            <a:r>
              <a:rPr kumimoji="0" sz="1418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18" b="0" i="0" u="none" strike="noStrike" kern="1200" cap="none" spc="-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no-”</a:t>
            </a:r>
            <a:endParaRPr kumimoji="0" sz="141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40527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1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…</a:t>
            </a:r>
          </a:p>
        </p:txBody>
      </p:sp>
      <p:sp>
        <p:nvSpPr>
          <p:cNvPr id="61" name="object 25">
            <a:extLst>
              <a:ext uri="{FF2B5EF4-FFF2-40B4-BE49-F238E27FC236}">
                <a16:creationId xmlns:a16="http://schemas.microsoft.com/office/drawing/2014/main" id="{6EE0188B-A6D6-4F0C-C75B-1174718B9984}"/>
              </a:ext>
            </a:extLst>
          </p:cNvPr>
          <p:cNvSpPr txBox="1"/>
          <p:nvPr/>
        </p:nvSpPr>
        <p:spPr>
          <a:xfrm>
            <a:off x="450850" y="4154176"/>
            <a:ext cx="2056890" cy="481324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 marR="0" lvl="0" indent="0" algn="l" defTabSz="914400" rtl="0" eaLnBrk="1" fontAlgn="auto" latinLnBrk="0" hangingPunct="1">
              <a:lnSpc>
                <a:spcPct val="100000"/>
              </a:lnSpc>
              <a:spcBef>
                <a:spcPts val="11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quijote.txt</a:t>
            </a:r>
            <a:endParaRPr kumimoji="0" sz="212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63" name="object 25">
            <a:extLst>
              <a:ext uri="{FF2B5EF4-FFF2-40B4-BE49-F238E27FC236}">
                <a16:creationId xmlns:a16="http://schemas.microsoft.com/office/drawing/2014/main" id="{856A1C2C-B344-A376-1E2E-20CE8F20C6C7}"/>
              </a:ext>
            </a:extLst>
          </p:cNvPr>
          <p:cNvSpPr txBox="1"/>
          <p:nvPr/>
        </p:nvSpPr>
        <p:spPr>
          <a:xfrm>
            <a:off x="1851962" y="6537011"/>
            <a:ext cx="1714512" cy="384489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5011" rIns="0" bIns="0" rtlCol="0">
            <a:spAutoFit/>
          </a:bodyPr>
          <a:lstStyle/>
          <a:p>
            <a:pPr marL="15010" marR="0" lvl="0" indent="0" algn="l" defTabSz="914400" rtl="0" eaLnBrk="1" fontAlgn="auto" latinLnBrk="0" hangingPunct="1">
              <a:lnSpc>
                <a:spcPct val="100000"/>
              </a:lnSpc>
              <a:spcBef>
                <a:spcPts val="11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sc.textFile</a:t>
            </a: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(…)</a:t>
            </a:r>
            <a:endParaRPr kumimoji="0" sz="2127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3" name="object 4">
            <a:extLst>
              <a:ext uri="{FF2B5EF4-FFF2-40B4-BE49-F238E27FC236}">
                <a16:creationId xmlns:a16="http://schemas.microsoft.com/office/drawing/2014/main" id="{FC69A7EC-0DBA-E318-9BB9-E84965AB8FD9}"/>
              </a:ext>
            </a:extLst>
          </p:cNvPr>
          <p:cNvSpPr txBox="1"/>
          <p:nvPr/>
        </p:nvSpPr>
        <p:spPr>
          <a:xfrm>
            <a:off x="260314" y="1373170"/>
            <a:ext cx="10358510" cy="2412202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sz="1891" b="1" spc="-6" dirty="0">
                <a:latin typeface="Courier New"/>
                <a:cs typeface="Courier New"/>
              </a:rPr>
              <a:t>file = '</a:t>
            </a:r>
            <a:r>
              <a:rPr lang="es-ES" sz="1891" b="1" spc="-6" dirty="0" err="1">
                <a:latin typeface="Courier New"/>
                <a:cs typeface="Courier New"/>
              </a:rPr>
              <a:t>dbfs</a:t>
            </a:r>
            <a:r>
              <a:rPr lang="es-ES" sz="1891" b="1" spc="-6" dirty="0">
                <a:latin typeface="Courier New"/>
                <a:cs typeface="Courier New"/>
              </a:rPr>
              <a:t>:/</a:t>
            </a:r>
            <a:r>
              <a:rPr lang="es-ES" sz="1891" b="1" spc="-6" dirty="0" err="1">
                <a:latin typeface="Courier New"/>
                <a:cs typeface="Courier New"/>
              </a:rPr>
              <a:t>FileStore</a:t>
            </a:r>
            <a:r>
              <a:rPr lang="es-ES" sz="1891" b="1" spc="-6" dirty="0">
                <a:latin typeface="Courier New"/>
                <a:cs typeface="Courier New"/>
              </a:rPr>
              <a:t>/</a:t>
            </a:r>
            <a:r>
              <a:rPr lang="es-ES" sz="1891" b="1" spc="-6" dirty="0" err="1">
                <a:latin typeface="Courier New"/>
                <a:cs typeface="Courier New"/>
              </a:rPr>
              <a:t>shared_uploads</a:t>
            </a:r>
            <a:r>
              <a:rPr lang="es-ES" sz="1891" b="1" spc="-6" dirty="0">
                <a:latin typeface="Courier New"/>
                <a:cs typeface="Courier New"/>
              </a:rPr>
              <a:t>/edurf.cld@gmail.com/quijote.txt'</a:t>
            </a:r>
          </a:p>
          <a:p>
            <a:pPr marL="107322">
              <a:spcBef>
                <a:spcPts val="195"/>
              </a:spcBef>
            </a:pPr>
            <a:endParaRPr lang="es-ES" sz="1891" b="1" spc="-6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sz="1891" b="1" spc="-6" dirty="0" err="1">
                <a:latin typeface="Courier New"/>
                <a:cs typeface="Courier New"/>
              </a:rPr>
              <a:t>lineas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 err="1">
                <a:latin typeface="Courier New"/>
                <a:cs typeface="Courier New"/>
              </a:rPr>
              <a:t>sc.textFile</a:t>
            </a:r>
            <a:r>
              <a:rPr sz="1891" b="1" spc="-6" dirty="0">
                <a:latin typeface="Courier New"/>
                <a:cs typeface="Courier New"/>
              </a:rPr>
              <a:t>(</a:t>
            </a:r>
            <a:r>
              <a:rPr lang="es-ES" sz="1891" b="1" spc="-6" dirty="0" err="1">
                <a:latin typeface="Courier New"/>
                <a:cs typeface="Courier New"/>
              </a:rPr>
              <a:t>file</a:t>
            </a:r>
            <a:r>
              <a:rPr sz="1891" b="1" dirty="0">
                <a:latin typeface="Courier New"/>
                <a:cs typeface="Courier New"/>
              </a:rPr>
              <a:t>)</a:t>
            </a:r>
            <a:endParaRPr sz="1891" dirty="0">
              <a:latin typeface="Courier New"/>
              <a:cs typeface="Courier New"/>
            </a:endParaRPr>
          </a:p>
          <a:p>
            <a:pPr marL="107322" marR="806794">
              <a:lnSpc>
                <a:spcPct val="272800"/>
              </a:lnSpc>
              <a:spcBef>
                <a:spcPts val="12"/>
              </a:spcBef>
            </a:pPr>
            <a:r>
              <a:rPr lang="es-ES" sz="1891" b="1" spc="-6" dirty="0" err="1">
                <a:latin typeface="Courier New"/>
                <a:cs typeface="Courier New"/>
              </a:rPr>
              <a:t>lineas.take</a:t>
            </a:r>
            <a:r>
              <a:rPr lang="es-ES" sz="1891" b="1" spc="-6" dirty="0">
                <a:latin typeface="Courier New"/>
                <a:cs typeface="Courier New"/>
              </a:rPr>
              <a:t>(5)</a:t>
            </a:r>
          </a:p>
          <a:p>
            <a:pPr marL="107322" marR="806794">
              <a:lnSpc>
                <a:spcPct val="272800"/>
              </a:lnSpc>
              <a:spcBef>
                <a:spcPts val="12"/>
              </a:spcBef>
            </a:pPr>
            <a:endParaRPr sz="189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8677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EJERCICIO 1: Contar palabras del fichero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596900"/>
            <a:ext cx="7232650" cy="228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8" name="40 Grupo">
            <a:extLst>
              <a:ext uri="{FF2B5EF4-FFF2-40B4-BE49-F238E27FC236}">
                <a16:creationId xmlns:a16="http://schemas.microsoft.com/office/drawing/2014/main" id="{58ED725E-7D1A-4D56-0F9D-ADF1F4E1CF5E}"/>
              </a:ext>
            </a:extLst>
          </p:cNvPr>
          <p:cNvGrpSpPr/>
          <p:nvPr/>
        </p:nvGrpSpPr>
        <p:grpSpPr>
          <a:xfrm>
            <a:off x="2395217" y="1130300"/>
            <a:ext cx="5366087" cy="2337361"/>
            <a:chOff x="1903388" y="2158988"/>
            <a:chExt cx="5366087" cy="2337361"/>
          </a:xfrm>
        </p:grpSpPr>
        <p:grpSp>
          <p:nvGrpSpPr>
            <p:cNvPr id="9" name="object 10">
              <a:extLst>
                <a:ext uri="{FF2B5EF4-FFF2-40B4-BE49-F238E27FC236}">
                  <a16:creationId xmlns:a16="http://schemas.microsoft.com/office/drawing/2014/main" id="{E3532BBE-CF2D-6DE4-30BF-8C1C7DB08A8B}"/>
                </a:ext>
              </a:extLst>
            </p:cNvPr>
            <p:cNvGrpSpPr/>
            <p:nvPr/>
          </p:nvGrpSpPr>
          <p:grpSpPr>
            <a:xfrm>
              <a:off x="4210163" y="3502390"/>
              <a:ext cx="873532" cy="513094"/>
              <a:chOff x="1754885" y="3786378"/>
              <a:chExt cx="523240" cy="307340"/>
            </a:xfrm>
          </p:grpSpPr>
          <p:sp>
            <p:nvSpPr>
              <p:cNvPr id="24" name="object 11">
                <a:extLst>
                  <a:ext uri="{FF2B5EF4-FFF2-40B4-BE49-F238E27FC236}">
                    <a16:creationId xmlns:a16="http://schemas.microsoft.com/office/drawing/2014/main" id="{E580D855-090C-489F-CBEA-2ECDB0B47680}"/>
                  </a:ext>
                </a:extLst>
              </p:cNvPr>
              <p:cNvSpPr/>
              <p:nvPr/>
            </p:nvSpPr>
            <p:spPr>
              <a:xfrm>
                <a:off x="1764410" y="3795903"/>
                <a:ext cx="504190" cy="288290"/>
              </a:xfrm>
              <a:custGeom>
                <a:avLst/>
                <a:gdLst/>
                <a:ahLst/>
                <a:cxnLst/>
                <a:rect l="l" t="t" r="r" b="b"/>
                <a:pathLst>
                  <a:path w="504189" h="288289">
                    <a:moveTo>
                      <a:pt x="359663" y="0"/>
                    </a:moveTo>
                    <a:lnTo>
                      <a:pt x="359663" y="72009"/>
                    </a:lnTo>
                    <a:lnTo>
                      <a:pt x="0" y="72009"/>
                    </a:lnTo>
                    <a:lnTo>
                      <a:pt x="0" y="216027"/>
                    </a:lnTo>
                    <a:lnTo>
                      <a:pt x="359663" y="216027"/>
                    </a:lnTo>
                    <a:lnTo>
                      <a:pt x="359663" y="288036"/>
                    </a:lnTo>
                    <a:lnTo>
                      <a:pt x="503681" y="144018"/>
                    </a:lnTo>
                    <a:lnTo>
                      <a:pt x="359663" y="0"/>
                    </a:lnTo>
                    <a:close/>
                  </a:path>
                </a:pathLst>
              </a:custGeom>
              <a:solidFill>
                <a:srgbClr val="539E39"/>
              </a:solidFill>
            </p:spPr>
            <p:txBody>
              <a:bodyPr wrap="square" lIns="0" tIns="0" rIns="0" bIns="0" rtlCol="0"/>
              <a:lstStyle/>
              <a:p>
                <a:endParaRPr sz="2127"/>
              </a:p>
            </p:txBody>
          </p:sp>
          <p:sp>
            <p:nvSpPr>
              <p:cNvPr id="25" name="object 12">
                <a:extLst>
                  <a:ext uri="{FF2B5EF4-FFF2-40B4-BE49-F238E27FC236}">
                    <a16:creationId xmlns:a16="http://schemas.microsoft.com/office/drawing/2014/main" id="{E759CB94-3E54-81A9-CEF6-05646CB0B2EB}"/>
                  </a:ext>
                </a:extLst>
              </p:cNvPr>
              <p:cNvSpPr/>
              <p:nvPr/>
            </p:nvSpPr>
            <p:spPr>
              <a:xfrm>
                <a:off x="1764410" y="3795903"/>
                <a:ext cx="504190" cy="288290"/>
              </a:xfrm>
              <a:custGeom>
                <a:avLst/>
                <a:gdLst/>
                <a:ahLst/>
                <a:cxnLst/>
                <a:rect l="l" t="t" r="r" b="b"/>
                <a:pathLst>
                  <a:path w="504189" h="288289">
                    <a:moveTo>
                      <a:pt x="0" y="72009"/>
                    </a:moveTo>
                    <a:lnTo>
                      <a:pt x="359663" y="72009"/>
                    </a:lnTo>
                    <a:lnTo>
                      <a:pt x="359663" y="0"/>
                    </a:lnTo>
                    <a:lnTo>
                      <a:pt x="503681" y="144018"/>
                    </a:lnTo>
                    <a:lnTo>
                      <a:pt x="359663" y="288036"/>
                    </a:lnTo>
                    <a:lnTo>
                      <a:pt x="359663" y="216027"/>
                    </a:lnTo>
                    <a:lnTo>
                      <a:pt x="0" y="216027"/>
                    </a:lnTo>
                    <a:lnTo>
                      <a:pt x="0" y="72009"/>
                    </a:lnTo>
                    <a:close/>
                  </a:path>
                </a:pathLst>
              </a:custGeom>
              <a:ln w="19050">
                <a:solidFill>
                  <a:srgbClr val="3A7327"/>
                </a:solidFill>
              </a:ln>
            </p:spPr>
            <p:txBody>
              <a:bodyPr wrap="square" lIns="0" tIns="0" rIns="0" bIns="0" rtlCol="0"/>
              <a:lstStyle/>
              <a:p>
                <a:endParaRPr sz="2127"/>
              </a:p>
            </p:txBody>
          </p:sp>
        </p:grpSp>
        <p:grpSp>
          <p:nvGrpSpPr>
            <p:cNvPr id="10" name="38 Grupo">
              <a:extLst>
                <a:ext uri="{FF2B5EF4-FFF2-40B4-BE49-F238E27FC236}">
                  <a16:creationId xmlns:a16="http://schemas.microsoft.com/office/drawing/2014/main" id="{0D927C92-B7D8-3118-486D-FC519C59A0BB}"/>
                </a:ext>
              </a:extLst>
            </p:cNvPr>
            <p:cNvGrpSpPr/>
            <p:nvPr/>
          </p:nvGrpSpPr>
          <p:grpSpPr>
            <a:xfrm>
              <a:off x="5171897" y="2158988"/>
              <a:ext cx="2097578" cy="2337361"/>
              <a:chOff x="5171897" y="2158988"/>
              <a:chExt cx="2097578" cy="2337361"/>
            </a:xfrm>
          </p:grpSpPr>
          <p:grpSp>
            <p:nvGrpSpPr>
              <p:cNvPr id="19" name="object 13">
                <a:extLst>
                  <a:ext uri="{FF2B5EF4-FFF2-40B4-BE49-F238E27FC236}">
                    <a16:creationId xmlns:a16="http://schemas.microsoft.com/office/drawing/2014/main" id="{B833CC68-6B57-66A8-A195-198503103874}"/>
                  </a:ext>
                </a:extLst>
              </p:cNvPr>
              <p:cNvGrpSpPr/>
              <p:nvPr/>
            </p:nvGrpSpPr>
            <p:grpSpPr>
              <a:xfrm>
                <a:off x="5171897" y="2781089"/>
                <a:ext cx="2075698" cy="1715260"/>
                <a:chOff x="2330957" y="3354323"/>
                <a:chExt cx="1243330" cy="1027430"/>
              </a:xfrm>
            </p:grpSpPr>
            <p:sp>
              <p:nvSpPr>
                <p:cNvPr id="21" name="object 14">
                  <a:extLst>
                    <a:ext uri="{FF2B5EF4-FFF2-40B4-BE49-F238E27FC236}">
                      <a16:creationId xmlns:a16="http://schemas.microsoft.com/office/drawing/2014/main" id="{CC5297A6-3B1E-D3D3-E297-F407C6A165B2}"/>
                    </a:ext>
                  </a:extLst>
                </p:cNvPr>
                <p:cNvSpPr/>
                <p:nvPr/>
              </p:nvSpPr>
              <p:spPr>
                <a:xfrm>
                  <a:off x="2340482" y="3363848"/>
                  <a:ext cx="1224280" cy="1008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279" h="1008379">
                      <a:moveTo>
                        <a:pt x="1055751" y="0"/>
                      </a:moveTo>
                      <a:lnTo>
                        <a:pt x="168021" y="0"/>
                      </a:lnTo>
                      <a:lnTo>
                        <a:pt x="123339" y="5998"/>
                      </a:lnTo>
                      <a:lnTo>
                        <a:pt x="83199" y="22930"/>
                      </a:lnTo>
                      <a:lnTo>
                        <a:pt x="49196" y="49196"/>
                      </a:lnTo>
                      <a:lnTo>
                        <a:pt x="22930" y="83199"/>
                      </a:lnTo>
                      <a:lnTo>
                        <a:pt x="5998" y="123339"/>
                      </a:lnTo>
                      <a:lnTo>
                        <a:pt x="0" y="168020"/>
                      </a:lnTo>
                      <a:lnTo>
                        <a:pt x="0" y="840104"/>
                      </a:lnTo>
                      <a:lnTo>
                        <a:pt x="5998" y="884772"/>
                      </a:lnTo>
                      <a:lnTo>
                        <a:pt x="22930" y="924909"/>
                      </a:lnTo>
                      <a:lnTo>
                        <a:pt x="49196" y="958915"/>
                      </a:lnTo>
                      <a:lnTo>
                        <a:pt x="83199" y="985186"/>
                      </a:lnTo>
                      <a:lnTo>
                        <a:pt x="123339" y="1002124"/>
                      </a:lnTo>
                      <a:lnTo>
                        <a:pt x="168021" y="1008126"/>
                      </a:lnTo>
                      <a:lnTo>
                        <a:pt x="1055751" y="1008126"/>
                      </a:lnTo>
                      <a:lnTo>
                        <a:pt x="1100432" y="1002124"/>
                      </a:lnTo>
                      <a:lnTo>
                        <a:pt x="1140572" y="985186"/>
                      </a:lnTo>
                      <a:lnTo>
                        <a:pt x="1174575" y="958915"/>
                      </a:lnTo>
                      <a:lnTo>
                        <a:pt x="1200841" y="924909"/>
                      </a:lnTo>
                      <a:lnTo>
                        <a:pt x="1217773" y="884772"/>
                      </a:lnTo>
                      <a:lnTo>
                        <a:pt x="1223771" y="840104"/>
                      </a:lnTo>
                      <a:lnTo>
                        <a:pt x="1223771" y="168020"/>
                      </a:lnTo>
                      <a:lnTo>
                        <a:pt x="1217773" y="123339"/>
                      </a:lnTo>
                      <a:lnTo>
                        <a:pt x="1200841" y="83199"/>
                      </a:lnTo>
                      <a:lnTo>
                        <a:pt x="1174575" y="49196"/>
                      </a:lnTo>
                      <a:lnTo>
                        <a:pt x="1140572" y="22930"/>
                      </a:lnTo>
                      <a:lnTo>
                        <a:pt x="1100432" y="5998"/>
                      </a:lnTo>
                      <a:lnTo>
                        <a:pt x="1055751" y="0"/>
                      </a:lnTo>
                      <a:close/>
                    </a:path>
                  </a:pathLst>
                </a:custGeom>
                <a:solidFill>
                  <a:srgbClr val="539E39"/>
                </a:solidFill>
              </p:spPr>
              <p:txBody>
                <a:bodyPr wrap="square" lIns="0" tIns="0" rIns="0" bIns="0" rtlCol="0"/>
                <a:lstStyle/>
                <a:p>
                  <a:endParaRPr sz="2127"/>
                </a:p>
              </p:txBody>
            </p:sp>
            <p:sp>
              <p:nvSpPr>
                <p:cNvPr id="23" name="object 15">
                  <a:extLst>
                    <a:ext uri="{FF2B5EF4-FFF2-40B4-BE49-F238E27FC236}">
                      <a16:creationId xmlns:a16="http://schemas.microsoft.com/office/drawing/2014/main" id="{AE8FFA57-6C44-2113-5F75-623ECB33154B}"/>
                    </a:ext>
                  </a:extLst>
                </p:cNvPr>
                <p:cNvSpPr/>
                <p:nvPr/>
              </p:nvSpPr>
              <p:spPr>
                <a:xfrm>
                  <a:off x="2340482" y="3363848"/>
                  <a:ext cx="1224280" cy="1008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279" h="1008379">
                      <a:moveTo>
                        <a:pt x="0" y="168020"/>
                      </a:moveTo>
                      <a:lnTo>
                        <a:pt x="5998" y="123339"/>
                      </a:lnTo>
                      <a:lnTo>
                        <a:pt x="22930" y="83199"/>
                      </a:lnTo>
                      <a:lnTo>
                        <a:pt x="49196" y="49196"/>
                      </a:lnTo>
                      <a:lnTo>
                        <a:pt x="83199" y="22930"/>
                      </a:lnTo>
                      <a:lnTo>
                        <a:pt x="123339" y="5998"/>
                      </a:lnTo>
                      <a:lnTo>
                        <a:pt x="168021" y="0"/>
                      </a:lnTo>
                      <a:lnTo>
                        <a:pt x="1055751" y="0"/>
                      </a:lnTo>
                      <a:lnTo>
                        <a:pt x="1100432" y="5998"/>
                      </a:lnTo>
                      <a:lnTo>
                        <a:pt x="1140572" y="22930"/>
                      </a:lnTo>
                      <a:lnTo>
                        <a:pt x="1174575" y="49196"/>
                      </a:lnTo>
                      <a:lnTo>
                        <a:pt x="1200841" y="83199"/>
                      </a:lnTo>
                      <a:lnTo>
                        <a:pt x="1217773" y="123339"/>
                      </a:lnTo>
                      <a:lnTo>
                        <a:pt x="1223771" y="168020"/>
                      </a:lnTo>
                      <a:lnTo>
                        <a:pt x="1223771" y="840104"/>
                      </a:lnTo>
                      <a:lnTo>
                        <a:pt x="1217773" y="884772"/>
                      </a:lnTo>
                      <a:lnTo>
                        <a:pt x="1200841" y="924909"/>
                      </a:lnTo>
                      <a:lnTo>
                        <a:pt x="1174575" y="958915"/>
                      </a:lnTo>
                      <a:lnTo>
                        <a:pt x="1140572" y="985186"/>
                      </a:lnTo>
                      <a:lnTo>
                        <a:pt x="1100432" y="1002124"/>
                      </a:lnTo>
                      <a:lnTo>
                        <a:pt x="1055751" y="1008126"/>
                      </a:lnTo>
                      <a:lnTo>
                        <a:pt x="168021" y="1008126"/>
                      </a:lnTo>
                      <a:lnTo>
                        <a:pt x="123339" y="1002124"/>
                      </a:lnTo>
                      <a:lnTo>
                        <a:pt x="83199" y="985186"/>
                      </a:lnTo>
                      <a:lnTo>
                        <a:pt x="49196" y="958915"/>
                      </a:lnTo>
                      <a:lnTo>
                        <a:pt x="22930" y="924909"/>
                      </a:lnTo>
                      <a:lnTo>
                        <a:pt x="5998" y="884772"/>
                      </a:lnTo>
                      <a:lnTo>
                        <a:pt x="0" y="840104"/>
                      </a:lnTo>
                      <a:lnTo>
                        <a:pt x="0" y="168020"/>
                      </a:lnTo>
                      <a:close/>
                    </a:path>
                  </a:pathLst>
                </a:custGeom>
                <a:ln w="19050">
                  <a:solidFill>
                    <a:srgbClr val="3A7327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127"/>
                </a:p>
              </p:txBody>
            </p:sp>
          </p:grpSp>
          <p:sp>
            <p:nvSpPr>
              <p:cNvPr id="20" name="object 16">
                <a:extLst>
                  <a:ext uri="{FF2B5EF4-FFF2-40B4-BE49-F238E27FC236}">
                    <a16:creationId xmlns:a16="http://schemas.microsoft.com/office/drawing/2014/main" id="{28773E51-AF3F-8048-0B58-4CF9FBCA15D3}"/>
                  </a:ext>
                </a:extLst>
              </p:cNvPr>
              <p:cNvSpPr txBox="1"/>
              <p:nvPr/>
            </p:nvSpPr>
            <p:spPr>
              <a:xfrm>
                <a:off x="5189536" y="2158988"/>
                <a:ext cx="2079939" cy="1900422"/>
              </a:xfrm>
              <a:prstGeom prst="rect">
                <a:avLst/>
              </a:prstGeom>
            </p:spPr>
            <p:txBody>
              <a:bodyPr vert="horz" wrap="square" lIns="0" tIns="172623" rIns="0" bIns="0" rtlCol="0">
                <a:spAutoFit/>
              </a:bodyPr>
              <a:lstStyle/>
              <a:p>
                <a:pPr algn="ctr">
                  <a:spcBef>
                    <a:spcPts val="1359"/>
                  </a:spcBef>
                </a:pPr>
                <a:r>
                  <a:rPr sz="2127" dirty="0">
                    <a:latin typeface="Arial MT"/>
                    <a:cs typeface="Arial MT"/>
                  </a:rPr>
                  <a:t>RDD:</a:t>
                </a:r>
                <a:r>
                  <a:rPr sz="2127" spc="-65" dirty="0">
                    <a:latin typeface="Arial MT"/>
                    <a:cs typeface="Arial MT"/>
                  </a:rPr>
                  <a:t> </a:t>
                </a:r>
                <a:r>
                  <a:rPr sz="2127" spc="-6" dirty="0">
                    <a:latin typeface="Arial MT"/>
                    <a:cs typeface="Arial MT"/>
                  </a:rPr>
                  <a:t>lineas</a:t>
                </a:r>
                <a:endParaRPr sz="2127">
                  <a:latin typeface="Arial MT"/>
                  <a:cs typeface="Arial MT"/>
                </a:endParaRPr>
              </a:p>
              <a:p>
                <a:pPr marL="111075" marR="151602" algn="ctr">
                  <a:spcBef>
                    <a:spcPts val="827"/>
                  </a:spcBef>
                </a:pPr>
                <a:endParaRPr lang="es-ES" sz="1418" dirty="0">
                  <a:latin typeface="Arial MT"/>
                  <a:cs typeface="Arial MT"/>
                </a:endParaRPr>
              </a:p>
              <a:p>
                <a:pPr marL="111075" marR="151602" algn="ctr">
                  <a:spcBef>
                    <a:spcPts val="827"/>
                  </a:spcBef>
                </a:pPr>
                <a:endParaRPr lang="es-ES" sz="1418" dirty="0">
                  <a:latin typeface="Arial MT"/>
                  <a:cs typeface="Arial MT"/>
                </a:endParaRPr>
              </a:p>
              <a:p>
                <a:pPr marL="111075" marR="151602" algn="ctr">
                  <a:spcBef>
                    <a:spcPts val="827"/>
                  </a:spcBef>
                </a:pPr>
                <a:r>
                  <a:rPr sz="1418">
                    <a:latin typeface="Arial MT"/>
                    <a:cs typeface="Arial MT"/>
                  </a:rPr>
                  <a:t>“</a:t>
                </a:r>
                <a:r>
                  <a:rPr sz="1418" dirty="0">
                    <a:latin typeface="Arial MT"/>
                    <a:cs typeface="Arial MT"/>
                  </a:rPr>
                  <a:t>En </a:t>
                </a:r>
                <a:r>
                  <a:rPr sz="1418" spc="-6" dirty="0">
                    <a:latin typeface="Arial MT"/>
                    <a:cs typeface="Arial MT"/>
                  </a:rPr>
                  <a:t>un lugar” </a:t>
                </a:r>
                <a:r>
                  <a:rPr sz="1418" dirty="0">
                    <a:latin typeface="Arial MT"/>
                    <a:cs typeface="Arial MT"/>
                  </a:rPr>
                  <a:t> “de</a:t>
                </a:r>
                <a:r>
                  <a:rPr sz="1418" spc="-47" dirty="0">
                    <a:latin typeface="Arial MT"/>
                    <a:cs typeface="Arial MT"/>
                  </a:rPr>
                  <a:t> </a:t>
                </a:r>
                <a:r>
                  <a:rPr sz="1418" spc="-6" dirty="0">
                    <a:latin typeface="Arial MT"/>
                    <a:cs typeface="Arial MT"/>
                  </a:rPr>
                  <a:t>la</a:t>
                </a:r>
                <a:r>
                  <a:rPr sz="1418" spc="-41" dirty="0">
                    <a:latin typeface="Arial MT"/>
                    <a:cs typeface="Arial MT"/>
                  </a:rPr>
                  <a:t> </a:t>
                </a:r>
                <a:r>
                  <a:rPr sz="1418" spc="-6" dirty="0">
                    <a:latin typeface="Arial MT"/>
                    <a:cs typeface="Arial MT"/>
                  </a:rPr>
                  <a:t>Mancha” </a:t>
                </a:r>
                <a:r>
                  <a:rPr sz="1418" spc="-378" dirty="0">
                    <a:latin typeface="Arial MT"/>
                    <a:cs typeface="Arial MT"/>
                  </a:rPr>
                  <a:t> </a:t>
                </a:r>
                <a:r>
                  <a:rPr sz="1418" dirty="0">
                    <a:latin typeface="Arial MT"/>
                    <a:cs typeface="Arial MT"/>
                  </a:rPr>
                  <a:t>“de</a:t>
                </a:r>
                <a:r>
                  <a:rPr sz="1418" spc="-24" dirty="0">
                    <a:latin typeface="Arial MT"/>
                    <a:cs typeface="Arial MT"/>
                  </a:rPr>
                  <a:t> </a:t>
                </a:r>
                <a:r>
                  <a:rPr sz="1418" spc="-6" dirty="0">
                    <a:latin typeface="Arial MT"/>
                    <a:cs typeface="Arial MT"/>
                  </a:rPr>
                  <a:t>cuyo</a:t>
                </a:r>
                <a:r>
                  <a:rPr sz="1418" spc="-30" dirty="0">
                    <a:latin typeface="Arial MT"/>
                    <a:cs typeface="Arial MT"/>
                  </a:rPr>
                  <a:t> </a:t>
                </a:r>
                <a:r>
                  <a:rPr sz="1418" spc="-6" dirty="0">
                    <a:latin typeface="Arial MT"/>
                    <a:cs typeface="Arial MT"/>
                  </a:rPr>
                  <a:t>no-”</a:t>
                </a:r>
                <a:endParaRPr sz="1418">
                  <a:latin typeface="Arial MT"/>
                  <a:cs typeface="Arial MT"/>
                </a:endParaRPr>
              </a:p>
              <a:p>
                <a:pPr marR="40527" algn="ctr"/>
                <a:r>
                  <a:rPr sz="1418" dirty="0">
                    <a:latin typeface="Arial MT"/>
                    <a:cs typeface="Arial MT"/>
                  </a:rPr>
                  <a:t>…</a:t>
                </a:r>
                <a:endParaRPr sz="1418">
                  <a:latin typeface="Arial MT"/>
                  <a:cs typeface="Arial MT"/>
                </a:endParaRPr>
              </a:p>
            </p:txBody>
          </p:sp>
        </p:grpSp>
        <p:grpSp>
          <p:nvGrpSpPr>
            <p:cNvPr id="11" name="39 Grupo">
              <a:extLst>
                <a:ext uri="{FF2B5EF4-FFF2-40B4-BE49-F238E27FC236}">
                  <a16:creationId xmlns:a16="http://schemas.microsoft.com/office/drawing/2014/main" id="{03CFABCF-BEE2-5197-B58F-E6AF3D2D5F42}"/>
                </a:ext>
              </a:extLst>
            </p:cNvPr>
            <p:cNvGrpSpPr/>
            <p:nvPr/>
          </p:nvGrpSpPr>
          <p:grpSpPr>
            <a:xfrm>
              <a:off x="1903388" y="2158988"/>
              <a:ext cx="2079939" cy="2337361"/>
              <a:chOff x="1903388" y="2158988"/>
              <a:chExt cx="2079939" cy="2337361"/>
            </a:xfrm>
          </p:grpSpPr>
          <p:grpSp>
            <p:nvGrpSpPr>
              <p:cNvPr id="12" name="31 Grupo">
                <a:extLst>
                  <a:ext uri="{FF2B5EF4-FFF2-40B4-BE49-F238E27FC236}">
                    <a16:creationId xmlns:a16="http://schemas.microsoft.com/office/drawing/2014/main" id="{A4E4388F-FF08-6781-B655-F2B812D6D9F2}"/>
                  </a:ext>
                </a:extLst>
              </p:cNvPr>
              <p:cNvGrpSpPr/>
              <p:nvPr/>
            </p:nvGrpSpPr>
            <p:grpSpPr>
              <a:xfrm>
                <a:off x="2046264" y="2781089"/>
                <a:ext cx="1924103" cy="1715260"/>
                <a:chOff x="542185" y="2363476"/>
                <a:chExt cx="1362221" cy="1214365"/>
              </a:xfrm>
            </p:grpSpPr>
            <p:grpSp>
              <p:nvGrpSpPr>
                <p:cNvPr id="14" name="object 5">
                  <a:extLst>
                    <a:ext uri="{FF2B5EF4-FFF2-40B4-BE49-F238E27FC236}">
                      <a16:creationId xmlns:a16="http://schemas.microsoft.com/office/drawing/2014/main" id="{03BCEA91-9FD1-8222-4391-36478E65A5B1}"/>
                    </a:ext>
                  </a:extLst>
                </p:cNvPr>
                <p:cNvGrpSpPr/>
                <p:nvPr/>
              </p:nvGrpSpPr>
              <p:grpSpPr>
                <a:xfrm>
                  <a:off x="542185" y="2363476"/>
                  <a:ext cx="1362221" cy="1214365"/>
                  <a:chOff x="458723" y="3354323"/>
                  <a:chExt cx="1152525" cy="1027430"/>
                </a:xfrm>
              </p:grpSpPr>
              <p:sp>
                <p:nvSpPr>
                  <p:cNvPr id="16" name="object 6">
                    <a:extLst>
                      <a:ext uri="{FF2B5EF4-FFF2-40B4-BE49-F238E27FC236}">
                        <a16:creationId xmlns:a16="http://schemas.microsoft.com/office/drawing/2014/main" id="{F5F5A58A-183F-BE8F-F2D4-9B807E830004}"/>
                      </a:ext>
                    </a:extLst>
                  </p:cNvPr>
                  <p:cNvSpPr/>
                  <p:nvPr/>
                </p:nvSpPr>
                <p:spPr>
                  <a:xfrm>
                    <a:off x="468248" y="3363848"/>
                    <a:ext cx="1133475" cy="1008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3475" h="1008379">
                        <a:moveTo>
                          <a:pt x="1133094" y="0"/>
                        </a:moveTo>
                        <a:lnTo>
                          <a:pt x="0" y="0"/>
                        </a:lnTo>
                        <a:lnTo>
                          <a:pt x="0" y="1008126"/>
                        </a:lnTo>
                        <a:lnTo>
                          <a:pt x="965073" y="1008126"/>
                        </a:lnTo>
                        <a:lnTo>
                          <a:pt x="1133094" y="840104"/>
                        </a:lnTo>
                        <a:lnTo>
                          <a:pt x="1133094" y="0"/>
                        </a:lnTo>
                        <a:close/>
                      </a:path>
                    </a:pathLst>
                  </a:custGeom>
                  <a:solidFill>
                    <a:srgbClr val="539E39"/>
                  </a:solidFill>
                </p:spPr>
                <p:txBody>
                  <a:bodyPr wrap="square" lIns="0" tIns="0" rIns="0" bIns="0" rtlCol="0"/>
                  <a:lstStyle/>
                  <a:p>
                    <a:endParaRPr sz="2127"/>
                  </a:p>
                </p:txBody>
              </p:sp>
              <p:sp>
                <p:nvSpPr>
                  <p:cNvPr id="17" name="object 7">
                    <a:extLst>
                      <a:ext uri="{FF2B5EF4-FFF2-40B4-BE49-F238E27FC236}">
                        <a16:creationId xmlns:a16="http://schemas.microsoft.com/office/drawing/2014/main" id="{568A5987-99B0-8B9D-3FCA-2FD3BDC14BB8}"/>
                      </a:ext>
                    </a:extLst>
                  </p:cNvPr>
                  <p:cNvSpPr/>
                  <p:nvPr/>
                </p:nvSpPr>
                <p:spPr>
                  <a:xfrm>
                    <a:off x="1433321" y="4203953"/>
                    <a:ext cx="168275" cy="168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275" h="168275">
                        <a:moveTo>
                          <a:pt x="168021" y="0"/>
                        </a:moveTo>
                        <a:lnTo>
                          <a:pt x="33655" y="33604"/>
                        </a:lnTo>
                        <a:lnTo>
                          <a:pt x="0" y="168021"/>
                        </a:lnTo>
                        <a:lnTo>
                          <a:pt x="168021" y="0"/>
                        </a:lnTo>
                        <a:close/>
                      </a:path>
                    </a:pathLst>
                  </a:custGeom>
                  <a:solidFill>
                    <a:srgbClr val="447E2D"/>
                  </a:solidFill>
                </p:spPr>
                <p:txBody>
                  <a:bodyPr wrap="square" lIns="0" tIns="0" rIns="0" bIns="0" rtlCol="0"/>
                  <a:lstStyle/>
                  <a:p>
                    <a:endParaRPr sz="2127"/>
                  </a:p>
                </p:txBody>
              </p:sp>
              <p:sp>
                <p:nvSpPr>
                  <p:cNvPr id="18" name="object 8">
                    <a:extLst>
                      <a:ext uri="{FF2B5EF4-FFF2-40B4-BE49-F238E27FC236}">
                        <a16:creationId xmlns:a16="http://schemas.microsoft.com/office/drawing/2014/main" id="{EED3F654-3C6C-B0B9-1B72-61814F78D49C}"/>
                      </a:ext>
                    </a:extLst>
                  </p:cNvPr>
                  <p:cNvSpPr/>
                  <p:nvPr/>
                </p:nvSpPr>
                <p:spPr>
                  <a:xfrm>
                    <a:off x="468248" y="3363848"/>
                    <a:ext cx="1133475" cy="1008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3475" h="1008379">
                        <a:moveTo>
                          <a:pt x="965073" y="1008126"/>
                        </a:moveTo>
                        <a:lnTo>
                          <a:pt x="998728" y="873709"/>
                        </a:lnTo>
                        <a:lnTo>
                          <a:pt x="1133094" y="840104"/>
                        </a:lnTo>
                        <a:lnTo>
                          <a:pt x="965073" y="1008126"/>
                        </a:lnTo>
                        <a:lnTo>
                          <a:pt x="0" y="1008126"/>
                        </a:lnTo>
                        <a:lnTo>
                          <a:pt x="0" y="0"/>
                        </a:lnTo>
                        <a:lnTo>
                          <a:pt x="1133094" y="0"/>
                        </a:lnTo>
                        <a:lnTo>
                          <a:pt x="1133094" y="840104"/>
                        </a:lnTo>
                      </a:path>
                    </a:pathLst>
                  </a:custGeom>
                  <a:ln w="19050">
                    <a:solidFill>
                      <a:srgbClr val="3A7327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2127"/>
                  </a:p>
                </p:txBody>
              </p:sp>
            </p:grpSp>
            <p:sp>
              <p:nvSpPr>
                <p:cNvPr id="15" name="object 9">
                  <a:extLst>
                    <a:ext uri="{FF2B5EF4-FFF2-40B4-BE49-F238E27FC236}">
                      <a16:creationId xmlns:a16="http://schemas.microsoft.com/office/drawing/2014/main" id="{BE2C75D6-3D21-5A86-3AA8-02F3500583BA}"/>
                    </a:ext>
                  </a:extLst>
                </p:cNvPr>
                <p:cNvSpPr txBox="1"/>
                <p:nvPr/>
              </p:nvSpPr>
              <p:spPr>
                <a:xfrm>
                  <a:off x="645760" y="2587616"/>
                  <a:ext cx="1110791" cy="637735"/>
                </a:xfrm>
                <a:prstGeom prst="rect">
                  <a:avLst/>
                </a:prstGeom>
              </p:spPr>
              <p:txBody>
                <a:bodyPr vert="horz" wrap="square" lIns="0" tIns="15011" rIns="0" bIns="0" rtlCol="0">
                  <a:spAutoFit/>
                </a:bodyPr>
                <a:lstStyle/>
                <a:p>
                  <a:pPr marL="15010" marR="6004">
                    <a:spcBef>
                      <a:spcPts val="118"/>
                    </a:spcBef>
                  </a:pPr>
                  <a:endParaRPr lang="es-ES" sz="1418" spc="-6" dirty="0">
                    <a:latin typeface="Arial MT"/>
                    <a:cs typeface="Arial MT"/>
                  </a:endParaRPr>
                </a:p>
                <a:p>
                  <a:pPr marL="15010" marR="6004">
                    <a:spcBef>
                      <a:spcPts val="118"/>
                    </a:spcBef>
                  </a:pPr>
                  <a:r>
                    <a:rPr sz="1418" spc="-6">
                      <a:latin typeface="Arial MT"/>
                      <a:cs typeface="Arial MT"/>
                    </a:rPr>
                    <a:t>En </a:t>
                  </a:r>
                  <a:r>
                    <a:rPr sz="1418" spc="-6" dirty="0">
                      <a:latin typeface="Arial MT"/>
                      <a:cs typeface="Arial MT"/>
                    </a:rPr>
                    <a:t>un lugar </a:t>
                  </a:r>
                  <a:r>
                    <a:rPr sz="1418" dirty="0">
                      <a:latin typeface="Arial MT"/>
                      <a:cs typeface="Arial MT"/>
                    </a:rPr>
                    <a:t> </a:t>
                  </a:r>
                  <a:r>
                    <a:rPr sz="1418" spc="-6" dirty="0">
                      <a:latin typeface="Arial MT"/>
                      <a:cs typeface="Arial MT"/>
                    </a:rPr>
                    <a:t>de</a:t>
                  </a:r>
                  <a:r>
                    <a:rPr sz="1418" spc="-41" dirty="0">
                      <a:latin typeface="Arial MT"/>
                      <a:cs typeface="Arial MT"/>
                    </a:rPr>
                    <a:t> </a:t>
                  </a:r>
                  <a:r>
                    <a:rPr sz="1418" spc="-6" dirty="0">
                      <a:latin typeface="Arial MT"/>
                      <a:cs typeface="Arial MT"/>
                    </a:rPr>
                    <a:t>la</a:t>
                  </a:r>
                  <a:r>
                    <a:rPr sz="1418" spc="-35" dirty="0">
                      <a:latin typeface="Arial MT"/>
                      <a:cs typeface="Arial MT"/>
                    </a:rPr>
                    <a:t> </a:t>
                  </a:r>
                  <a:r>
                    <a:rPr sz="1418" spc="-6" dirty="0">
                      <a:latin typeface="Arial MT"/>
                      <a:cs typeface="Arial MT"/>
                    </a:rPr>
                    <a:t>Mancha</a:t>
                  </a:r>
                  <a:endParaRPr sz="1418">
                    <a:latin typeface="Arial MT"/>
                    <a:cs typeface="Arial MT"/>
                  </a:endParaRPr>
                </a:p>
                <a:p>
                  <a:pPr marL="15010"/>
                  <a:r>
                    <a:rPr sz="1418" dirty="0">
                      <a:latin typeface="Arial MT"/>
                      <a:cs typeface="Arial MT"/>
                    </a:rPr>
                    <a:t>…</a:t>
                  </a:r>
                  <a:endParaRPr sz="1418">
                    <a:latin typeface="Arial MT"/>
                    <a:cs typeface="Arial MT"/>
                  </a:endParaRPr>
                </a:p>
              </p:txBody>
            </p:sp>
          </p:grpSp>
          <p:sp>
            <p:nvSpPr>
              <p:cNvPr id="13" name="object 16">
                <a:extLst>
                  <a:ext uri="{FF2B5EF4-FFF2-40B4-BE49-F238E27FC236}">
                    <a16:creationId xmlns:a16="http://schemas.microsoft.com/office/drawing/2014/main" id="{6CBB0054-3571-BEF5-F498-80760994226D}"/>
                  </a:ext>
                </a:extLst>
              </p:cNvPr>
              <p:cNvSpPr txBox="1"/>
              <p:nvPr/>
            </p:nvSpPr>
            <p:spPr>
              <a:xfrm>
                <a:off x="1903388" y="2158988"/>
                <a:ext cx="2079939" cy="719843"/>
              </a:xfrm>
              <a:prstGeom prst="rect">
                <a:avLst/>
              </a:prstGeom>
            </p:spPr>
            <p:txBody>
              <a:bodyPr vert="horz" wrap="square" lIns="0" tIns="172623" rIns="0" bIns="0" rtlCol="0">
                <a:spAutoFit/>
              </a:bodyPr>
              <a:lstStyle/>
              <a:p>
                <a:pPr algn="ctr">
                  <a:spcBef>
                    <a:spcPts val="1359"/>
                  </a:spcBef>
                </a:pPr>
                <a:r>
                  <a:rPr lang="es-ES" sz="2127" dirty="0">
                    <a:latin typeface="Arial MT"/>
                    <a:cs typeface="Arial MT"/>
                  </a:rPr>
                  <a:t>Quijote.txt</a:t>
                </a:r>
                <a:endParaRPr sz="2127" dirty="0">
                  <a:latin typeface="Arial MT"/>
                  <a:cs typeface="Arial MT"/>
                </a:endParaRPr>
              </a:p>
              <a:p>
                <a:pPr marR="40527" algn="ctr"/>
                <a:r>
                  <a:rPr sz="1418" dirty="0">
                    <a:latin typeface="Arial MT"/>
                    <a:cs typeface="Arial MT"/>
                  </a:rPr>
                  <a:t>…</a:t>
                </a:r>
              </a:p>
            </p:txBody>
          </p:sp>
        </p:grpSp>
      </p:grpSp>
      <p:sp>
        <p:nvSpPr>
          <p:cNvPr id="26" name="object 4">
            <a:extLst>
              <a:ext uri="{FF2B5EF4-FFF2-40B4-BE49-F238E27FC236}">
                <a16:creationId xmlns:a16="http://schemas.microsoft.com/office/drawing/2014/main" id="{FC1C8561-BB9F-3900-2D14-166759E127EA}"/>
              </a:ext>
            </a:extLst>
          </p:cNvPr>
          <p:cNvSpPr txBox="1"/>
          <p:nvPr/>
        </p:nvSpPr>
        <p:spPr>
          <a:xfrm>
            <a:off x="214314" y="4078493"/>
            <a:ext cx="10404510" cy="2952628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Posibles elementos a utilizar (no hay solución única):</a:t>
            </a:r>
          </a:p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endParaRPr lang="es-ES" sz="24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2210" indent="-457200">
              <a:lnSpc>
                <a:spcPct val="150000"/>
              </a:lnSpc>
              <a:spcBef>
                <a:spcPts val="118"/>
              </a:spcBef>
              <a:buClr>
                <a:srgbClr val="89B833"/>
              </a:buClr>
              <a:buSzPct val="60416"/>
              <a:buFont typeface="Wingdings" panose="05000000000000000000" pitchFamily="2" charset="2"/>
              <a:buChar char="§"/>
              <a:tabLst>
                <a:tab pos="392515" algn="l"/>
                <a:tab pos="393265" algn="l"/>
              </a:tabLst>
            </a:pPr>
            <a:r>
              <a:rPr lang="es-ES"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cadena.split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(‘carácter’): crea lista de </a:t>
            </a:r>
            <a:r>
              <a:rPr lang="es-ES"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subcadenas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separadas por ‘carácter’ (si no se especifica, por defecto el carácter es un espacio)</a:t>
            </a:r>
          </a:p>
          <a:p>
            <a:pPr marL="472210" indent="-457200">
              <a:lnSpc>
                <a:spcPct val="150000"/>
              </a:lnSpc>
              <a:spcBef>
                <a:spcPts val="118"/>
              </a:spcBef>
              <a:buClr>
                <a:srgbClr val="89B833"/>
              </a:buClr>
              <a:buSzPct val="60416"/>
              <a:buFont typeface="Wingdings" panose="05000000000000000000" pitchFamily="2" charset="2"/>
              <a:buChar char="§"/>
              <a:tabLst>
                <a:tab pos="392515" algn="l"/>
                <a:tab pos="393265" algn="l"/>
              </a:tabLst>
            </a:pPr>
            <a:r>
              <a:rPr lang="es-ES"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(lista): devuelve nº de elementos de la lista</a:t>
            </a:r>
          </a:p>
          <a:p>
            <a:pPr marL="472210" indent="-457200">
              <a:lnSpc>
                <a:spcPct val="150000"/>
              </a:lnSpc>
              <a:spcBef>
                <a:spcPts val="118"/>
              </a:spcBef>
              <a:buClr>
                <a:srgbClr val="89B833"/>
              </a:buClr>
              <a:buSzPct val="60416"/>
              <a:buFont typeface="Wingdings" panose="05000000000000000000" pitchFamily="2" charset="2"/>
              <a:buChar char="§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Acción </a:t>
            </a:r>
            <a:r>
              <a:rPr lang="es-ES"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01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EJERCICIO 1: Contar palabras de un fichero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596901"/>
            <a:ext cx="77660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7" name="object 5">
            <a:extLst>
              <a:ext uri="{FF2B5EF4-FFF2-40B4-BE49-F238E27FC236}">
                <a16:creationId xmlns:a16="http://schemas.microsoft.com/office/drawing/2014/main" id="{A4056E59-BAF1-5B76-1F6C-61EC844FB05A}"/>
              </a:ext>
            </a:extLst>
          </p:cNvPr>
          <p:cNvGrpSpPr/>
          <p:nvPr/>
        </p:nvGrpSpPr>
        <p:grpSpPr>
          <a:xfrm>
            <a:off x="542185" y="4946072"/>
            <a:ext cx="1362221" cy="1214365"/>
            <a:chOff x="458723" y="3354323"/>
            <a:chExt cx="1152525" cy="1027430"/>
          </a:xfrm>
        </p:grpSpPr>
        <p:sp>
          <p:nvSpPr>
            <p:cNvPr id="28" name="object 6">
              <a:extLst>
                <a:ext uri="{FF2B5EF4-FFF2-40B4-BE49-F238E27FC236}">
                  <a16:creationId xmlns:a16="http://schemas.microsoft.com/office/drawing/2014/main" id="{181600A0-34A6-8E06-D504-F63A72D4DA7E}"/>
                </a:ext>
              </a:extLst>
            </p:cNvPr>
            <p:cNvSpPr/>
            <p:nvPr/>
          </p:nvSpPr>
          <p:spPr>
            <a:xfrm>
              <a:off x="468248" y="3363848"/>
              <a:ext cx="1133475" cy="1008380"/>
            </a:xfrm>
            <a:custGeom>
              <a:avLst/>
              <a:gdLst/>
              <a:ahLst/>
              <a:cxnLst/>
              <a:rect l="l" t="t" r="r" b="b"/>
              <a:pathLst>
                <a:path w="1133475" h="1008379">
                  <a:moveTo>
                    <a:pt x="1133094" y="0"/>
                  </a:moveTo>
                  <a:lnTo>
                    <a:pt x="0" y="0"/>
                  </a:lnTo>
                  <a:lnTo>
                    <a:pt x="0" y="1008126"/>
                  </a:lnTo>
                  <a:lnTo>
                    <a:pt x="965073" y="1008126"/>
                  </a:lnTo>
                  <a:lnTo>
                    <a:pt x="1133094" y="840104"/>
                  </a:lnTo>
                  <a:lnTo>
                    <a:pt x="1133094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29" name="object 7">
              <a:extLst>
                <a:ext uri="{FF2B5EF4-FFF2-40B4-BE49-F238E27FC236}">
                  <a16:creationId xmlns:a16="http://schemas.microsoft.com/office/drawing/2014/main" id="{23F670D3-CAB6-6740-82E9-5EF016CC1597}"/>
                </a:ext>
              </a:extLst>
            </p:cNvPr>
            <p:cNvSpPr/>
            <p:nvPr/>
          </p:nvSpPr>
          <p:spPr>
            <a:xfrm>
              <a:off x="1433321" y="4203953"/>
              <a:ext cx="168275" cy="168275"/>
            </a:xfrm>
            <a:custGeom>
              <a:avLst/>
              <a:gdLst/>
              <a:ahLst/>
              <a:cxnLst/>
              <a:rect l="l" t="t" r="r" b="b"/>
              <a:pathLst>
                <a:path w="168275" h="168275">
                  <a:moveTo>
                    <a:pt x="168021" y="0"/>
                  </a:moveTo>
                  <a:lnTo>
                    <a:pt x="33655" y="33604"/>
                  </a:lnTo>
                  <a:lnTo>
                    <a:pt x="0" y="168021"/>
                  </a:lnTo>
                  <a:lnTo>
                    <a:pt x="168021" y="0"/>
                  </a:lnTo>
                  <a:close/>
                </a:path>
              </a:pathLst>
            </a:custGeom>
            <a:solidFill>
              <a:srgbClr val="447E2D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30" name="object 8">
              <a:extLst>
                <a:ext uri="{FF2B5EF4-FFF2-40B4-BE49-F238E27FC236}">
                  <a16:creationId xmlns:a16="http://schemas.microsoft.com/office/drawing/2014/main" id="{BC48BCEC-5ECA-2092-8A8F-341864FEA4CE}"/>
                </a:ext>
              </a:extLst>
            </p:cNvPr>
            <p:cNvSpPr/>
            <p:nvPr/>
          </p:nvSpPr>
          <p:spPr>
            <a:xfrm>
              <a:off x="468248" y="3363848"/>
              <a:ext cx="1133475" cy="1008380"/>
            </a:xfrm>
            <a:custGeom>
              <a:avLst/>
              <a:gdLst/>
              <a:ahLst/>
              <a:cxnLst/>
              <a:rect l="l" t="t" r="r" b="b"/>
              <a:pathLst>
                <a:path w="1133475" h="1008379">
                  <a:moveTo>
                    <a:pt x="965073" y="1008126"/>
                  </a:moveTo>
                  <a:lnTo>
                    <a:pt x="998728" y="873709"/>
                  </a:lnTo>
                  <a:lnTo>
                    <a:pt x="1133094" y="840104"/>
                  </a:lnTo>
                  <a:lnTo>
                    <a:pt x="965073" y="1008126"/>
                  </a:lnTo>
                  <a:lnTo>
                    <a:pt x="0" y="1008126"/>
                  </a:lnTo>
                  <a:lnTo>
                    <a:pt x="0" y="0"/>
                  </a:lnTo>
                  <a:lnTo>
                    <a:pt x="1133094" y="0"/>
                  </a:lnTo>
                  <a:lnTo>
                    <a:pt x="1133094" y="840104"/>
                  </a:lnTo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31" name="object 9">
            <a:extLst>
              <a:ext uri="{FF2B5EF4-FFF2-40B4-BE49-F238E27FC236}">
                <a16:creationId xmlns:a16="http://schemas.microsoft.com/office/drawing/2014/main" id="{8ED6706B-EC56-9050-70BB-8B814A374C39}"/>
              </a:ext>
            </a:extLst>
          </p:cNvPr>
          <p:cNvSpPr txBox="1"/>
          <p:nvPr/>
        </p:nvSpPr>
        <p:spPr>
          <a:xfrm>
            <a:off x="645760" y="5109689"/>
            <a:ext cx="1110791" cy="669760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 marR="6004">
              <a:spcBef>
                <a:spcPts val="118"/>
              </a:spcBef>
            </a:pPr>
            <a:r>
              <a:rPr sz="1418" spc="-6" dirty="0">
                <a:latin typeface="Arial MT"/>
                <a:cs typeface="Arial MT"/>
              </a:rPr>
              <a:t>En un lugar </a:t>
            </a:r>
            <a:r>
              <a:rPr sz="1418" dirty="0">
                <a:latin typeface="Arial MT"/>
                <a:cs typeface="Arial MT"/>
              </a:rPr>
              <a:t> </a:t>
            </a:r>
            <a:r>
              <a:rPr sz="1418" spc="-6" dirty="0">
                <a:latin typeface="Arial MT"/>
                <a:cs typeface="Arial MT"/>
              </a:rPr>
              <a:t>de</a:t>
            </a:r>
            <a:r>
              <a:rPr sz="1418" spc="-41" dirty="0">
                <a:latin typeface="Arial MT"/>
                <a:cs typeface="Arial MT"/>
              </a:rPr>
              <a:t> </a:t>
            </a:r>
            <a:r>
              <a:rPr sz="1418" spc="-6" dirty="0">
                <a:latin typeface="Arial MT"/>
                <a:cs typeface="Arial MT"/>
              </a:rPr>
              <a:t>la</a:t>
            </a:r>
            <a:r>
              <a:rPr sz="1418" spc="-35" dirty="0">
                <a:latin typeface="Arial MT"/>
                <a:cs typeface="Arial MT"/>
              </a:rPr>
              <a:t> </a:t>
            </a:r>
            <a:r>
              <a:rPr sz="1418" spc="-6" dirty="0">
                <a:latin typeface="Arial MT"/>
                <a:cs typeface="Arial MT"/>
              </a:rPr>
              <a:t>Mancha</a:t>
            </a:r>
            <a:endParaRPr sz="1418">
              <a:latin typeface="Arial MT"/>
              <a:cs typeface="Arial MT"/>
            </a:endParaRPr>
          </a:p>
          <a:p>
            <a:pPr marL="15010"/>
            <a:r>
              <a:rPr sz="1418" dirty="0">
                <a:latin typeface="Arial MT"/>
                <a:cs typeface="Arial MT"/>
              </a:rPr>
              <a:t>…</a:t>
            </a:r>
            <a:endParaRPr sz="1418">
              <a:latin typeface="Arial MT"/>
              <a:cs typeface="Arial MT"/>
            </a:endParaRPr>
          </a:p>
        </p:txBody>
      </p:sp>
      <p:grpSp>
        <p:nvGrpSpPr>
          <p:cNvPr id="32" name="object 10">
            <a:extLst>
              <a:ext uri="{FF2B5EF4-FFF2-40B4-BE49-F238E27FC236}">
                <a16:creationId xmlns:a16="http://schemas.microsoft.com/office/drawing/2014/main" id="{21ECEAE7-8A48-26E8-DD32-393971FFD2AA}"/>
              </a:ext>
            </a:extLst>
          </p:cNvPr>
          <p:cNvGrpSpPr/>
          <p:nvPr/>
        </p:nvGrpSpPr>
        <p:grpSpPr>
          <a:xfrm>
            <a:off x="2046264" y="5456737"/>
            <a:ext cx="618441" cy="363259"/>
            <a:chOff x="1754885" y="3786378"/>
            <a:chExt cx="523240" cy="307340"/>
          </a:xfrm>
        </p:grpSpPr>
        <p:sp>
          <p:nvSpPr>
            <p:cNvPr id="33" name="object 11">
              <a:extLst>
                <a:ext uri="{FF2B5EF4-FFF2-40B4-BE49-F238E27FC236}">
                  <a16:creationId xmlns:a16="http://schemas.microsoft.com/office/drawing/2014/main" id="{8DF90D94-551A-F0BE-CB97-F8EE7C15BC79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359663" y="0"/>
                  </a:moveTo>
                  <a:lnTo>
                    <a:pt x="359663" y="72009"/>
                  </a:lnTo>
                  <a:lnTo>
                    <a:pt x="0" y="72009"/>
                  </a:lnTo>
                  <a:lnTo>
                    <a:pt x="0" y="216027"/>
                  </a:lnTo>
                  <a:lnTo>
                    <a:pt x="359663" y="216027"/>
                  </a:lnTo>
                  <a:lnTo>
                    <a:pt x="359663" y="288036"/>
                  </a:lnTo>
                  <a:lnTo>
                    <a:pt x="503681" y="144018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34" name="object 12">
              <a:extLst>
                <a:ext uri="{FF2B5EF4-FFF2-40B4-BE49-F238E27FC236}">
                  <a16:creationId xmlns:a16="http://schemas.microsoft.com/office/drawing/2014/main" id="{8C8549A9-0DCC-AEB3-1C63-F071B168165A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0" y="72009"/>
                  </a:moveTo>
                  <a:lnTo>
                    <a:pt x="359663" y="72009"/>
                  </a:lnTo>
                  <a:lnTo>
                    <a:pt x="359663" y="0"/>
                  </a:lnTo>
                  <a:lnTo>
                    <a:pt x="503681" y="144018"/>
                  </a:lnTo>
                  <a:lnTo>
                    <a:pt x="359663" y="288036"/>
                  </a:lnTo>
                  <a:lnTo>
                    <a:pt x="359663" y="216027"/>
                  </a:lnTo>
                  <a:lnTo>
                    <a:pt x="0" y="216027"/>
                  </a:lnTo>
                  <a:lnTo>
                    <a:pt x="0" y="72009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grpSp>
        <p:nvGrpSpPr>
          <p:cNvPr id="35" name="33 Grupo">
            <a:extLst>
              <a:ext uri="{FF2B5EF4-FFF2-40B4-BE49-F238E27FC236}">
                <a16:creationId xmlns:a16="http://schemas.microsoft.com/office/drawing/2014/main" id="{F4FFACA0-0F45-D743-C573-A84E582965D9}"/>
              </a:ext>
            </a:extLst>
          </p:cNvPr>
          <p:cNvGrpSpPr/>
          <p:nvPr/>
        </p:nvGrpSpPr>
        <p:grpSpPr>
          <a:xfrm>
            <a:off x="2745455" y="4404486"/>
            <a:ext cx="1479154" cy="1755951"/>
            <a:chOff x="2745455" y="4256872"/>
            <a:chExt cx="1479154" cy="1755951"/>
          </a:xfrm>
        </p:grpSpPr>
        <p:grpSp>
          <p:nvGrpSpPr>
            <p:cNvPr id="36" name="object 13">
              <a:extLst>
                <a:ext uri="{FF2B5EF4-FFF2-40B4-BE49-F238E27FC236}">
                  <a16:creationId xmlns:a16="http://schemas.microsoft.com/office/drawing/2014/main" id="{F0390A6D-346B-F829-F0FE-3E64C551C358}"/>
                </a:ext>
              </a:extLst>
            </p:cNvPr>
            <p:cNvGrpSpPr/>
            <p:nvPr/>
          </p:nvGrpSpPr>
          <p:grpSpPr>
            <a:xfrm>
              <a:off x="2755062" y="4798458"/>
              <a:ext cx="1469547" cy="1214365"/>
              <a:chOff x="2330957" y="3354323"/>
              <a:chExt cx="1243330" cy="1027430"/>
            </a:xfrm>
          </p:grpSpPr>
          <p:sp>
            <p:nvSpPr>
              <p:cNvPr id="38" name="object 14">
                <a:extLst>
                  <a:ext uri="{FF2B5EF4-FFF2-40B4-BE49-F238E27FC236}">
                    <a16:creationId xmlns:a16="http://schemas.microsoft.com/office/drawing/2014/main" id="{9547201A-C533-BC0A-6E88-BA8268001286}"/>
                  </a:ext>
                </a:extLst>
              </p:cNvPr>
              <p:cNvSpPr/>
              <p:nvPr/>
            </p:nvSpPr>
            <p:spPr>
              <a:xfrm>
                <a:off x="2340482" y="3363848"/>
                <a:ext cx="1224280" cy="1008380"/>
              </a:xfrm>
              <a:custGeom>
                <a:avLst/>
                <a:gdLst/>
                <a:ahLst/>
                <a:cxnLst/>
                <a:rect l="l" t="t" r="r" b="b"/>
                <a:pathLst>
                  <a:path w="1224279" h="1008379">
                    <a:moveTo>
                      <a:pt x="1055751" y="0"/>
                    </a:moveTo>
                    <a:lnTo>
                      <a:pt x="168021" y="0"/>
                    </a:lnTo>
                    <a:lnTo>
                      <a:pt x="123339" y="5998"/>
                    </a:lnTo>
                    <a:lnTo>
                      <a:pt x="83199" y="22930"/>
                    </a:lnTo>
                    <a:lnTo>
                      <a:pt x="49196" y="49196"/>
                    </a:lnTo>
                    <a:lnTo>
                      <a:pt x="22930" y="83199"/>
                    </a:lnTo>
                    <a:lnTo>
                      <a:pt x="5998" y="123339"/>
                    </a:lnTo>
                    <a:lnTo>
                      <a:pt x="0" y="168020"/>
                    </a:lnTo>
                    <a:lnTo>
                      <a:pt x="0" y="840104"/>
                    </a:lnTo>
                    <a:lnTo>
                      <a:pt x="5998" y="884772"/>
                    </a:lnTo>
                    <a:lnTo>
                      <a:pt x="22930" y="924909"/>
                    </a:lnTo>
                    <a:lnTo>
                      <a:pt x="49196" y="958915"/>
                    </a:lnTo>
                    <a:lnTo>
                      <a:pt x="83199" y="985186"/>
                    </a:lnTo>
                    <a:lnTo>
                      <a:pt x="123339" y="1002124"/>
                    </a:lnTo>
                    <a:lnTo>
                      <a:pt x="168021" y="1008126"/>
                    </a:lnTo>
                    <a:lnTo>
                      <a:pt x="1055751" y="1008126"/>
                    </a:lnTo>
                    <a:lnTo>
                      <a:pt x="1100432" y="1002124"/>
                    </a:lnTo>
                    <a:lnTo>
                      <a:pt x="1140572" y="985186"/>
                    </a:lnTo>
                    <a:lnTo>
                      <a:pt x="1174575" y="958915"/>
                    </a:lnTo>
                    <a:lnTo>
                      <a:pt x="1200841" y="924909"/>
                    </a:lnTo>
                    <a:lnTo>
                      <a:pt x="1217773" y="884772"/>
                    </a:lnTo>
                    <a:lnTo>
                      <a:pt x="1223771" y="840104"/>
                    </a:lnTo>
                    <a:lnTo>
                      <a:pt x="1223771" y="168020"/>
                    </a:lnTo>
                    <a:lnTo>
                      <a:pt x="1217773" y="123339"/>
                    </a:lnTo>
                    <a:lnTo>
                      <a:pt x="1200841" y="83199"/>
                    </a:lnTo>
                    <a:lnTo>
                      <a:pt x="1174575" y="49196"/>
                    </a:lnTo>
                    <a:lnTo>
                      <a:pt x="1140572" y="22930"/>
                    </a:lnTo>
                    <a:lnTo>
                      <a:pt x="1100432" y="5998"/>
                    </a:lnTo>
                    <a:lnTo>
                      <a:pt x="1055751" y="0"/>
                    </a:lnTo>
                    <a:close/>
                  </a:path>
                </a:pathLst>
              </a:custGeom>
              <a:solidFill>
                <a:srgbClr val="539E39"/>
              </a:solidFill>
            </p:spPr>
            <p:txBody>
              <a:bodyPr wrap="square" lIns="0" tIns="0" rIns="0" bIns="0" rtlCol="0"/>
              <a:lstStyle/>
              <a:p>
                <a:endParaRPr sz="2127"/>
              </a:p>
            </p:txBody>
          </p:sp>
          <p:sp>
            <p:nvSpPr>
              <p:cNvPr id="39" name="object 15">
                <a:extLst>
                  <a:ext uri="{FF2B5EF4-FFF2-40B4-BE49-F238E27FC236}">
                    <a16:creationId xmlns:a16="http://schemas.microsoft.com/office/drawing/2014/main" id="{BD0E485E-119B-F0C2-2380-C0342FB73B76}"/>
                  </a:ext>
                </a:extLst>
              </p:cNvPr>
              <p:cNvSpPr/>
              <p:nvPr/>
            </p:nvSpPr>
            <p:spPr>
              <a:xfrm>
                <a:off x="2340482" y="3363848"/>
                <a:ext cx="1224280" cy="1008380"/>
              </a:xfrm>
              <a:custGeom>
                <a:avLst/>
                <a:gdLst/>
                <a:ahLst/>
                <a:cxnLst/>
                <a:rect l="l" t="t" r="r" b="b"/>
                <a:pathLst>
                  <a:path w="1224279" h="1008379">
                    <a:moveTo>
                      <a:pt x="0" y="168020"/>
                    </a:moveTo>
                    <a:lnTo>
                      <a:pt x="5998" y="123339"/>
                    </a:lnTo>
                    <a:lnTo>
                      <a:pt x="22930" y="83199"/>
                    </a:lnTo>
                    <a:lnTo>
                      <a:pt x="49196" y="49196"/>
                    </a:lnTo>
                    <a:lnTo>
                      <a:pt x="83199" y="22930"/>
                    </a:lnTo>
                    <a:lnTo>
                      <a:pt x="123339" y="5998"/>
                    </a:lnTo>
                    <a:lnTo>
                      <a:pt x="168021" y="0"/>
                    </a:lnTo>
                    <a:lnTo>
                      <a:pt x="1055751" y="0"/>
                    </a:lnTo>
                    <a:lnTo>
                      <a:pt x="1100432" y="5998"/>
                    </a:lnTo>
                    <a:lnTo>
                      <a:pt x="1140572" y="22930"/>
                    </a:lnTo>
                    <a:lnTo>
                      <a:pt x="1174575" y="49196"/>
                    </a:lnTo>
                    <a:lnTo>
                      <a:pt x="1200841" y="83199"/>
                    </a:lnTo>
                    <a:lnTo>
                      <a:pt x="1217773" y="123339"/>
                    </a:lnTo>
                    <a:lnTo>
                      <a:pt x="1223771" y="168020"/>
                    </a:lnTo>
                    <a:lnTo>
                      <a:pt x="1223771" y="840104"/>
                    </a:lnTo>
                    <a:lnTo>
                      <a:pt x="1217773" y="884772"/>
                    </a:lnTo>
                    <a:lnTo>
                      <a:pt x="1200841" y="924909"/>
                    </a:lnTo>
                    <a:lnTo>
                      <a:pt x="1174575" y="958915"/>
                    </a:lnTo>
                    <a:lnTo>
                      <a:pt x="1140572" y="985186"/>
                    </a:lnTo>
                    <a:lnTo>
                      <a:pt x="1100432" y="1002124"/>
                    </a:lnTo>
                    <a:lnTo>
                      <a:pt x="1055751" y="1008126"/>
                    </a:lnTo>
                    <a:lnTo>
                      <a:pt x="168021" y="1008126"/>
                    </a:lnTo>
                    <a:lnTo>
                      <a:pt x="123339" y="1002124"/>
                    </a:lnTo>
                    <a:lnTo>
                      <a:pt x="83199" y="985186"/>
                    </a:lnTo>
                    <a:lnTo>
                      <a:pt x="49196" y="958915"/>
                    </a:lnTo>
                    <a:lnTo>
                      <a:pt x="22930" y="924909"/>
                    </a:lnTo>
                    <a:lnTo>
                      <a:pt x="5998" y="884772"/>
                    </a:lnTo>
                    <a:lnTo>
                      <a:pt x="0" y="840104"/>
                    </a:lnTo>
                    <a:lnTo>
                      <a:pt x="0" y="168020"/>
                    </a:lnTo>
                    <a:close/>
                  </a:path>
                </a:pathLst>
              </a:custGeom>
              <a:ln w="19050">
                <a:solidFill>
                  <a:srgbClr val="3A7327"/>
                </a:solidFill>
              </a:ln>
            </p:spPr>
            <p:txBody>
              <a:bodyPr wrap="square" lIns="0" tIns="0" rIns="0" bIns="0" rtlCol="0"/>
              <a:lstStyle/>
              <a:p>
                <a:endParaRPr sz="2127"/>
              </a:p>
            </p:txBody>
          </p:sp>
        </p:grpSp>
        <p:sp>
          <p:nvSpPr>
            <p:cNvPr id="37" name="object 16">
              <a:extLst>
                <a:ext uri="{FF2B5EF4-FFF2-40B4-BE49-F238E27FC236}">
                  <a16:creationId xmlns:a16="http://schemas.microsoft.com/office/drawing/2014/main" id="{3BC267D3-E1B0-2706-3931-528584921876}"/>
                </a:ext>
              </a:extLst>
            </p:cNvPr>
            <p:cNvSpPr txBox="1"/>
            <p:nvPr/>
          </p:nvSpPr>
          <p:spPr>
            <a:xfrm>
              <a:off x="2745455" y="4256872"/>
              <a:ext cx="1472549" cy="1477038"/>
            </a:xfrm>
            <a:prstGeom prst="rect">
              <a:avLst/>
            </a:prstGeom>
          </p:spPr>
          <p:txBody>
            <a:bodyPr vert="horz" wrap="square" lIns="0" tIns="172623" rIns="0" bIns="0" rtlCol="0">
              <a:spAutoFit/>
            </a:bodyPr>
            <a:lstStyle/>
            <a:p>
              <a:pPr algn="ctr">
                <a:spcBef>
                  <a:spcPts val="1359"/>
                </a:spcBef>
              </a:pPr>
              <a:r>
                <a:rPr sz="2127" dirty="0">
                  <a:latin typeface="Arial MT"/>
                  <a:cs typeface="Arial MT"/>
                </a:rPr>
                <a:t>RDD:</a:t>
              </a:r>
              <a:r>
                <a:rPr sz="2127" spc="-65" dirty="0">
                  <a:latin typeface="Arial MT"/>
                  <a:cs typeface="Arial MT"/>
                </a:rPr>
                <a:t> </a:t>
              </a:r>
              <a:r>
                <a:rPr sz="2127" spc="-6" dirty="0">
                  <a:latin typeface="Arial MT"/>
                  <a:cs typeface="Arial MT"/>
                </a:rPr>
                <a:t>lineas</a:t>
              </a:r>
              <a:endParaRPr sz="2127">
                <a:latin typeface="Arial MT"/>
                <a:cs typeface="Arial MT"/>
              </a:endParaRPr>
            </a:p>
            <a:p>
              <a:pPr marL="111075" marR="151602" algn="ctr">
                <a:spcBef>
                  <a:spcPts val="827"/>
                </a:spcBef>
              </a:pPr>
              <a:r>
                <a:rPr sz="1418" dirty="0">
                  <a:latin typeface="Arial MT"/>
                  <a:cs typeface="Arial MT"/>
                </a:rPr>
                <a:t>“En </a:t>
              </a:r>
              <a:r>
                <a:rPr sz="1418" spc="-6" dirty="0">
                  <a:latin typeface="Arial MT"/>
                  <a:cs typeface="Arial MT"/>
                </a:rPr>
                <a:t>un lugar” </a:t>
              </a:r>
              <a:r>
                <a:rPr sz="1418" dirty="0">
                  <a:latin typeface="Arial MT"/>
                  <a:cs typeface="Arial MT"/>
                </a:rPr>
                <a:t> “de</a:t>
              </a:r>
              <a:r>
                <a:rPr sz="1418" spc="-47" dirty="0">
                  <a:latin typeface="Arial MT"/>
                  <a:cs typeface="Arial MT"/>
                </a:rPr>
                <a:t> </a:t>
              </a:r>
              <a:r>
                <a:rPr sz="1418" spc="-6" dirty="0">
                  <a:latin typeface="Arial MT"/>
                  <a:cs typeface="Arial MT"/>
                </a:rPr>
                <a:t>la</a:t>
              </a:r>
              <a:r>
                <a:rPr sz="1418" spc="-41" dirty="0">
                  <a:latin typeface="Arial MT"/>
                  <a:cs typeface="Arial MT"/>
                </a:rPr>
                <a:t> </a:t>
              </a:r>
              <a:r>
                <a:rPr sz="1418" spc="-6" dirty="0">
                  <a:latin typeface="Arial MT"/>
                  <a:cs typeface="Arial MT"/>
                </a:rPr>
                <a:t>Mancha” </a:t>
              </a:r>
              <a:r>
                <a:rPr sz="1418" spc="-378" dirty="0">
                  <a:latin typeface="Arial MT"/>
                  <a:cs typeface="Arial MT"/>
                </a:rPr>
                <a:t> </a:t>
              </a:r>
              <a:r>
                <a:rPr sz="1418" dirty="0">
                  <a:latin typeface="Arial MT"/>
                  <a:cs typeface="Arial MT"/>
                </a:rPr>
                <a:t>“</a:t>
              </a:r>
              <a:r>
                <a:rPr sz="1418">
                  <a:latin typeface="Arial MT"/>
                  <a:cs typeface="Arial MT"/>
                </a:rPr>
                <a:t>de</a:t>
              </a:r>
              <a:r>
                <a:rPr sz="1418" spc="-24">
                  <a:latin typeface="Arial MT"/>
                  <a:cs typeface="Arial MT"/>
                </a:rPr>
                <a:t> </a:t>
              </a:r>
              <a:r>
                <a:rPr sz="1418" spc="-6">
                  <a:latin typeface="Arial MT"/>
                  <a:cs typeface="Arial MT"/>
                </a:rPr>
                <a:t>cuyo</a:t>
              </a:r>
              <a:r>
                <a:rPr lang="es-ES" sz="1418" spc="-6" dirty="0">
                  <a:latin typeface="Arial MT"/>
                  <a:cs typeface="Arial MT"/>
                </a:rPr>
                <a:t> …</a:t>
              </a:r>
              <a:r>
                <a:rPr sz="1418" spc="-6">
                  <a:latin typeface="Arial MT"/>
                  <a:cs typeface="Arial MT"/>
                </a:rPr>
                <a:t>”</a:t>
              </a:r>
              <a:endParaRPr sz="1418">
                <a:latin typeface="Arial MT"/>
                <a:cs typeface="Arial MT"/>
              </a:endParaRPr>
            </a:p>
            <a:p>
              <a:pPr marR="40527" algn="ctr"/>
              <a:r>
                <a:rPr sz="1418" dirty="0">
                  <a:latin typeface="Arial MT"/>
                  <a:cs typeface="Arial MT"/>
                </a:rPr>
                <a:t>…</a:t>
              </a:r>
              <a:endParaRPr sz="1418">
                <a:latin typeface="Arial MT"/>
                <a:cs typeface="Arial MT"/>
              </a:endParaRPr>
            </a:p>
          </p:txBody>
        </p:sp>
      </p:grpSp>
      <p:grpSp>
        <p:nvGrpSpPr>
          <p:cNvPr id="40" name="object 17">
            <a:extLst>
              <a:ext uri="{FF2B5EF4-FFF2-40B4-BE49-F238E27FC236}">
                <a16:creationId xmlns:a16="http://schemas.microsoft.com/office/drawing/2014/main" id="{A3497972-1CF7-3EBA-1CB5-B4C5FF10D3F4}"/>
              </a:ext>
            </a:extLst>
          </p:cNvPr>
          <p:cNvGrpSpPr/>
          <p:nvPr/>
        </p:nvGrpSpPr>
        <p:grpSpPr>
          <a:xfrm>
            <a:off x="4428219" y="5466643"/>
            <a:ext cx="618441" cy="363259"/>
            <a:chOff x="3639311" y="3794759"/>
            <a:chExt cx="523240" cy="307340"/>
          </a:xfrm>
        </p:grpSpPr>
        <p:sp>
          <p:nvSpPr>
            <p:cNvPr id="41" name="object 18">
              <a:extLst>
                <a:ext uri="{FF2B5EF4-FFF2-40B4-BE49-F238E27FC236}">
                  <a16:creationId xmlns:a16="http://schemas.microsoft.com/office/drawing/2014/main" id="{E15982B9-DC45-F406-9848-9F9A3767C8DB}"/>
                </a:ext>
              </a:extLst>
            </p:cNvPr>
            <p:cNvSpPr/>
            <p:nvPr/>
          </p:nvSpPr>
          <p:spPr>
            <a:xfrm>
              <a:off x="3648836" y="3804284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359663" y="0"/>
                  </a:moveTo>
                  <a:lnTo>
                    <a:pt x="359663" y="72008"/>
                  </a:lnTo>
                  <a:lnTo>
                    <a:pt x="0" y="72008"/>
                  </a:lnTo>
                  <a:lnTo>
                    <a:pt x="0" y="216026"/>
                  </a:lnTo>
                  <a:lnTo>
                    <a:pt x="359663" y="216026"/>
                  </a:lnTo>
                  <a:lnTo>
                    <a:pt x="359663" y="288035"/>
                  </a:lnTo>
                  <a:lnTo>
                    <a:pt x="503682" y="144017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42" name="object 19">
              <a:extLst>
                <a:ext uri="{FF2B5EF4-FFF2-40B4-BE49-F238E27FC236}">
                  <a16:creationId xmlns:a16="http://schemas.microsoft.com/office/drawing/2014/main" id="{BE9B20F1-E576-1E20-2C74-AC9447571224}"/>
                </a:ext>
              </a:extLst>
            </p:cNvPr>
            <p:cNvSpPr/>
            <p:nvPr/>
          </p:nvSpPr>
          <p:spPr>
            <a:xfrm>
              <a:off x="3648836" y="3804284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0" y="72008"/>
                  </a:moveTo>
                  <a:lnTo>
                    <a:pt x="359663" y="72008"/>
                  </a:lnTo>
                  <a:lnTo>
                    <a:pt x="359663" y="0"/>
                  </a:lnTo>
                  <a:lnTo>
                    <a:pt x="503682" y="144017"/>
                  </a:lnTo>
                  <a:lnTo>
                    <a:pt x="359663" y="288035"/>
                  </a:lnTo>
                  <a:lnTo>
                    <a:pt x="359663" y="216026"/>
                  </a:lnTo>
                  <a:lnTo>
                    <a:pt x="0" y="216026"/>
                  </a:lnTo>
                  <a:lnTo>
                    <a:pt x="0" y="72008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grpSp>
        <p:nvGrpSpPr>
          <p:cNvPr id="43" name="object 20">
            <a:extLst>
              <a:ext uri="{FF2B5EF4-FFF2-40B4-BE49-F238E27FC236}">
                <a16:creationId xmlns:a16="http://schemas.microsoft.com/office/drawing/2014/main" id="{5227DB0C-0276-00FD-5EAA-3B369C9A35F9}"/>
              </a:ext>
            </a:extLst>
          </p:cNvPr>
          <p:cNvGrpSpPr/>
          <p:nvPr/>
        </p:nvGrpSpPr>
        <p:grpSpPr>
          <a:xfrm>
            <a:off x="8577773" y="4949889"/>
            <a:ext cx="1469547" cy="1214365"/>
            <a:chOff x="4215384" y="3362705"/>
            <a:chExt cx="1243330" cy="1027430"/>
          </a:xfrm>
        </p:grpSpPr>
        <p:sp>
          <p:nvSpPr>
            <p:cNvPr id="44" name="object 21">
              <a:extLst>
                <a:ext uri="{FF2B5EF4-FFF2-40B4-BE49-F238E27FC236}">
                  <a16:creationId xmlns:a16="http://schemas.microsoft.com/office/drawing/2014/main" id="{2D595B48-4EAD-5E69-C60A-A5CFDBDD0617}"/>
                </a:ext>
              </a:extLst>
            </p:cNvPr>
            <p:cNvSpPr/>
            <p:nvPr/>
          </p:nvSpPr>
          <p:spPr>
            <a:xfrm>
              <a:off x="4224909" y="3372230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1055751" y="0"/>
                  </a:moveTo>
                  <a:lnTo>
                    <a:pt x="168020" y="0"/>
                  </a:lnTo>
                  <a:lnTo>
                    <a:pt x="123339" y="5998"/>
                  </a:lnTo>
                  <a:lnTo>
                    <a:pt x="83199" y="22930"/>
                  </a:lnTo>
                  <a:lnTo>
                    <a:pt x="49196" y="49196"/>
                  </a:lnTo>
                  <a:lnTo>
                    <a:pt x="22930" y="83199"/>
                  </a:lnTo>
                  <a:lnTo>
                    <a:pt x="5998" y="123339"/>
                  </a:lnTo>
                  <a:lnTo>
                    <a:pt x="0" y="168021"/>
                  </a:lnTo>
                  <a:lnTo>
                    <a:pt x="0" y="840105"/>
                  </a:lnTo>
                  <a:lnTo>
                    <a:pt x="5998" y="884772"/>
                  </a:lnTo>
                  <a:lnTo>
                    <a:pt x="22930" y="924909"/>
                  </a:lnTo>
                  <a:lnTo>
                    <a:pt x="49196" y="958915"/>
                  </a:lnTo>
                  <a:lnTo>
                    <a:pt x="83199" y="985186"/>
                  </a:lnTo>
                  <a:lnTo>
                    <a:pt x="123339" y="1002124"/>
                  </a:lnTo>
                  <a:lnTo>
                    <a:pt x="168020" y="1008126"/>
                  </a:lnTo>
                  <a:lnTo>
                    <a:pt x="1055751" y="1008126"/>
                  </a:lnTo>
                  <a:lnTo>
                    <a:pt x="1100432" y="1002124"/>
                  </a:lnTo>
                  <a:lnTo>
                    <a:pt x="1140572" y="985186"/>
                  </a:lnTo>
                  <a:lnTo>
                    <a:pt x="1174575" y="958915"/>
                  </a:lnTo>
                  <a:lnTo>
                    <a:pt x="1200841" y="924909"/>
                  </a:lnTo>
                  <a:lnTo>
                    <a:pt x="1217773" y="884772"/>
                  </a:lnTo>
                  <a:lnTo>
                    <a:pt x="1223771" y="840105"/>
                  </a:lnTo>
                  <a:lnTo>
                    <a:pt x="1223771" y="168021"/>
                  </a:lnTo>
                  <a:lnTo>
                    <a:pt x="1217773" y="123339"/>
                  </a:lnTo>
                  <a:lnTo>
                    <a:pt x="1200841" y="83199"/>
                  </a:lnTo>
                  <a:lnTo>
                    <a:pt x="1174575" y="49196"/>
                  </a:lnTo>
                  <a:lnTo>
                    <a:pt x="1140572" y="22930"/>
                  </a:lnTo>
                  <a:lnTo>
                    <a:pt x="1100432" y="5998"/>
                  </a:lnTo>
                  <a:lnTo>
                    <a:pt x="1055751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45" name="object 22">
              <a:extLst>
                <a:ext uri="{FF2B5EF4-FFF2-40B4-BE49-F238E27FC236}">
                  <a16:creationId xmlns:a16="http://schemas.microsoft.com/office/drawing/2014/main" id="{23BB458C-D2E8-CDEE-9305-1D885347869D}"/>
                </a:ext>
              </a:extLst>
            </p:cNvPr>
            <p:cNvSpPr/>
            <p:nvPr/>
          </p:nvSpPr>
          <p:spPr>
            <a:xfrm>
              <a:off x="4224909" y="3372230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0" y="168021"/>
                  </a:moveTo>
                  <a:lnTo>
                    <a:pt x="5998" y="123339"/>
                  </a:lnTo>
                  <a:lnTo>
                    <a:pt x="22930" y="83199"/>
                  </a:lnTo>
                  <a:lnTo>
                    <a:pt x="49196" y="49196"/>
                  </a:lnTo>
                  <a:lnTo>
                    <a:pt x="83199" y="22930"/>
                  </a:lnTo>
                  <a:lnTo>
                    <a:pt x="123339" y="5998"/>
                  </a:lnTo>
                  <a:lnTo>
                    <a:pt x="168020" y="0"/>
                  </a:lnTo>
                  <a:lnTo>
                    <a:pt x="1055751" y="0"/>
                  </a:lnTo>
                  <a:lnTo>
                    <a:pt x="1100432" y="5998"/>
                  </a:lnTo>
                  <a:lnTo>
                    <a:pt x="1140572" y="22930"/>
                  </a:lnTo>
                  <a:lnTo>
                    <a:pt x="1174575" y="49196"/>
                  </a:lnTo>
                  <a:lnTo>
                    <a:pt x="1200841" y="83199"/>
                  </a:lnTo>
                  <a:lnTo>
                    <a:pt x="1217773" y="123339"/>
                  </a:lnTo>
                  <a:lnTo>
                    <a:pt x="1223771" y="168021"/>
                  </a:lnTo>
                  <a:lnTo>
                    <a:pt x="1223771" y="840105"/>
                  </a:lnTo>
                  <a:lnTo>
                    <a:pt x="1217773" y="884772"/>
                  </a:lnTo>
                  <a:lnTo>
                    <a:pt x="1200841" y="924909"/>
                  </a:lnTo>
                  <a:lnTo>
                    <a:pt x="1174575" y="958915"/>
                  </a:lnTo>
                  <a:lnTo>
                    <a:pt x="1140572" y="985186"/>
                  </a:lnTo>
                  <a:lnTo>
                    <a:pt x="1100432" y="1002124"/>
                  </a:lnTo>
                  <a:lnTo>
                    <a:pt x="1055751" y="1008126"/>
                  </a:lnTo>
                  <a:lnTo>
                    <a:pt x="168020" y="1008126"/>
                  </a:lnTo>
                  <a:lnTo>
                    <a:pt x="123339" y="1002124"/>
                  </a:lnTo>
                  <a:lnTo>
                    <a:pt x="83199" y="985186"/>
                  </a:lnTo>
                  <a:lnTo>
                    <a:pt x="49196" y="958915"/>
                  </a:lnTo>
                  <a:lnTo>
                    <a:pt x="22930" y="924909"/>
                  </a:lnTo>
                  <a:lnTo>
                    <a:pt x="5998" y="884772"/>
                  </a:lnTo>
                  <a:lnTo>
                    <a:pt x="0" y="840105"/>
                  </a:lnTo>
                  <a:lnTo>
                    <a:pt x="0" y="168021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46" name="object 24">
            <a:extLst>
              <a:ext uri="{FF2B5EF4-FFF2-40B4-BE49-F238E27FC236}">
                <a16:creationId xmlns:a16="http://schemas.microsoft.com/office/drawing/2014/main" id="{29600934-015C-DDD6-E260-AC12CFE60F8E}"/>
              </a:ext>
            </a:extLst>
          </p:cNvPr>
          <p:cNvSpPr txBox="1"/>
          <p:nvPr/>
        </p:nvSpPr>
        <p:spPr>
          <a:xfrm>
            <a:off x="7984988" y="4427002"/>
            <a:ext cx="2633836" cy="1463396"/>
          </a:xfrm>
          <a:prstGeom prst="rect">
            <a:avLst/>
          </a:prstGeom>
        </p:spPr>
        <p:txBody>
          <a:bodyPr vert="horz" wrap="square" lIns="0" tIns="159113" rIns="0" bIns="0" rtlCol="0">
            <a:spAutoFit/>
          </a:bodyPr>
          <a:lstStyle/>
          <a:p>
            <a:pPr marL="15010">
              <a:spcBef>
                <a:spcPts val="1253"/>
              </a:spcBef>
            </a:pPr>
            <a:r>
              <a:rPr sz="2127" dirty="0">
                <a:latin typeface="Arial MT"/>
                <a:cs typeface="Arial MT"/>
              </a:rPr>
              <a:t>RDD</a:t>
            </a:r>
            <a:r>
              <a:rPr sz="2127">
                <a:latin typeface="Arial MT"/>
                <a:cs typeface="Arial MT"/>
              </a:rPr>
              <a:t>:</a:t>
            </a:r>
            <a:r>
              <a:rPr sz="2127" spc="-53">
                <a:latin typeface="Arial MT"/>
                <a:cs typeface="Arial MT"/>
              </a:rPr>
              <a:t> </a:t>
            </a:r>
            <a:r>
              <a:rPr lang="es-ES" sz="2127" spc="-6" dirty="0" err="1">
                <a:latin typeface="Arial MT"/>
                <a:cs typeface="Arial MT"/>
              </a:rPr>
              <a:t>num</a:t>
            </a:r>
            <a:r>
              <a:rPr lang="es-ES" sz="2127" spc="-6" dirty="0">
                <a:latin typeface="Arial MT"/>
                <a:cs typeface="Arial MT"/>
              </a:rPr>
              <a:t> palabras</a:t>
            </a:r>
            <a:endParaRPr sz="2127">
              <a:latin typeface="Arial MT"/>
              <a:cs typeface="Arial MT"/>
            </a:endParaRPr>
          </a:p>
          <a:p>
            <a:pPr marR="68296" algn="ctr">
              <a:spcBef>
                <a:spcPts val="756"/>
              </a:spcBef>
            </a:pPr>
            <a:r>
              <a:rPr sz="1418" spc="-118" dirty="0">
                <a:latin typeface="Arial MT"/>
                <a:cs typeface="Arial MT"/>
              </a:rPr>
              <a:t>11</a:t>
            </a:r>
            <a:endParaRPr sz="1418">
              <a:latin typeface="Arial MT"/>
              <a:cs typeface="Arial MT"/>
            </a:endParaRPr>
          </a:p>
          <a:p>
            <a:pPr marR="55537" algn="ctr"/>
            <a:r>
              <a:rPr sz="1418" spc="-12" dirty="0">
                <a:latin typeface="Arial MT"/>
                <a:cs typeface="Arial MT"/>
              </a:rPr>
              <a:t>12</a:t>
            </a:r>
            <a:endParaRPr sz="1418">
              <a:latin typeface="Arial MT"/>
              <a:cs typeface="Arial MT"/>
            </a:endParaRPr>
          </a:p>
          <a:p>
            <a:pPr marR="68296" algn="ctr"/>
            <a:r>
              <a:rPr sz="1418" spc="-118" dirty="0">
                <a:latin typeface="Arial MT"/>
                <a:cs typeface="Arial MT"/>
              </a:rPr>
              <a:t>11</a:t>
            </a:r>
            <a:endParaRPr sz="1418">
              <a:latin typeface="Arial MT"/>
              <a:cs typeface="Arial MT"/>
            </a:endParaRPr>
          </a:p>
          <a:p>
            <a:pPr marR="55537" algn="ctr"/>
            <a:r>
              <a:rPr sz="1418" dirty="0">
                <a:latin typeface="Arial MT"/>
                <a:cs typeface="Arial MT"/>
              </a:rPr>
              <a:t>…</a:t>
            </a:r>
            <a:endParaRPr sz="1418">
              <a:latin typeface="Arial MT"/>
              <a:cs typeface="Arial MT"/>
            </a:endParaRPr>
          </a:p>
        </p:txBody>
      </p:sp>
      <p:sp>
        <p:nvSpPr>
          <p:cNvPr id="47" name="object 25">
            <a:extLst>
              <a:ext uri="{FF2B5EF4-FFF2-40B4-BE49-F238E27FC236}">
                <a16:creationId xmlns:a16="http://schemas.microsoft.com/office/drawing/2014/main" id="{09B5AD8A-B6C5-ACEB-F9C7-30CF2CF73F74}"/>
              </a:ext>
            </a:extLst>
          </p:cNvPr>
          <p:cNvSpPr txBox="1"/>
          <p:nvPr/>
        </p:nvSpPr>
        <p:spPr>
          <a:xfrm>
            <a:off x="5118098" y="6747280"/>
            <a:ext cx="2857520" cy="507600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lang="es-ES" sz="3200" dirty="0" err="1"/>
              <a:t>total_palabras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48" name="object 13">
            <a:extLst>
              <a:ext uri="{FF2B5EF4-FFF2-40B4-BE49-F238E27FC236}">
                <a16:creationId xmlns:a16="http://schemas.microsoft.com/office/drawing/2014/main" id="{E7F42258-808D-53B0-26FB-8BCFC90ECD60}"/>
              </a:ext>
            </a:extLst>
          </p:cNvPr>
          <p:cNvGrpSpPr/>
          <p:nvPr/>
        </p:nvGrpSpPr>
        <p:grpSpPr>
          <a:xfrm>
            <a:off x="5293202" y="4961147"/>
            <a:ext cx="1713589" cy="1191849"/>
            <a:chOff x="2340482" y="3363848"/>
            <a:chExt cx="1224280" cy="1008380"/>
          </a:xfrm>
        </p:grpSpPr>
        <p:sp>
          <p:nvSpPr>
            <p:cNvPr id="49" name="object 14">
              <a:extLst>
                <a:ext uri="{FF2B5EF4-FFF2-40B4-BE49-F238E27FC236}">
                  <a16:creationId xmlns:a16="http://schemas.microsoft.com/office/drawing/2014/main" id="{639AB8C1-FD9B-7F8F-6254-BCDAFF4A15CA}"/>
                </a:ext>
              </a:extLst>
            </p:cNvPr>
            <p:cNvSpPr/>
            <p:nvPr/>
          </p:nvSpPr>
          <p:spPr>
            <a:xfrm>
              <a:off x="2340482" y="3363848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1055751" y="0"/>
                  </a:moveTo>
                  <a:lnTo>
                    <a:pt x="168021" y="0"/>
                  </a:lnTo>
                  <a:lnTo>
                    <a:pt x="123339" y="5998"/>
                  </a:lnTo>
                  <a:lnTo>
                    <a:pt x="83199" y="22930"/>
                  </a:lnTo>
                  <a:lnTo>
                    <a:pt x="49196" y="49196"/>
                  </a:lnTo>
                  <a:lnTo>
                    <a:pt x="22930" y="83199"/>
                  </a:lnTo>
                  <a:lnTo>
                    <a:pt x="5998" y="123339"/>
                  </a:lnTo>
                  <a:lnTo>
                    <a:pt x="0" y="168020"/>
                  </a:lnTo>
                  <a:lnTo>
                    <a:pt x="0" y="840104"/>
                  </a:lnTo>
                  <a:lnTo>
                    <a:pt x="5998" y="884772"/>
                  </a:lnTo>
                  <a:lnTo>
                    <a:pt x="22930" y="924909"/>
                  </a:lnTo>
                  <a:lnTo>
                    <a:pt x="49196" y="958915"/>
                  </a:lnTo>
                  <a:lnTo>
                    <a:pt x="83199" y="985186"/>
                  </a:lnTo>
                  <a:lnTo>
                    <a:pt x="123339" y="1002124"/>
                  </a:lnTo>
                  <a:lnTo>
                    <a:pt x="168021" y="1008126"/>
                  </a:lnTo>
                  <a:lnTo>
                    <a:pt x="1055751" y="1008126"/>
                  </a:lnTo>
                  <a:lnTo>
                    <a:pt x="1100432" y="1002124"/>
                  </a:lnTo>
                  <a:lnTo>
                    <a:pt x="1140572" y="985186"/>
                  </a:lnTo>
                  <a:lnTo>
                    <a:pt x="1174575" y="958915"/>
                  </a:lnTo>
                  <a:lnTo>
                    <a:pt x="1200841" y="924909"/>
                  </a:lnTo>
                  <a:lnTo>
                    <a:pt x="1217773" y="884772"/>
                  </a:lnTo>
                  <a:lnTo>
                    <a:pt x="1223771" y="840104"/>
                  </a:lnTo>
                  <a:lnTo>
                    <a:pt x="1223771" y="168020"/>
                  </a:lnTo>
                  <a:lnTo>
                    <a:pt x="1217773" y="123339"/>
                  </a:lnTo>
                  <a:lnTo>
                    <a:pt x="1200841" y="83199"/>
                  </a:lnTo>
                  <a:lnTo>
                    <a:pt x="1174575" y="49196"/>
                  </a:lnTo>
                  <a:lnTo>
                    <a:pt x="1140572" y="22930"/>
                  </a:lnTo>
                  <a:lnTo>
                    <a:pt x="1100432" y="5998"/>
                  </a:lnTo>
                  <a:lnTo>
                    <a:pt x="1055751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50" name="object 15">
              <a:extLst>
                <a:ext uri="{FF2B5EF4-FFF2-40B4-BE49-F238E27FC236}">
                  <a16:creationId xmlns:a16="http://schemas.microsoft.com/office/drawing/2014/main" id="{FE745D56-E55F-0449-4E73-C11197D6753D}"/>
                </a:ext>
              </a:extLst>
            </p:cNvPr>
            <p:cNvSpPr/>
            <p:nvPr/>
          </p:nvSpPr>
          <p:spPr>
            <a:xfrm>
              <a:off x="2340482" y="3363848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0" y="168020"/>
                  </a:moveTo>
                  <a:lnTo>
                    <a:pt x="5998" y="123339"/>
                  </a:lnTo>
                  <a:lnTo>
                    <a:pt x="22930" y="83199"/>
                  </a:lnTo>
                  <a:lnTo>
                    <a:pt x="49196" y="49196"/>
                  </a:lnTo>
                  <a:lnTo>
                    <a:pt x="83199" y="22930"/>
                  </a:lnTo>
                  <a:lnTo>
                    <a:pt x="123339" y="5998"/>
                  </a:lnTo>
                  <a:lnTo>
                    <a:pt x="168021" y="0"/>
                  </a:lnTo>
                  <a:lnTo>
                    <a:pt x="1055751" y="0"/>
                  </a:lnTo>
                  <a:lnTo>
                    <a:pt x="1100432" y="5998"/>
                  </a:lnTo>
                  <a:lnTo>
                    <a:pt x="1140572" y="22930"/>
                  </a:lnTo>
                  <a:lnTo>
                    <a:pt x="1174575" y="49196"/>
                  </a:lnTo>
                  <a:lnTo>
                    <a:pt x="1200841" y="83199"/>
                  </a:lnTo>
                  <a:lnTo>
                    <a:pt x="1217773" y="123339"/>
                  </a:lnTo>
                  <a:lnTo>
                    <a:pt x="1223771" y="168020"/>
                  </a:lnTo>
                  <a:lnTo>
                    <a:pt x="1223771" y="840104"/>
                  </a:lnTo>
                  <a:lnTo>
                    <a:pt x="1217773" y="884772"/>
                  </a:lnTo>
                  <a:lnTo>
                    <a:pt x="1200841" y="924909"/>
                  </a:lnTo>
                  <a:lnTo>
                    <a:pt x="1174575" y="958915"/>
                  </a:lnTo>
                  <a:lnTo>
                    <a:pt x="1140572" y="985186"/>
                  </a:lnTo>
                  <a:lnTo>
                    <a:pt x="1100432" y="1002124"/>
                  </a:lnTo>
                  <a:lnTo>
                    <a:pt x="1055751" y="1008126"/>
                  </a:lnTo>
                  <a:lnTo>
                    <a:pt x="168021" y="1008126"/>
                  </a:lnTo>
                  <a:lnTo>
                    <a:pt x="123339" y="1002124"/>
                  </a:lnTo>
                  <a:lnTo>
                    <a:pt x="83199" y="985186"/>
                  </a:lnTo>
                  <a:lnTo>
                    <a:pt x="49196" y="958915"/>
                  </a:lnTo>
                  <a:lnTo>
                    <a:pt x="22930" y="924909"/>
                  </a:lnTo>
                  <a:lnTo>
                    <a:pt x="5998" y="884772"/>
                  </a:lnTo>
                  <a:lnTo>
                    <a:pt x="0" y="840104"/>
                  </a:lnTo>
                  <a:lnTo>
                    <a:pt x="0" y="168020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51" name="object 16">
            <a:extLst>
              <a:ext uri="{FF2B5EF4-FFF2-40B4-BE49-F238E27FC236}">
                <a16:creationId xmlns:a16="http://schemas.microsoft.com/office/drawing/2014/main" id="{42647A8B-8DCE-EC37-B4B1-0E18697902E8}"/>
              </a:ext>
            </a:extLst>
          </p:cNvPr>
          <p:cNvSpPr txBox="1"/>
          <p:nvPr/>
        </p:nvSpPr>
        <p:spPr>
          <a:xfrm>
            <a:off x="4832346" y="4378304"/>
            <a:ext cx="2786082" cy="1682222"/>
          </a:xfrm>
          <a:prstGeom prst="rect">
            <a:avLst/>
          </a:prstGeom>
        </p:spPr>
        <p:txBody>
          <a:bodyPr vert="horz" wrap="square" lIns="0" tIns="172623" rIns="0" bIns="0" rtlCol="0">
            <a:spAutoFit/>
          </a:bodyPr>
          <a:lstStyle/>
          <a:p>
            <a:pPr algn="ctr">
              <a:spcBef>
                <a:spcPts val="1359"/>
              </a:spcBef>
            </a:pPr>
            <a:r>
              <a:rPr sz="2127" dirty="0">
                <a:latin typeface="Arial MT"/>
                <a:cs typeface="Arial MT"/>
              </a:rPr>
              <a:t>RDD</a:t>
            </a:r>
            <a:r>
              <a:rPr sz="2127">
                <a:latin typeface="Arial MT"/>
                <a:cs typeface="Arial MT"/>
              </a:rPr>
              <a:t>:</a:t>
            </a:r>
            <a:r>
              <a:rPr sz="2127" spc="-65">
                <a:latin typeface="Arial MT"/>
                <a:cs typeface="Arial MT"/>
              </a:rPr>
              <a:t> </a:t>
            </a:r>
            <a:r>
              <a:rPr lang="es-ES" sz="2127" spc="-6" dirty="0">
                <a:latin typeface="Arial MT"/>
                <a:cs typeface="Arial MT"/>
              </a:rPr>
              <a:t>separar palabras</a:t>
            </a:r>
            <a:endParaRPr sz="2127">
              <a:latin typeface="Arial MT"/>
              <a:cs typeface="Arial MT"/>
            </a:endParaRPr>
          </a:p>
          <a:p>
            <a:pPr marL="111075" marR="151602" algn="ctr">
              <a:spcBef>
                <a:spcPts val="827"/>
              </a:spcBef>
            </a:pPr>
            <a:r>
              <a:rPr lang="es-ES" sz="1418" dirty="0">
                <a:latin typeface="Arial MT"/>
                <a:cs typeface="Arial MT"/>
              </a:rPr>
              <a:t>[</a:t>
            </a:r>
            <a:r>
              <a:rPr sz="1418">
                <a:latin typeface="Arial MT"/>
                <a:cs typeface="Arial MT"/>
              </a:rPr>
              <a:t>“En</a:t>
            </a:r>
            <a:r>
              <a:rPr lang="es-ES" sz="1418" dirty="0">
                <a:latin typeface="Arial MT"/>
                <a:cs typeface="Arial MT"/>
              </a:rPr>
              <a:t>“, “</a:t>
            </a:r>
            <a:r>
              <a:rPr sz="1418" spc="-6">
                <a:latin typeface="Arial MT"/>
                <a:cs typeface="Arial MT"/>
              </a:rPr>
              <a:t>un</a:t>
            </a:r>
            <a:r>
              <a:rPr lang="es-ES" sz="1418" spc="-6" dirty="0">
                <a:latin typeface="Arial MT"/>
                <a:cs typeface="Arial MT"/>
              </a:rPr>
              <a:t>“,”</a:t>
            </a:r>
            <a:r>
              <a:rPr sz="1418" spc="-6">
                <a:latin typeface="Arial MT"/>
                <a:cs typeface="Arial MT"/>
              </a:rPr>
              <a:t> lugar”</a:t>
            </a:r>
            <a:r>
              <a:rPr lang="es-ES" sz="1418" spc="-6" dirty="0">
                <a:latin typeface="Arial MT"/>
                <a:cs typeface="Arial MT"/>
              </a:rPr>
              <a:t>] , </a:t>
            </a:r>
          </a:p>
          <a:p>
            <a:pPr marL="111075" marR="151602" algn="ctr">
              <a:spcBef>
                <a:spcPts val="827"/>
              </a:spcBef>
            </a:pPr>
            <a:r>
              <a:rPr sz="1418" spc="-6">
                <a:latin typeface="Arial MT"/>
                <a:cs typeface="Arial MT"/>
              </a:rPr>
              <a:t> </a:t>
            </a:r>
            <a:r>
              <a:rPr sz="1418">
                <a:latin typeface="Arial MT"/>
                <a:cs typeface="Arial MT"/>
              </a:rPr>
              <a:t> </a:t>
            </a:r>
            <a:r>
              <a:rPr lang="es-ES" sz="1418" dirty="0">
                <a:latin typeface="Arial MT"/>
                <a:cs typeface="Arial MT"/>
              </a:rPr>
              <a:t>[</a:t>
            </a:r>
            <a:r>
              <a:rPr sz="1418">
                <a:latin typeface="Arial MT"/>
                <a:cs typeface="Arial MT"/>
              </a:rPr>
              <a:t>“de</a:t>
            </a:r>
            <a:r>
              <a:rPr lang="es-ES" sz="1418" dirty="0">
                <a:latin typeface="Arial MT"/>
                <a:cs typeface="Arial MT"/>
              </a:rPr>
              <a:t>“,”</a:t>
            </a:r>
            <a:r>
              <a:rPr sz="1418" spc="-47">
                <a:latin typeface="Arial MT"/>
                <a:cs typeface="Arial MT"/>
              </a:rPr>
              <a:t> </a:t>
            </a:r>
            <a:r>
              <a:rPr sz="1418" spc="-6">
                <a:latin typeface="Arial MT"/>
                <a:cs typeface="Arial MT"/>
              </a:rPr>
              <a:t>la</a:t>
            </a:r>
            <a:r>
              <a:rPr lang="es-ES" sz="1418" spc="-6" dirty="0">
                <a:latin typeface="Arial MT"/>
                <a:cs typeface="Arial MT"/>
              </a:rPr>
              <a:t>“,”</a:t>
            </a:r>
            <a:r>
              <a:rPr sz="1418" spc="-6">
                <a:latin typeface="Arial MT"/>
                <a:cs typeface="Arial MT"/>
              </a:rPr>
              <a:t>Mancha”</a:t>
            </a:r>
            <a:r>
              <a:rPr lang="es-ES" sz="1418" spc="-6" dirty="0">
                <a:latin typeface="Arial MT"/>
                <a:cs typeface="Arial MT"/>
              </a:rPr>
              <a:t>] ,</a:t>
            </a:r>
          </a:p>
          <a:p>
            <a:pPr marL="111075" marR="151602" algn="ctr">
              <a:spcBef>
                <a:spcPts val="827"/>
              </a:spcBef>
            </a:pPr>
            <a:r>
              <a:rPr lang="es-ES" sz="1418" spc="-6" dirty="0">
                <a:latin typeface="Arial MT"/>
                <a:cs typeface="Arial MT"/>
              </a:rPr>
              <a:t>[</a:t>
            </a:r>
            <a:r>
              <a:rPr sz="1418" spc="-6">
                <a:latin typeface="Arial MT"/>
                <a:cs typeface="Arial MT"/>
              </a:rPr>
              <a:t> </a:t>
            </a:r>
            <a:r>
              <a:rPr sz="1418" spc="-378">
                <a:latin typeface="Arial MT"/>
                <a:cs typeface="Arial MT"/>
              </a:rPr>
              <a:t> </a:t>
            </a:r>
            <a:r>
              <a:rPr sz="1418">
                <a:latin typeface="Arial MT"/>
                <a:cs typeface="Arial MT"/>
              </a:rPr>
              <a:t>“de</a:t>
            </a:r>
            <a:r>
              <a:rPr lang="es-ES" sz="1418" dirty="0">
                <a:latin typeface="Arial MT"/>
                <a:cs typeface="Arial MT"/>
              </a:rPr>
              <a:t>“,”</a:t>
            </a:r>
            <a:r>
              <a:rPr sz="1418" spc="-6">
                <a:latin typeface="Arial MT"/>
                <a:cs typeface="Arial MT"/>
              </a:rPr>
              <a:t>cuyo</a:t>
            </a:r>
            <a:r>
              <a:rPr lang="es-ES" sz="1418" spc="-6" dirty="0">
                <a:latin typeface="Arial MT"/>
                <a:cs typeface="Arial MT"/>
              </a:rPr>
              <a:t>“, …]</a:t>
            </a:r>
            <a:endParaRPr sz="1418">
              <a:latin typeface="Arial MT"/>
              <a:cs typeface="Arial MT"/>
            </a:endParaRPr>
          </a:p>
          <a:p>
            <a:pPr marR="40527" algn="ctr"/>
            <a:r>
              <a:rPr sz="1418" dirty="0">
                <a:latin typeface="Arial MT"/>
                <a:cs typeface="Arial MT"/>
              </a:rPr>
              <a:t>…</a:t>
            </a:r>
            <a:endParaRPr sz="1418">
              <a:latin typeface="Arial MT"/>
              <a:cs typeface="Arial MT"/>
            </a:endParaRPr>
          </a:p>
        </p:txBody>
      </p:sp>
      <p:grpSp>
        <p:nvGrpSpPr>
          <p:cNvPr id="52" name="object 17">
            <a:extLst>
              <a:ext uri="{FF2B5EF4-FFF2-40B4-BE49-F238E27FC236}">
                <a16:creationId xmlns:a16="http://schemas.microsoft.com/office/drawing/2014/main" id="{3C05AA42-CE63-ACFF-839B-6F8648567DE3}"/>
              </a:ext>
            </a:extLst>
          </p:cNvPr>
          <p:cNvGrpSpPr/>
          <p:nvPr/>
        </p:nvGrpSpPr>
        <p:grpSpPr>
          <a:xfrm>
            <a:off x="7475552" y="5449874"/>
            <a:ext cx="618441" cy="363259"/>
            <a:chOff x="3639311" y="3794759"/>
            <a:chExt cx="523240" cy="307340"/>
          </a:xfrm>
        </p:grpSpPr>
        <p:sp>
          <p:nvSpPr>
            <p:cNvPr id="53" name="object 18">
              <a:extLst>
                <a:ext uri="{FF2B5EF4-FFF2-40B4-BE49-F238E27FC236}">
                  <a16:creationId xmlns:a16="http://schemas.microsoft.com/office/drawing/2014/main" id="{36A55BF3-69D3-21FB-58BF-B1DF47CDA4D3}"/>
                </a:ext>
              </a:extLst>
            </p:cNvPr>
            <p:cNvSpPr/>
            <p:nvPr/>
          </p:nvSpPr>
          <p:spPr>
            <a:xfrm>
              <a:off x="3648836" y="3804284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359663" y="0"/>
                  </a:moveTo>
                  <a:lnTo>
                    <a:pt x="359663" y="72008"/>
                  </a:lnTo>
                  <a:lnTo>
                    <a:pt x="0" y="72008"/>
                  </a:lnTo>
                  <a:lnTo>
                    <a:pt x="0" y="216026"/>
                  </a:lnTo>
                  <a:lnTo>
                    <a:pt x="359663" y="216026"/>
                  </a:lnTo>
                  <a:lnTo>
                    <a:pt x="359663" y="288035"/>
                  </a:lnTo>
                  <a:lnTo>
                    <a:pt x="503682" y="144017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54" name="object 19">
              <a:extLst>
                <a:ext uri="{FF2B5EF4-FFF2-40B4-BE49-F238E27FC236}">
                  <a16:creationId xmlns:a16="http://schemas.microsoft.com/office/drawing/2014/main" id="{200307E5-E1E5-CEBD-D4C2-FB2F95F3FDA4}"/>
                </a:ext>
              </a:extLst>
            </p:cNvPr>
            <p:cNvSpPr/>
            <p:nvPr/>
          </p:nvSpPr>
          <p:spPr>
            <a:xfrm>
              <a:off x="3648836" y="3804284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0" y="72008"/>
                  </a:moveTo>
                  <a:lnTo>
                    <a:pt x="359663" y="72008"/>
                  </a:lnTo>
                  <a:lnTo>
                    <a:pt x="359663" y="0"/>
                  </a:lnTo>
                  <a:lnTo>
                    <a:pt x="503682" y="144017"/>
                  </a:lnTo>
                  <a:lnTo>
                    <a:pt x="359663" y="288035"/>
                  </a:lnTo>
                  <a:lnTo>
                    <a:pt x="359663" y="216026"/>
                  </a:lnTo>
                  <a:lnTo>
                    <a:pt x="0" y="216026"/>
                  </a:lnTo>
                  <a:lnTo>
                    <a:pt x="0" y="72008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55" name="object 23">
            <a:extLst>
              <a:ext uri="{FF2B5EF4-FFF2-40B4-BE49-F238E27FC236}">
                <a16:creationId xmlns:a16="http://schemas.microsoft.com/office/drawing/2014/main" id="{2DF66937-0FD1-120A-6CA9-9888399FDFC1}"/>
              </a:ext>
            </a:extLst>
          </p:cNvPr>
          <p:cNvSpPr/>
          <p:nvPr/>
        </p:nvSpPr>
        <p:spPr>
          <a:xfrm>
            <a:off x="2403454" y="6977533"/>
            <a:ext cx="2286016" cy="134472"/>
          </a:xfrm>
          <a:custGeom>
            <a:avLst/>
            <a:gdLst/>
            <a:ahLst/>
            <a:cxnLst/>
            <a:rect l="l" t="t" r="r" b="b"/>
            <a:pathLst>
              <a:path w="642620" h="76200">
                <a:moveTo>
                  <a:pt x="565912" y="0"/>
                </a:moveTo>
                <a:lnTo>
                  <a:pt x="565912" y="76199"/>
                </a:lnTo>
                <a:lnTo>
                  <a:pt x="629412" y="44449"/>
                </a:lnTo>
                <a:lnTo>
                  <a:pt x="578612" y="44449"/>
                </a:lnTo>
                <a:lnTo>
                  <a:pt x="578612" y="31749"/>
                </a:lnTo>
                <a:lnTo>
                  <a:pt x="629412" y="31749"/>
                </a:lnTo>
                <a:lnTo>
                  <a:pt x="565912" y="0"/>
                </a:lnTo>
                <a:close/>
              </a:path>
              <a:path w="642620" h="76200">
                <a:moveTo>
                  <a:pt x="565912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565912" y="44449"/>
                </a:lnTo>
                <a:lnTo>
                  <a:pt x="565912" y="31749"/>
                </a:lnTo>
                <a:close/>
              </a:path>
              <a:path w="642620" h="76200">
                <a:moveTo>
                  <a:pt x="629412" y="31749"/>
                </a:moveTo>
                <a:lnTo>
                  <a:pt x="578612" y="31749"/>
                </a:lnTo>
                <a:lnTo>
                  <a:pt x="578612" y="44449"/>
                </a:lnTo>
                <a:lnTo>
                  <a:pt x="629412" y="44449"/>
                </a:lnTo>
                <a:lnTo>
                  <a:pt x="642112" y="38099"/>
                </a:lnTo>
                <a:lnTo>
                  <a:pt x="629412" y="31749"/>
                </a:lnTo>
                <a:close/>
              </a:path>
            </a:pathLst>
          </a:custGeom>
          <a:solidFill>
            <a:srgbClr val="539E39"/>
          </a:solidFill>
        </p:spPr>
        <p:txBody>
          <a:bodyPr wrap="square" lIns="0" tIns="0" rIns="0" bIns="0" rtlCol="0"/>
          <a:lstStyle/>
          <a:p>
            <a:endParaRPr sz="2127"/>
          </a:p>
        </p:txBody>
      </p:sp>
      <p:sp>
        <p:nvSpPr>
          <p:cNvPr id="56" name="object 25">
            <a:extLst>
              <a:ext uri="{FF2B5EF4-FFF2-40B4-BE49-F238E27FC236}">
                <a16:creationId xmlns:a16="http://schemas.microsoft.com/office/drawing/2014/main" id="{EC1EB33C-E5DC-6B1A-FCB8-B3FA013D1B10}"/>
              </a:ext>
            </a:extLst>
          </p:cNvPr>
          <p:cNvSpPr txBox="1"/>
          <p:nvPr/>
        </p:nvSpPr>
        <p:spPr>
          <a:xfrm>
            <a:off x="2617768" y="6540500"/>
            <a:ext cx="1357322" cy="38448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lang="es-ES" sz="2400" dirty="0"/>
              <a:t>reduce(…)</a:t>
            </a:r>
            <a:endParaRPr sz="2127" dirty="0">
              <a:latin typeface="Arial MT"/>
              <a:cs typeface="Arial MT"/>
            </a:endParaRPr>
          </a:p>
        </p:txBody>
      </p:sp>
      <p:sp>
        <p:nvSpPr>
          <p:cNvPr id="57" name="object 4">
            <a:extLst>
              <a:ext uri="{FF2B5EF4-FFF2-40B4-BE49-F238E27FC236}">
                <a16:creationId xmlns:a16="http://schemas.microsoft.com/office/drawing/2014/main" id="{05B0BC89-FF8E-78C3-671A-FACCEF35D588}"/>
              </a:ext>
            </a:extLst>
          </p:cNvPr>
          <p:cNvSpPr txBox="1"/>
          <p:nvPr/>
        </p:nvSpPr>
        <p:spPr>
          <a:xfrm>
            <a:off x="260314" y="1163594"/>
            <a:ext cx="10358510" cy="2848988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sz="1891" b="1" spc="-6" dirty="0">
                <a:latin typeface="Courier New"/>
                <a:cs typeface="Courier New"/>
              </a:rPr>
              <a:t>file = '</a:t>
            </a:r>
            <a:r>
              <a:rPr lang="es-ES" sz="1891" b="1" spc="-6" dirty="0" err="1">
                <a:latin typeface="Courier New"/>
                <a:cs typeface="Courier New"/>
              </a:rPr>
              <a:t>dbfs</a:t>
            </a:r>
            <a:r>
              <a:rPr lang="es-ES" sz="1891" b="1" spc="-6" dirty="0">
                <a:latin typeface="Courier New"/>
                <a:cs typeface="Courier New"/>
              </a:rPr>
              <a:t>:/</a:t>
            </a:r>
            <a:r>
              <a:rPr lang="es-ES" sz="1891" b="1" spc="-6" dirty="0" err="1">
                <a:latin typeface="Courier New"/>
                <a:cs typeface="Courier New"/>
              </a:rPr>
              <a:t>FileStore</a:t>
            </a:r>
            <a:r>
              <a:rPr lang="es-ES" sz="1891" b="1" spc="-6" dirty="0">
                <a:latin typeface="Courier New"/>
                <a:cs typeface="Courier New"/>
              </a:rPr>
              <a:t>/</a:t>
            </a:r>
            <a:r>
              <a:rPr lang="es-ES" sz="1891" b="1" spc="-6" dirty="0" err="1">
                <a:latin typeface="Courier New"/>
                <a:cs typeface="Courier New"/>
              </a:rPr>
              <a:t>shared_uploads</a:t>
            </a:r>
            <a:r>
              <a:rPr lang="es-ES" sz="1891" b="1" spc="-6" dirty="0">
                <a:latin typeface="Courier New"/>
                <a:cs typeface="Courier New"/>
              </a:rPr>
              <a:t>/edurf.cld@gmail.com/quijote.txt'</a:t>
            </a:r>
          </a:p>
          <a:p>
            <a:pPr marL="107322">
              <a:spcBef>
                <a:spcPts val="195"/>
              </a:spcBef>
            </a:pPr>
            <a:endParaRPr lang="es-ES" sz="1891" b="1" spc="-6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sz="1891" b="1" spc="-6" dirty="0" err="1">
                <a:latin typeface="Courier New"/>
                <a:cs typeface="Courier New"/>
              </a:rPr>
              <a:t>lineas</a:t>
            </a:r>
            <a:r>
              <a:rPr lang="es-ES" sz="1891" b="1" spc="-6" dirty="0">
                <a:latin typeface="Courier New"/>
                <a:cs typeface="Courier New"/>
              </a:rPr>
              <a:t> = </a:t>
            </a:r>
            <a:r>
              <a:rPr lang="es-ES" sz="1891" b="1" spc="-6" dirty="0" err="1">
                <a:latin typeface="Courier New"/>
                <a:cs typeface="Courier New"/>
              </a:rPr>
              <a:t>sc.textFile</a:t>
            </a:r>
            <a:r>
              <a:rPr lang="es-ES" sz="1891" b="1" spc="-6" dirty="0">
                <a:latin typeface="Courier New"/>
                <a:cs typeface="Courier New"/>
              </a:rPr>
              <a:t>(</a:t>
            </a:r>
            <a:r>
              <a:rPr lang="es-ES" sz="1891" b="1" spc="-6" dirty="0" err="1">
                <a:latin typeface="Courier New"/>
                <a:cs typeface="Courier New"/>
              </a:rPr>
              <a:t>file</a:t>
            </a:r>
            <a:r>
              <a:rPr lang="es-ES" sz="1891" b="1" spc="-6" dirty="0">
                <a:latin typeface="Courier New"/>
                <a:cs typeface="Courier New"/>
              </a:rPr>
              <a:t>)</a:t>
            </a:r>
          </a:p>
          <a:p>
            <a:pPr marL="107322">
              <a:spcBef>
                <a:spcPts val="195"/>
              </a:spcBef>
            </a:pPr>
            <a:endParaRPr lang="es-ES" sz="1891" b="1" spc="-6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sz="1891" b="1" spc="-6" dirty="0" err="1">
                <a:latin typeface="Courier New"/>
                <a:cs typeface="Courier New"/>
              </a:rPr>
              <a:t>separar_palabras</a:t>
            </a:r>
            <a:r>
              <a:rPr lang="es-ES" sz="1891" b="1" spc="-6" dirty="0">
                <a:latin typeface="Courier New"/>
                <a:cs typeface="Courier New"/>
              </a:rPr>
              <a:t> = lineas.map(lambda </a:t>
            </a:r>
            <a:r>
              <a:rPr lang="es-ES" sz="1891" b="1" spc="-6" dirty="0" err="1">
                <a:latin typeface="Courier New"/>
                <a:cs typeface="Courier New"/>
              </a:rPr>
              <a:t>elto</a:t>
            </a:r>
            <a:r>
              <a:rPr lang="es-ES" sz="1891" b="1" spc="-6" dirty="0">
                <a:latin typeface="Courier New"/>
                <a:cs typeface="Courier New"/>
              </a:rPr>
              <a:t>: </a:t>
            </a:r>
            <a:r>
              <a:rPr lang="es-ES" sz="1891" b="1" spc="-6" dirty="0" err="1">
                <a:latin typeface="Courier New"/>
                <a:cs typeface="Courier New"/>
              </a:rPr>
              <a:t>elto.split</a:t>
            </a:r>
            <a:r>
              <a:rPr lang="es-ES" sz="1891" b="1" spc="-6" dirty="0">
                <a:latin typeface="Courier New"/>
                <a:cs typeface="Courier New"/>
              </a:rPr>
              <a:t>())</a:t>
            </a:r>
          </a:p>
          <a:p>
            <a:pPr marL="107322">
              <a:spcBef>
                <a:spcPts val="195"/>
              </a:spcBef>
            </a:pPr>
            <a:endParaRPr lang="es-ES" sz="1891" b="1" spc="-6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sz="1891" b="1" spc="-6" dirty="0" err="1">
                <a:latin typeface="Courier New"/>
                <a:cs typeface="Courier New"/>
              </a:rPr>
              <a:t>num_palabras</a:t>
            </a:r>
            <a:r>
              <a:rPr lang="es-ES" sz="1891" b="1" spc="-6" dirty="0">
                <a:latin typeface="Courier New"/>
                <a:cs typeface="Courier New"/>
              </a:rPr>
              <a:t> = separar_palabras.map(lambda elemento: </a:t>
            </a:r>
            <a:r>
              <a:rPr lang="es-ES" sz="1891" b="1" spc="-6" dirty="0" err="1">
                <a:latin typeface="Courier New"/>
                <a:cs typeface="Courier New"/>
              </a:rPr>
              <a:t>len</a:t>
            </a:r>
            <a:r>
              <a:rPr lang="es-ES" sz="1891" b="1" spc="-6" dirty="0">
                <a:latin typeface="Courier New"/>
                <a:cs typeface="Courier New"/>
              </a:rPr>
              <a:t>(elemento))</a:t>
            </a:r>
          </a:p>
          <a:p>
            <a:pPr marL="107322">
              <a:spcBef>
                <a:spcPts val="195"/>
              </a:spcBef>
            </a:pPr>
            <a:endParaRPr lang="es-ES" sz="1891" b="1" spc="-6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sz="1891" b="1" spc="-6" dirty="0" err="1">
                <a:latin typeface="Courier New"/>
                <a:cs typeface="Courier New"/>
              </a:rPr>
              <a:t>total_palabras</a:t>
            </a:r>
            <a:r>
              <a:rPr lang="es-ES" sz="1891" b="1" spc="-6" dirty="0">
                <a:latin typeface="Courier New"/>
                <a:cs typeface="Courier New"/>
              </a:rPr>
              <a:t> = </a:t>
            </a:r>
            <a:r>
              <a:rPr lang="es-ES" sz="1891" b="1" spc="-6" dirty="0" err="1">
                <a:latin typeface="Courier New"/>
                <a:cs typeface="Courier New"/>
              </a:rPr>
              <a:t>num_palabras.reduce</a:t>
            </a:r>
            <a:r>
              <a:rPr lang="es-ES" sz="1891" b="1" spc="-6" dirty="0">
                <a:latin typeface="Courier New"/>
                <a:cs typeface="Courier New"/>
              </a:rPr>
              <a:t>(lambda e1,e2: e1+e2)</a:t>
            </a:r>
            <a:endParaRPr sz="189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4330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6C262A-7225-D24C-8CBA-F117378210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3250" y="1580033"/>
            <a:ext cx="9448800" cy="693267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22D3C6"/>
                </a:solidFill>
              </a:rPr>
              <a:t>3. EJERCICIO PRÁCTICO: archivo con valores numéricos</a:t>
            </a:r>
          </a:p>
        </p:txBody>
      </p:sp>
    </p:spTree>
    <p:extLst>
      <p:ext uri="{BB962C8B-B14F-4D97-AF65-F5344CB8AC3E}">
        <p14:creationId xmlns:p14="http://schemas.microsoft.com/office/powerpoint/2010/main" val="37797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63500"/>
            <a:ext cx="9753600" cy="609562"/>
          </a:xfrm>
        </p:spPr>
        <p:txBody>
          <a:bodyPr/>
          <a:lstStyle/>
          <a:p>
            <a:r>
              <a:rPr lang="es-ES" dirty="0"/>
              <a:t>EJERCICIO 2: Calcular la media de las medidas de sensores de humedad de un terreno (plantación)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1054100"/>
            <a:ext cx="91376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E03FC2E9-C959-5A51-38C1-4183837DA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2280" y="2016112"/>
            <a:ext cx="341947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" name="Picture 3">
            <a:extLst>
              <a:ext uri="{FF2B5EF4-FFF2-40B4-BE49-F238E27FC236}">
                <a16:creationId xmlns:a16="http://schemas.microsoft.com/office/drawing/2014/main" id="{E5A24942-93F4-34FF-0FF9-A26FC9DC2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89403" y="4302128"/>
            <a:ext cx="6218625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0" name="31 Grupo">
            <a:extLst>
              <a:ext uri="{FF2B5EF4-FFF2-40B4-BE49-F238E27FC236}">
                <a16:creationId xmlns:a16="http://schemas.microsoft.com/office/drawing/2014/main" id="{3F247C5E-E779-D12E-5B07-94CF52960C13}"/>
              </a:ext>
            </a:extLst>
          </p:cNvPr>
          <p:cNvGrpSpPr/>
          <p:nvPr/>
        </p:nvGrpSpPr>
        <p:grpSpPr>
          <a:xfrm>
            <a:off x="688942" y="1587484"/>
            <a:ext cx="3500462" cy="5534409"/>
            <a:chOff x="6618296" y="1587484"/>
            <a:chExt cx="3500462" cy="5534409"/>
          </a:xfrm>
        </p:grpSpPr>
        <p:pic>
          <p:nvPicPr>
            <p:cNvPr id="61" name="Picture 4">
              <a:extLst>
                <a:ext uri="{FF2B5EF4-FFF2-40B4-BE49-F238E27FC236}">
                  <a16:creationId xmlns:a16="http://schemas.microsoft.com/office/drawing/2014/main" id="{8F5C36B1-DD72-331C-266D-B6DFB0A641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618296" y="1587484"/>
              <a:ext cx="3457579" cy="5534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2" name="27 Rectángulo">
              <a:extLst>
                <a:ext uri="{FF2B5EF4-FFF2-40B4-BE49-F238E27FC236}">
                  <a16:creationId xmlns:a16="http://schemas.microsoft.com/office/drawing/2014/main" id="{D6A0CD71-BE41-30B9-2596-A9E0AB58BADD}"/>
                </a:ext>
              </a:extLst>
            </p:cNvPr>
            <p:cNvSpPr/>
            <p:nvPr/>
          </p:nvSpPr>
          <p:spPr>
            <a:xfrm>
              <a:off x="8975750" y="4730756"/>
              <a:ext cx="1143008" cy="2357454"/>
            </a:xfrm>
            <a:prstGeom prst="rect">
              <a:avLst/>
            </a:prstGeom>
            <a:solidFill>
              <a:schemeClr val="bg1"/>
            </a:solidFill>
          </p:spPr>
          <p:txBody>
            <a:bodyPr rtlCol="0" anchor="ctr">
              <a:spAutoFit/>
            </a:bodyPr>
            <a:lstStyle/>
            <a:p>
              <a:pPr algn="l"/>
              <a:endParaRPr lang="es-ES" sz="2400" b="1" spc="105" dirty="0" err="1">
                <a:solidFill>
                  <a:srgbClr val="0F4890"/>
                </a:solidFill>
                <a:latin typeface="Montserrat" pitchFamily="2" charset="77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13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63500"/>
            <a:ext cx="9753600" cy="609562"/>
          </a:xfrm>
        </p:spPr>
        <p:txBody>
          <a:bodyPr/>
          <a:lstStyle/>
          <a:p>
            <a:r>
              <a:rPr lang="es-ES" dirty="0"/>
              <a:t>EJERCICIO 2: Calcular la media de las medidas de sensores de humedad de un terreno (plantación)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1054100"/>
            <a:ext cx="91376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B2A7DA00-F715-2ADA-CB03-6CAD9469A7D5}"/>
              </a:ext>
            </a:extLst>
          </p:cNvPr>
          <p:cNvSpPr txBox="1"/>
          <p:nvPr/>
        </p:nvSpPr>
        <p:spPr>
          <a:xfrm>
            <a:off x="260314" y="1730360"/>
            <a:ext cx="10325136" cy="2256797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Desde un nuevo Notebook que crearemos (recomendable) vamos a subir el archivo “SENSORES.txt”, igual que hicimos en el ejercicio del Quijote (</a:t>
            </a:r>
            <a:r>
              <a:rPr lang="es-ES"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superior File -&gt; </a:t>
            </a:r>
            <a:r>
              <a:rPr lang="es-ES"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Data …)</a:t>
            </a:r>
          </a:p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endParaRPr lang="es-ES" sz="24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Asignamos la ruta del archivo a una variable (file) y creamos el RDD con </a:t>
            </a:r>
            <a:r>
              <a:rPr lang="es-ES" sz="2400" b="1" spc="-6" dirty="0" err="1">
                <a:latin typeface="Courier New"/>
                <a:cs typeface="Courier New"/>
              </a:rPr>
              <a:t>sc.textFile</a:t>
            </a:r>
            <a:r>
              <a:rPr lang="es-ES" sz="2400" b="1" spc="-6" dirty="0">
                <a:latin typeface="Courier New"/>
                <a:cs typeface="Courier New"/>
              </a:rPr>
              <a:t>(file</a:t>
            </a:r>
            <a:r>
              <a:rPr lang="es-ES" sz="2400" b="1" dirty="0">
                <a:latin typeface="Courier New"/>
                <a:cs typeface="Courier New"/>
              </a:rPr>
              <a:t>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34 Grupo">
            <a:extLst>
              <a:ext uri="{FF2B5EF4-FFF2-40B4-BE49-F238E27FC236}">
                <a16:creationId xmlns:a16="http://schemas.microsoft.com/office/drawing/2014/main" id="{B9C56AA3-810F-AE23-5EA2-E06DD427CA01}"/>
              </a:ext>
            </a:extLst>
          </p:cNvPr>
          <p:cNvGrpSpPr/>
          <p:nvPr/>
        </p:nvGrpSpPr>
        <p:grpSpPr>
          <a:xfrm>
            <a:off x="2332016" y="4483100"/>
            <a:ext cx="5366087" cy="2321461"/>
            <a:chOff x="1903388" y="2158988"/>
            <a:chExt cx="5366087" cy="2321461"/>
          </a:xfrm>
        </p:grpSpPr>
        <p:grpSp>
          <p:nvGrpSpPr>
            <p:cNvPr id="13" name="object 10">
              <a:extLst>
                <a:ext uri="{FF2B5EF4-FFF2-40B4-BE49-F238E27FC236}">
                  <a16:creationId xmlns:a16="http://schemas.microsoft.com/office/drawing/2014/main" id="{4E4A42E7-AF62-0A8F-DBEE-2CF634983342}"/>
                </a:ext>
              </a:extLst>
            </p:cNvPr>
            <p:cNvGrpSpPr/>
            <p:nvPr/>
          </p:nvGrpSpPr>
          <p:grpSpPr>
            <a:xfrm>
              <a:off x="4226066" y="3518296"/>
              <a:ext cx="841729" cy="481291"/>
              <a:chOff x="1764410" y="3795903"/>
              <a:chExt cx="504190" cy="288290"/>
            </a:xfrm>
          </p:grpSpPr>
          <p:sp>
            <p:nvSpPr>
              <p:cNvPr id="28" name="object 11">
                <a:extLst>
                  <a:ext uri="{FF2B5EF4-FFF2-40B4-BE49-F238E27FC236}">
                    <a16:creationId xmlns:a16="http://schemas.microsoft.com/office/drawing/2014/main" id="{CA5114D2-59D1-B71F-6294-5360EEAD32F3}"/>
                  </a:ext>
                </a:extLst>
              </p:cNvPr>
              <p:cNvSpPr/>
              <p:nvPr/>
            </p:nvSpPr>
            <p:spPr>
              <a:xfrm>
                <a:off x="1764410" y="3795903"/>
                <a:ext cx="504190" cy="288290"/>
              </a:xfrm>
              <a:custGeom>
                <a:avLst/>
                <a:gdLst/>
                <a:ahLst/>
                <a:cxnLst/>
                <a:rect l="l" t="t" r="r" b="b"/>
                <a:pathLst>
                  <a:path w="504189" h="288289">
                    <a:moveTo>
                      <a:pt x="359663" y="0"/>
                    </a:moveTo>
                    <a:lnTo>
                      <a:pt x="359663" y="72009"/>
                    </a:lnTo>
                    <a:lnTo>
                      <a:pt x="0" y="72009"/>
                    </a:lnTo>
                    <a:lnTo>
                      <a:pt x="0" y="216027"/>
                    </a:lnTo>
                    <a:lnTo>
                      <a:pt x="359663" y="216027"/>
                    </a:lnTo>
                    <a:lnTo>
                      <a:pt x="359663" y="288036"/>
                    </a:lnTo>
                    <a:lnTo>
                      <a:pt x="503681" y="144018"/>
                    </a:lnTo>
                    <a:lnTo>
                      <a:pt x="359663" y="0"/>
                    </a:lnTo>
                    <a:close/>
                  </a:path>
                </a:pathLst>
              </a:custGeom>
              <a:solidFill>
                <a:srgbClr val="539E39"/>
              </a:solidFill>
            </p:spPr>
            <p:txBody>
              <a:bodyPr wrap="square" lIns="0" tIns="0" rIns="0" bIns="0" rtlCol="0"/>
              <a:lstStyle/>
              <a:p>
                <a:endParaRPr sz="2127"/>
              </a:p>
            </p:txBody>
          </p:sp>
          <p:sp>
            <p:nvSpPr>
              <p:cNvPr id="29" name="object 12">
                <a:extLst>
                  <a:ext uri="{FF2B5EF4-FFF2-40B4-BE49-F238E27FC236}">
                    <a16:creationId xmlns:a16="http://schemas.microsoft.com/office/drawing/2014/main" id="{66C37E6F-EC50-0D9B-6863-7AC771F1762B}"/>
                  </a:ext>
                </a:extLst>
              </p:cNvPr>
              <p:cNvSpPr/>
              <p:nvPr/>
            </p:nvSpPr>
            <p:spPr>
              <a:xfrm>
                <a:off x="1764410" y="3795903"/>
                <a:ext cx="504190" cy="288290"/>
              </a:xfrm>
              <a:custGeom>
                <a:avLst/>
                <a:gdLst/>
                <a:ahLst/>
                <a:cxnLst/>
                <a:rect l="l" t="t" r="r" b="b"/>
                <a:pathLst>
                  <a:path w="504189" h="288289">
                    <a:moveTo>
                      <a:pt x="0" y="72009"/>
                    </a:moveTo>
                    <a:lnTo>
                      <a:pt x="359663" y="72009"/>
                    </a:lnTo>
                    <a:lnTo>
                      <a:pt x="359663" y="0"/>
                    </a:lnTo>
                    <a:lnTo>
                      <a:pt x="503681" y="144018"/>
                    </a:lnTo>
                    <a:lnTo>
                      <a:pt x="359663" y="288036"/>
                    </a:lnTo>
                    <a:lnTo>
                      <a:pt x="359663" y="216027"/>
                    </a:lnTo>
                    <a:lnTo>
                      <a:pt x="0" y="216027"/>
                    </a:lnTo>
                    <a:lnTo>
                      <a:pt x="0" y="72009"/>
                    </a:lnTo>
                    <a:close/>
                  </a:path>
                </a:pathLst>
              </a:custGeom>
              <a:ln w="19050">
                <a:solidFill>
                  <a:srgbClr val="3A7327"/>
                </a:solidFill>
              </a:ln>
            </p:spPr>
            <p:txBody>
              <a:bodyPr wrap="square" lIns="0" tIns="0" rIns="0" bIns="0" rtlCol="0"/>
              <a:lstStyle/>
              <a:p>
                <a:endParaRPr sz="2127"/>
              </a:p>
            </p:txBody>
          </p:sp>
        </p:grpSp>
        <p:grpSp>
          <p:nvGrpSpPr>
            <p:cNvPr id="14" name="38 Grupo">
              <a:extLst>
                <a:ext uri="{FF2B5EF4-FFF2-40B4-BE49-F238E27FC236}">
                  <a16:creationId xmlns:a16="http://schemas.microsoft.com/office/drawing/2014/main" id="{4703F1C7-B716-2A4B-8036-3BFEE5FCB7F3}"/>
                </a:ext>
              </a:extLst>
            </p:cNvPr>
            <p:cNvGrpSpPr/>
            <p:nvPr/>
          </p:nvGrpSpPr>
          <p:grpSpPr>
            <a:xfrm>
              <a:off x="5187799" y="2158988"/>
              <a:ext cx="2081676" cy="2321461"/>
              <a:chOff x="5187799" y="2158988"/>
              <a:chExt cx="2081676" cy="2321461"/>
            </a:xfrm>
          </p:grpSpPr>
          <p:grpSp>
            <p:nvGrpSpPr>
              <p:cNvPr id="24" name="object 13">
                <a:extLst>
                  <a:ext uri="{FF2B5EF4-FFF2-40B4-BE49-F238E27FC236}">
                    <a16:creationId xmlns:a16="http://schemas.microsoft.com/office/drawing/2014/main" id="{98B7C93C-118D-6A0F-69DC-6767FF6ED3FE}"/>
                  </a:ext>
                </a:extLst>
              </p:cNvPr>
              <p:cNvGrpSpPr/>
              <p:nvPr/>
            </p:nvGrpSpPr>
            <p:grpSpPr>
              <a:xfrm>
                <a:off x="5187799" y="2796992"/>
                <a:ext cx="2043895" cy="1683457"/>
                <a:chOff x="2340482" y="3363848"/>
                <a:chExt cx="1224280" cy="1008380"/>
              </a:xfrm>
            </p:grpSpPr>
            <p:sp>
              <p:nvSpPr>
                <p:cNvPr id="26" name="object 14">
                  <a:extLst>
                    <a:ext uri="{FF2B5EF4-FFF2-40B4-BE49-F238E27FC236}">
                      <a16:creationId xmlns:a16="http://schemas.microsoft.com/office/drawing/2014/main" id="{9F10EB73-6A4E-64D1-9E22-F9F25FE0DBF1}"/>
                    </a:ext>
                  </a:extLst>
                </p:cNvPr>
                <p:cNvSpPr/>
                <p:nvPr/>
              </p:nvSpPr>
              <p:spPr>
                <a:xfrm>
                  <a:off x="2340482" y="3363848"/>
                  <a:ext cx="1224280" cy="1008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279" h="1008379">
                      <a:moveTo>
                        <a:pt x="1055751" y="0"/>
                      </a:moveTo>
                      <a:lnTo>
                        <a:pt x="168021" y="0"/>
                      </a:lnTo>
                      <a:lnTo>
                        <a:pt x="123339" y="5998"/>
                      </a:lnTo>
                      <a:lnTo>
                        <a:pt x="83199" y="22930"/>
                      </a:lnTo>
                      <a:lnTo>
                        <a:pt x="49196" y="49196"/>
                      </a:lnTo>
                      <a:lnTo>
                        <a:pt x="22930" y="83199"/>
                      </a:lnTo>
                      <a:lnTo>
                        <a:pt x="5998" y="123339"/>
                      </a:lnTo>
                      <a:lnTo>
                        <a:pt x="0" y="168020"/>
                      </a:lnTo>
                      <a:lnTo>
                        <a:pt x="0" y="840104"/>
                      </a:lnTo>
                      <a:lnTo>
                        <a:pt x="5998" y="884772"/>
                      </a:lnTo>
                      <a:lnTo>
                        <a:pt x="22930" y="924909"/>
                      </a:lnTo>
                      <a:lnTo>
                        <a:pt x="49196" y="958915"/>
                      </a:lnTo>
                      <a:lnTo>
                        <a:pt x="83199" y="985186"/>
                      </a:lnTo>
                      <a:lnTo>
                        <a:pt x="123339" y="1002124"/>
                      </a:lnTo>
                      <a:lnTo>
                        <a:pt x="168021" y="1008126"/>
                      </a:lnTo>
                      <a:lnTo>
                        <a:pt x="1055751" y="1008126"/>
                      </a:lnTo>
                      <a:lnTo>
                        <a:pt x="1100432" y="1002124"/>
                      </a:lnTo>
                      <a:lnTo>
                        <a:pt x="1140572" y="985186"/>
                      </a:lnTo>
                      <a:lnTo>
                        <a:pt x="1174575" y="958915"/>
                      </a:lnTo>
                      <a:lnTo>
                        <a:pt x="1200841" y="924909"/>
                      </a:lnTo>
                      <a:lnTo>
                        <a:pt x="1217773" y="884772"/>
                      </a:lnTo>
                      <a:lnTo>
                        <a:pt x="1223771" y="840104"/>
                      </a:lnTo>
                      <a:lnTo>
                        <a:pt x="1223771" y="168020"/>
                      </a:lnTo>
                      <a:lnTo>
                        <a:pt x="1217773" y="123339"/>
                      </a:lnTo>
                      <a:lnTo>
                        <a:pt x="1200841" y="83199"/>
                      </a:lnTo>
                      <a:lnTo>
                        <a:pt x="1174575" y="49196"/>
                      </a:lnTo>
                      <a:lnTo>
                        <a:pt x="1140572" y="22930"/>
                      </a:lnTo>
                      <a:lnTo>
                        <a:pt x="1100432" y="5998"/>
                      </a:lnTo>
                      <a:lnTo>
                        <a:pt x="1055751" y="0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</p:spPr>
              <p:txBody>
                <a:bodyPr wrap="square" lIns="0" tIns="0" rIns="0" bIns="0" rtlCol="0"/>
                <a:lstStyle/>
                <a:p>
                  <a:endParaRPr sz="2127"/>
                </a:p>
              </p:txBody>
            </p:sp>
            <p:sp>
              <p:nvSpPr>
                <p:cNvPr id="27" name="object 15">
                  <a:extLst>
                    <a:ext uri="{FF2B5EF4-FFF2-40B4-BE49-F238E27FC236}">
                      <a16:creationId xmlns:a16="http://schemas.microsoft.com/office/drawing/2014/main" id="{1AFD50D1-4A8D-1903-6CDB-1259EAD4B60E}"/>
                    </a:ext>
                  </a:extLst>
                </p:cNvPr>
                <p:cNvSpPr/>
                <p:nvPr/>
              </p:nvSpPr>
              <p:spPr>
                <a:xfrm>
                  <a:off x="2340482" y="3363848"/>
                  <a:ext cx="1224280" cy="1008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279" h="1008379">
                      <a:moveTo>
                        <a:pt x="0" y="168020"/>
                      </a:moveTo>
                      <a:lnTo>
                        <a:pt x="5998" y="123339"/>
                      </a:lnTo>
                      <a:lnTo>
                        <a:pt x="22930" y="83199"/>
                      </a:lnTo>
                      <a:lnTo>
                        <a:pt x="49196" y="49196"/>
                      </a:lnTo>
                      <a:lnTo>
                        <a:pt x="83199" y="22930"/>
                      </a:lnTo>
                      <a:lnTo>
                        <a:pt x="123339" y="5998"/>
                      </a:lnTo>
                      <a:lnTo>
                        <a:pt x="168021" y="0"/>
                      </a:lnTo>
                      <a:lnTo>
                        <a:pt x="1055751" y="0"/>
                      </a:lnTo>
                      <a:lnTo>
                        <a:pt x="1100432" y="5998"/>
                      </a:lnTo>
                      <a:lnTo>
                        <a:pt x="1140572" y="22930"/>
                      </a:lnTo>
                      <a:lnTo>
                        <a:pt x="1174575" y="49196"/>
                      </a:lnTo>
                      <a:lnTo>
                        <a:pt x="1200841" y="83199"/>
                      </a:lnTo>
                      <a:lnTo>
                        <a:pt x="1217773" y="123339"/>
                      </a:lnTo>
                      <a:lnTo>
                        <a:pt x="1223771" y="168020"/>
                      </a:lnTo>
                      <a:lnTo>
                        <a:pt x="1223771" y="840104"/>
                      </a:lnTo>
                      <a:lnTo>
                        <a:pt x="1217773" y="884772"/>
                      </a:lnTo>
                      <a:lnTo>
                        <a:pt x="1200841" y="924909"/>
                      </a:lnTo>
                      <a:lnTo>
                        <a:pt x="1174575" y="958915"/>
                      </a:lnTo>
                      <a:lnTo>
                        <a:pt x="1140572" y="985186"/>
                      </a:lnTo>
                      <a:lnTo>
                        <a:pt x="1100432" y="1002124"/>
                      </a:lnTo>
                      <a:lnTo>
                        <a:pt x="1055751" y="1008126"/>
                      </a:lnTo>
                      <a:lnTo>
                        <a:pt x="168021" y="1008126"/>
                      </a:lnTo>
                      <a:lnTo>
                        <a:pt x="123339" y="1002124"/>
                      </a:lnTo>
                      <a:lnTo>
                        <a:pt x="83199" y="985186"/>
                      </a:lnTo>
                      <a:lnTo>
                        <a:pt x="49196" y="958915"/>
                      </a:lnTo>
                      <a:lnTo>
                        <a:pt x="22930" y="924909"/>
                      </a:lnTo>
                      <a:lnTo>
                        <a:pt x="5998" y="884772"/>
                      </a:lnTo>
                      <a:lnTo>
                        <a:pt x="0" y="840104"/>
                      </a:lnTo>
                      <a:lnTo>
                        <a:pt x="0" y="168020"/>
                      </a:lnTo>
                      <a:close/>
                    </a:path>
                  </a:pathLst>
                </a:custGeom>
                <a:ln w="19050">
                  <a:solidFill>
                    <a:srgbClr val="3A7327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2127"/>
                </a:p>
              </p:txBody>
            </p:sp>
          </p:grpSp>
          <p:sp>
            <p:nvSpPr>
              <p:cNvPr id="25" name="object 16">
                <a:extLst>
                  <a:ext uri="{FF2B5EF4-FFF2-40B4-BE49-F238E27FC236}">
                    <a16:creationId xmlns:a16="http://schemas.microsoft.com/office/drawing/2014/main" id="{D93F3A2C-7184-998D-197E-C3E98A6F9F1E}"/>
                  </a:ext>
                </a:extLst>
              </p:cNvPr>
              <p:cNvSpPr txBox="1"/>
              <p:nvPr/>
            </p:nvSpPr>
            <p:spPr>
              <a:xfrm>
                <a:off x="5189536" y="2158988"/>
                <a:ext cx="2079939" cy="2100092"/>
              </a:xfrm>
              <a:prstGeom prst="rect">
                <a:avLst/>
              </a:prstGeom>
            </p:spPr>
            <p:txBody>
              <a:bodyPr vert="horz" wrap="square" lIns="0" tIns="172623" rIns="0" bIns="0" rtlCol="0">
                <a:spAutoFit/>
              </a:bodyPr>
              <a:lstStyle/>
              <a:p>
                <a:pPr algn="ctr">
                  <a:spcBef>
                    <a:spcPts val="1359"/>
                  </a:spcBef>
                </a:pPr>
                <a:r>
                  <a:rPr sz="2127" dirty="0">
                    <a:latin typeface="Arial MT"/>
                    <a:cs typeface="Arial MT"/>
                  </a:rPr>
                  <a:t>RDD</a:t>
                </a:r>
                <a:r>
                  <a:rPr lang="es-ES" sz="2127" dirty="0">
                    <a:latin typeface="Arial MT"/>
                    <a:cs typeface="Arial MT"/>
                  </a:rPr>
                  <a:t> medidas</a:t>
                </a:r>
                <a:endParaRPr sz="2127" dirty="0">
                  <a:latin typeface="Arial MT"/>
                  <a:cs typeface="Arial MT"/>
                </a:endParaRPr>
              </a:p>
              <a:p>
                <a:pPr marL="111075" marR="151602" algn="ctr">
                  <a:spcBef>
                    <a:spcPts val="827"/>
                  </a:spcBef>
                </a:pPr>
                <a:endParaRPr lang="es-ES" sz="1418" dirty="0">
                  <a:latin typeface="Arial MT"/>
                  <a:cs typeface="Arial MT"/>
                </a:endParaRPr>
              </a:p>
              <a:p>
                <a:pPr marL="111075" marR="151602" algn="ctr">
                  <a:spcBef>
                    <a:spcPts val="827"/>
                  </a:spcBef>
                </a:pPr>
                <a:endParaRPr lang="es-ES" sz="1418" dirty="0">
                  <a:latin typeface="Arial MT"/>
                  <a:cs typeface="Arial MT"/>
                </a:endParaRPr>
              </a:p>
              <a:p>
                <a:pPr marR="40527" algn="ctr"/>
                <a:r>
                  <a:rPr lang="es-ES" sz="1600" dirty="0"/>
                  <a:t>'27.6,26.2,   ….  ,19.8,‘</a:t>
                </a:r>
              </a:p>
              <a:p>
                <a:pPr marR="40527" algn="ctr"/>
                <a:r>
                  <a:rPr lang="es-ES" sz="1600" dirty="0"/>
                  <a:t>'33.6,20.3, ….  ,28.4,’</a:t>
                </a:r>
              </a:p>
              <a:p>
                <a:pPr marR="40527" algn="ctr"/>
                <a:r>
                  <a:rPr lang="es-ES" sz="1600" dirty="0">
                    <a:latin typeface="Arial MT"/>
                    <a:cs typeface="Arial MT"/>
                  </a:rPr>
                  <a:t>…..</a:t>
                </a:r>
              </a:p>
              <a:p>
                <a:pPr marR="40527" algn="ctr"/>
                <a:endParaRPr sz="1418" dirty="0">
                  <a:latin typeface="Arial MT"/>
                  <a:cs typeface="Arial MT"/>
                </a:endParaRPr>
              </a:p>
            </p:txBody>
          </p:sp>
        </p:grpSp>
        <p:grpSp>
          <p:nvGrpSpPr>
            <p:cNvPr id="15" name="39 Grupo">
              <a:extLst>
                <a:ext uri="{FF2B5EF4-FFF2-40B4-BE49-F238E27FC236}">
                  <a16:creationId xmlns:a16="http://schemas.microsoft.com/office/drawing/2014/main" id="{EE3689F5-DFEC-CA13-8D64-F46770FFDD48}"/>
                </a:ext>
              </a:extLst>
            </p:cNvPr>
            <p:cNvGrpSpPr/>
            <p:nvPr/>
          </p:nvGrpSpPr>
          <p:grpSpPr>
            <a:xfrm>
              <a:off x="1903388" y="2158988"/>
              <a:ext cx="2079939" cy="2321460"/>
              <a:chOff x="1903388" y="2158988"/>
              <a:chExt cx="2079939" cy="2321460"/>
            </a:xfrm>
          </p:grpSpPr>
          <p:grpSp>
            <p:nvGrpSpPr>
              <p:cNvPr id="16" name="31 Grupo">
                <a:extLst>
                  <a:ext uri="{FF2B5EF4-FFF2-40B4-BE49-F238E27FC236}">
                    <a16:creationId xmlns:a16="http://schemas.microsoft.com/office/drawing/2014/main" id="{CBEF126B-A0D6-413F-8EDB-0AC777C54AF1}"/>
                  </a:ext>
                </a:extLst>
              </p:cNvPr>
              <p:cNvGrpSpPr/>
              <p:nvPr/>
            </p:nvGrpSpPr>
            <p:grpSpPr>
              <a:xfrm>
                <a:off x="2062166" y="2796991"/>
                <a:ext cx="1892300" cy="1683457"/>
                <a:chOff x="553443" y="2374734"/>
                <a:chExt cx="1339705" cy="1191849"/>
              </a:xfrm>
            </p:grpSpPr>
            <p:grpSp>
              <p:nvGrpSpPr>
                <p:cNvPr id="18" name="object 5">
                  <a:extLst>
                    <a:ext uri="{FF2B5EF4-FFF2-40B4-BE49-F238E27FC236}">
                      <a16:creationId xmlns:a16="http://schemas.microsoft.com/office/drawing/2014/main" id="{D5829D6D-4239-67DA-F975-6619594937F3}"/>
                    </a:ext>
                  </a:extLst>
                </p:cNvPr>
                <p:cNvGrpSpPr/>
                <p:nvPr/>
              </p:nvGrpSpPr>
              <p:grpSpPr>
                <a:xfrm>
                  <a:off x="553443" y="2374734"/>
                  <a:ext cx="1339705" cy="1191849"/>
                  <a:chOff x="468248" y="3363848"/>
                  <a:chExt cx="1133475" cy="1008380"/>
                </a:xfrm>
              </p:grpSpPr>
              <p:sp>
                <p:nvSpPr>
                  <p:cNvPr id="20" name="object 6">
                    <a:extLst>
                      <a:ext uri="{FF2B5EF4-FFF2-40B4-BE49-F238E27FC236}">
                        <a16:creationId xmlns:a16="http://schemas.microsoft.com/office/drawing/2014/main" id="{A5F6B530-435A-A94C-63DF-A7D5FB032B51}"/>
                      </a:ext>
                    </a:extLst>
                  </p:cNvPr>
                  <p:cNvSpPr/>
                  <p:nvPr/>
                </p:nvSpPr>
                <p:spPr>
                  <a:xfrm>
                    <a:off x="468248" y="3363848"/>
                    <a:ext cx="1133475" cy="1008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3475" h="1008379">
                        <a:moveTo>
                          <a:pt x="1133094" y="0"/>
                        </a:moveTo>
                        <a:lnTo>
                          <a:pt x="0" y="0"/>
                        </a:lnTo>
                        <a:lnTo>
                          <a:pt x="0" y="1008126"/>
                        </a:lnTo>
                        <a:lnTo>
                          <a:pt x="965073" y="1008126"/>
                        </a:lnTo>
                        <a:lnTo>
                          <a:pt x="1133094" y="840104"/>
                        </a:lnTo>
                        <a:lnTo>
                          <a:pt x="1133094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txBody>
                  <a:bodyPr wrap="square" lIns="0" tIns="0" rIns="0" bIns="0" rtlCol="0"/>
                  <a:lstStyle/>
                  <a:p>
                    <a:endParaRPr sz="2127"/>
                  </a:p>
                </p:txBody>
              </p:sp>
              <p:sp>
                <p:nvSpPr>
                  <p:cNvPr id="21" name="object 7">
                    <a:extLst>
                      <a:ext uri="{FF2B5EF4-FFF2-40B4-BE49-F238E27FC236}">
                        <a16:creationId xmlns:a16="http://schemas.microsoft.com/office/drawing/2014/main" id="{66444364-6E4C-5CE0-3874-A24284B7C300}"/>
                      </a:ext>
                    </a:extLst>
                  </p:cNvPr>
                  <p:cNvSpPr/>
                  <p:nvPr/>
                </p:nvSpPr>
                <p:spPr>
                  <a:xfrm>
                    <a:off x="1433321" y="4203953"/>
                    <a:ext cx="168275" cy="168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275" h="168275">
                        <a:moveTo>
                          <a:pt x="168021" y="0"/>
                        </a:moveTo>
                        <a:lnTo>
                          <a:pt x="33655" y="33604"/>
                        </a:lnTo>
                        <a:lnTo>
                          <a:pt x="0" y="168021"/>
                        </a:lnTo>
                        <a:lnTo>
                          <a:pt x="168021" y="0"/>
                        </a:lnTo>
                        <a:close/>
                      </a:path>
                    </a:pathLst>
                  </a:custGeom>
                  <a:solidFill>
                    <a:srgbClr val="447E2D"/>
                  </a:solidFill>
                </p:spPr>
                <p:txBody>
                  <a:bodyPr wrap="square" lIns="0" tIns="0" rIns="0" bIns="0" rtlCol="0"/>
                  <a:lstStyle/>
                  <a:p>
                    <a:endParaRPr sz="2127"/>
                  </a:p>
                </p:txBody>
              </p:sp>
              <p:sp>
                <p:nvSpPr>
                  <p:cNvPr id="23" name="object 8">
                    <a:extLst>
                      <a:ext uri="{FF2B5EF4-FFF2-40B4-BE49-F238E27FC236}">
                        <a16:creationId xmlns:a16="http://schemas.microsoft.com/office/drawing/2014/main" id="{36B5629F-0BE6-D7B6-859C-A2F5927D1854}"/>
                      </a:ext>
                    </a:extLst>
                  </p:cNvPr>
                  <p:cNvSpPr/>
                  <p:nvPr/>
                </p:nvSpPr>
                <p:spPr>
                  <a:xfrm>
                    <a:off x="468248" y="3363848"/>
                    <a:ext cx="1133475" cy="1008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3475" h="1008379">
                        <a:moveTo>
                          <a:pt x="965073" y="1008126"/>
                        </a:moveTo>
                        <a:lnTo>
                          <a:pt x="998728" y="873709"/>
                        </a:lnTo>
                        <a:lnTo>
                          <a:pt x="1133094" y="840104"/>
                        </a:lnTo>
                        <a:lnTo>
                          <a:pt x="965073" y="1008126"/>
                        </a:lnTo>
                        <a:lnTo>
                          <a:pt x="0" y="1008126"/>
                        </a:lnTo>
                        <a:lnTo>
                          <a:pt x="0" y="0"/>
                        </a:lnTo>
                        <a:lnTo>
                          <a:pt x="1133094" y="0"/>
                        </a:lnTo>
                        <a:lnTo>
                          <a:pt x="1133094" y="840104"/>
                        </a:lnTo>
                      </a:path>
                    </a:pathLst>
                  </a:custGeom>
                  <a:ln w="19050">
                    <a:solidFill>
                      <a:srgbClr val="3A7327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2127"/>
                  </a:p>
                </p:txBody>
              </p:sp>
            </p:grpSp>
            <p:sp>
              <p:nvSpPr>
                <p:cNvPr id="19" name="object 9">
                  <a:extLst>
                    <a:ext uri="{FF2B5EF4-FFF2-40B4-BE49-F238E27FC236}">
                      <a16:creationId xmlns:a16="http://schemas.microsoft.com/office/drawing/2014/main" id="{D8518A1E-DE50-8D04-F050-8F80FD481752}"/>
                    </a:ext>
                  </a:extLst>
                </p:cNvPr>
                <p:cNvSpPr txBox="1"/>
                <p:nvPr/>
              </p:nvSpPr>
              <p:spPr>
                <a:xfrm>
                  <a:off x="645760" y="2587616"/>
                  <a:ext cx="1110791" cy="637735"/>
                </a:xfrm>
                <a:prstGeom prst="rect">
                  <a:avLst/>
                </a:prstGeom>
              </p:spPr>
              <p:txBody>
                <a:bodyPr vert="horz" wrap="square" lIns="0" tIns="15011" rIns="0" bIns="0" rtlCol="0">
                  <a:spAutoFit/>
                </a:bodyPr>
                <a:lstStyle/>
                <a:p>
                  <a:pPr marL="15010" marR="6004">
                    <a:spcBef>
                      <a:spcPts val="118"/>
                    </a:spcBef>
                  </a:pPr>
                  <a:endParaRPr lang="es-ES" sz="1418" spc="-6" dirty="0">
                    <a:latin typeface="Arial MT"/>
                    <a:cs typeface="Arial MT"/>
                  </a:endParaRPr>
                </a:p>
                <a:p>
                  <a:pPr marL="15010" marR="6004">
                    <a:spcBef>
                      <a:spcPts val="118"/>
                    </a:spcBef>
                  </a:pPr>
                  <a:r>
                    <a:rPr sz="1418" spc="-6" dirty="0" err="1">
                      <a:latin typeface="Arial MT"/>
                      <a:cs typeface="Arial MT"/>
                    </a:rPr>
                    <a:t>En</a:t>
                  </a:r>
                  <a:r>
                    <a:rPr sz="1418" spc="-6" dirty="0">
                      <a:latin typeface="Arial MT"/>
                      <a:cs typeface="Arial MT"/>
                    </a:rPr>
                    <a:t> un lugar </a:t>
                  </a:r>
                  <a:r>
                    <a:rPr sz="1418" dirty="0">
                      <a:latin typeface="Arial MT"/>
                      <a:cs typeface="Arial MT"/>
                    </a:rPr>
                    <a:t> </a:t>
                  </a:r>
                  <a:r>
                    <a:rPr sz="1418" spc="-6" dirty="0">
                      <a:latin typeface="Arial MT"/>
                      <a:cs typeface="Arial MT"/>
                    </a:rPr>
                    <a:t>de</a:t>
                  </a:r>
                  <a:r>
                    <a:rPr sz="1418" spc="-41" dirty="0">
                      <a:latin typeface="Arial MT"/>
                      <a:cs typeface="Arial MT"/>
                    </a:rPr>
                    <a:t> </a:t>
                  </a:r>
                  <a:r>
                    <a:rPr sz="1418" spc="-6" dirty="0">
                      <a:latin typeface="Arial MT"/>
                      <a:cs typeface="Arial MT"/>
                    </a:rPr>
                    <a:t>la</a:t>
                  </a:r>
                  <a:r>
                    <a:rPr sz="1418" spc="-35" dirty="0">
                      <a:latin typeface="Arial MT"/>
                      <a:cs typeface="Arial MT"/>
                    </a:rPr>
                    <a:t> </a:t>
                  </a:r>
                  <a:r>
                    <a:rPr sz="1418" spc="-6" dirty="0">
                      <a:latin typeface="Arial MT"/>
                      <a:cs typeface="Arial MT"/>
                    </a:rPr>
                    <a:t>Mancha</a:t>
                  </a:r>
                  <a:endParaRPr sz="1418" dirty="0">
                    <a:latin typeface="Arial MT"/>
                    <a:cs typeface="Arial MT"/>
                  </a:endParaRPr>
                </a:p>
                <a:p>
                  <a:pPr marL="15010"/>
                  <a:r>
                    <a:rPr sz="1418" dirty="0">
                      <a:latin typeface="Arial MT"/>
                      <a:cs typeface="Arial MT"/>
                    </a:rPr>
                    <a:t>…</a:t>
                  </a:r>
                </a:p>
              </p:txBody>
            </p:sp>
          </p:grpSp>
          <p:sp>
            <p:nvSpPr>
              <p:cNvPr id="17" name="object 16">
                <a:extLst>
                  <a:ext uri="{FF2B5EF4-FFF2-40B4-BE49-F238E27FC236}">
                    <a16:creationId xmlns:a16="http://schemas.microsoft.com/office/drawing/2014/main" id="{6628431B-0540-7321-A5CB-97BFCFA77D8A}"/>
                  </a:ext>
                </a:extLst>
              </p:cNvPr>
              <p:cNvSpPr txBox="1"/>
              <p:nvPr/>
            </p:nvSpPr>
            <p:spPr>
              <a:xfrm>
                <a:off x="1903388" y="2158988"/>
                <a:ext cx="2079939" cy="719843"/>
              </a:xfrm>
              <a:prstGeom prst="rect">
                <a:avLst/>
              </a:prstGeom>
            </p:spPr>
            <p:txBody>
              <a:bodyPr vert="horz" wrap="square" lIns="0" tIns="172623" rIns="0" bIns="0" rtlCol="0">
                <a:spAutoFit/>
              </a:bodyPr>
              <a:lstStyle/>
              <a:p>
                <a:pPr algn="ctr">
                  <a:spcBef>
                    <a:spcPts val="1359"/>
                  </a:spcBef>
                </a:pPr>
                <a:r>
                  <a:rPr lang="es-ES" sz="2127" dirty="0">
                    <a:latin typeface="Arial MT"/>
                    <a:cs typeface="Arial MT"/>
                  </a:rPr>
                  <a:t>sensores.txt</a:t>
                </a:r>
                <a:endParaRPr sz="2127">
                  <a:latin typeface="Arial MT"/>
                  <a:cs typeface="Arial MT"/>
                </a:endParaRPr>
              </a:p>
              <a:p>
                <a:pPr marR="40527" algn="ctr"/>
                <a:r>
                  <a:rPr sz="1418">
                    <a:latin typeface="Arial MT"/>
                    <a:cs typeface="Arial MT"/>
                  </a:rPr>
                  <a:t>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681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63500"/>
            <a:ext cx="9753600" cy="609562"/>
          </a:xfrm>
        </p:spPr>
        <p:txBody>
          <a:bodyPr/>
          <a:lstStyle/>
          <a:p>
            <a:r>
              <a:rPr lang="es-ES" dirty="0"/>
              <a:t>EJERCICIO 2: Calcular la media de las medidas de sensores de humedad de un terreno (plantación)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1054100"/>
            <a:ext cx="91376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722E109-689F-B862-28DF-55A0E72BA986}"/>
              </a:ext>
            </a:extLst>
          </p:cNvPr>
          <p:cNvSpPr txBox="1"/>
          <p:nvPr/>
        </p:nvSpPr>
        <p:spPr>
          <a:xfrm>
            <a:off x="260314" y="1475636"/>
            <a:ext cx="10547386" cy="2072131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spc="-6" dirty="0">
                <a:latin typeface="Arial MT"/>
                <a:cs typeface="Arial MT"/>
              </a:rPr>
              <a:t>Cada elemento del RDD “medidas” contiene una cadena de valores separados por coma (recordar leer archivo de texto, cada elemento RDD es una línea)</a:t>
            </a:r>
          </a:p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endParaRPr lang="es-ES" sz="2200" spc="-6" dirty="0">
              <a:latin typeface="Arial MT"/>
              <a:cs typeface="Arial MT"/>
            </a:endParaRPr>
          </a:p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spc="-6" dirty="0">
                <a:latin typeface="Arial MT"/>
                <a:cs typeface="Arial MT"/>
              </a:rPr>
              <a:t>Podemos separar las medidas de forma similar a como separamos las palabras en el Quijote. Obtenemos un RDD “</a:t>
            </a:r>
            <a:r>
              <a:rPr lang="es-ES" sz="2200" spc="-6" dirty="0" err="1">
                <a:latin typeface="Arial MT"/>
                <a:cs typeface="Arial MT"/>
              </a:rPr>
              <a:t>separar_medidas</a:t>
            </a:r>
            <a:r>
              <a:rPr lang="es-ES" sz="2200" spc="-6" dirty="0">
                <a:latin typeface="Arial MT"/>
                <a:cs typeface="Arial MT"/>
              </a:rPr>
              <a:t>” cuyos elementos son listas (corchetes) de los valores como cadena, separadas por comas.</a:t>
            </a:r>
            <a:endParaRPr sz="2200" dirty="0">
              <a:latin typeface="Arial MT"/>
              <a:cs typeface="Arial MT"/>
            </a:endParaRPr>
          </a:p>
        </p:txBody>
      </p:sp>
      <p:grpSp>
        <p:nvGrpSpPr>
          <p:cNvPr id="8" name="object 10">
            <a:extLst>
              <a:ext uri="{FF2B5EF4-FFF2-40B4-BE49-F238E27FC236}">
                <a16:creationId xmlns:a16="http://schemas.microsoft.com/office/drawing/2014/main" id="{D6E298BF-4B60-369D-EA69-7FD3C0BE9BB8}"/>
              </a:ext>
            </a:extLst>
          </p:cNvPr>
          <p:cNvGrpSpPr/>
          <p:nvPr/>
        </p:nvGrpSpPr>
        <p:grpSpPr>
          <a:xfrm>
            <a:off x="4189404" y="6235700"/>
            <a:ext cx="841729" cy="481291"/>
            <a:chOff x="1764410" y="3795903"/>
            <a:chExt cx="504190" cy="288290"/>
          </a:xfrm>
        </p:grpSpPr>
        <p:sp>
          <p:nvSpPr>
            <p:cNvPr id="9" name="object 11">
              <a:extLst>
                <a:ext uri="{FF2B5EF4-FFF2-40B4-BE49-F238E27FC236}">
                  <a16:creationId xmlns:a16="http://schemas.microsoft.com/office/drawing/2014/main" id="{29E50DA9-250A-E302-D59E-492D0A58E851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359663" y="0"/>
                  </a:moveTo>
                  <a:lnTo>
                    <a:pt x="359663" y="72009"/>
                  </a:lnTo>
                  <a:lnTo>
                    <a:pt x="0" y="72009"/>
                  </a:lnTo>
                  <a:lnTo>
                    <a:pt x="0" y="216027"/>
                  </a:lnTo>
                  <a:lnTo>
                    <a:pt x="359663" y="216027"/>
                  </a:lnTo>
                  <a:lnTo>
                    <a:pt x="359663" y="288036"/>
                  </a:lnTo>
                  <a:lnTo>
                    <a:pt x="503681" y="144018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0" name="object 12">
              <a:extLst>
                <a:ext uri="{FF2B5EF4-FFF2-40B4-BE49-F238E27FC236}">
                  <a16:creationId xmlns:a16="http://schemas.microsoft.com/office/drawing/2014/main" id="{14988D4B-10D3-1D68-8F62-21463375A9B2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0" y="72009"/>
                  </a:moveTo>
                  <a:lnTo>
                    <a:pt x="359663" y="72009"/>
                  </a:lnTo>
                  <a:lnTo>
                    <a:pt x="359663" y="0"/>
                  </a:lnTo>
                  <a:lnTo>
                    <a:pt x="503681" y="144018"/>
                  </a:lnTo>
                  <a:lnTo>
                    <a:pt x="359663" y="288036"/>
                  </a:lnTo>
                  <a:lnTo>
                    <a:pt x="359663" y="216027"/>
                  </a:lnTo>
                  <a:lnTo>
                    <a:pt x="0" y="216027"/>
                  </a:lnTo>
                  <a:lnTo>
                    <a:pt x="0" y="72009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grpSp>
        <p:nvGrpSpPr>
          <p:cNvPr id="11" name="34 Grupo">
            <a:extLst>
              <a:ext uri="{FF2B5EF4-FFF2-40B4-BE49-F238E27FC236}">
                <a16:creationId xmlns:a16="http://schemas.microsoft.com/office/drawing/2014/main" id="{4FEFDEBA-6104-3645-CEC5-7B7CC5FF2E8E}"/>
              </a:ext>
            </a:extLst>
          </p:cNvPr>
          <p:cNvGrpSpPr/>
          <p:nvPr/>
        </p:nvGrpSpPr>
        <p:grpSpPr>
          <a:xfrm>
            <a:off x="5260974" y="4618908"/>
            <a:ext cx="2571768" cy="2643206"/>
            <a:chOff x="5260974" y="4445004"/>
            <a:chExt cx="2571768" cy="2643206"/>
          </a:xfrm>
        </p:grpSpPr>
        <p:grpSp>
          <p:nvGrpSpPr>
            <p:cNvPr id="12" name="object 13">
              <a:extLst>
                <a:ext uri="{FF2B5EF4-FFF2-40B4-BE49-F238E27FC236}">
                  <a16:creationId xmlns:a16="http://schemas.microsoft.com/office/drawing/2014/main" id="{63EA4BC1-297D-7A6C-6C5F-B015DDA15924}"/>
                </a:ext>
              </a:extLst>
            </p:cNvPr>
            <p:cNvGrpSpPr/>
            <p:nvPr/>
          </p:nvGrpSpPr>
          <p:grpSpPr>
            <a:xfrm>
              <a:off x="5544989" y="5404753"/>
              <a:ext cx="2043895" cy="1683457"/>
              <a:chOff x="2340482" y="3363848"/>
              <a:chExt cx="1224280" cy="1008380"/>
            </a:xfrm>
          </p:grpSpPr>
          <p:sp>
            <p:nvSpPr>
              <p:cNvPr id="14" name="object 14">
                <a:extLst>
                  <a:ext uri="{FF2B5EF4-FFF2-40B4-BE49-F238E27FC236}">
                    <a16:creationId xmlns:a16="http://schemas.microsoft.com/office/drawing/2014/main" id="{EA68D195-FC62-FFF8-95E9-A252FD92B8FA}"/>
                  </a:ext>
                </a:extLst>
              </p:cNvPr>
              <p:cNvSpPr/>
              <p:nvPr/>
            </p:nvSpPr>
            <p:spPr>
              <a:xfrm>
                <a:off x="2340482" y="3363848"/>
                <a:ext cx="1224280" cy="1008380"/>
              </a:xfrm>
              <a:custGeom>
                <a:avLst/>
                <a:gdLst/>
                <a:ahLst/>
                <a:cxnLst/>
                <a:rect l="l" t="t" r="r" b="b"/>
                <a:pathLst>
                  <a:path w="1224279" h="1008379">
                    <a:moveTo>
                      <a:pt x="1055751" y="0"/>
                    </a:moveTo>
                    <a:lnTo>
                      <a:pt x="168021" y="0"/>
                    </a:lnTo>
                    <a:lnTo>
                      <a:pt x="123339" y="5998"/>
                    </a:lnTo>
                    <a:lnTo>
                      <a:pt x="83199" y="22930"/>
                    </a:lnTo>
                    <a:lnTo>
                      <a:pt x="49196" y="49196"/>
                    </a:lnTo>
                    <a:lnTo>
                      <a:pt x="22930" y="83199"/>
                    </a:lnTo>
                    <a:lnTo>
                      <a:pt x="5998" y="123339"/>
                    </a:lnTo>
                    <a:lnTo>
                      <a:pt x="0" y="168020"/>
                    </a:lnTo>
                    <a:lnTo>
                      <a:pt x="0" y="840104"/>
                    </a:lnTo>
                    <a:lnTo>
                      <a:pt x="5998" y="884772"/>
                    </a:lnTo>
                    <a:lnTo>
                      <a:pt x="22930" y="924909"/>
                    </a:lnTo>
                    <a:lnTo>
                      <a:pt x="49196" y="958915"/>
                    </a:lnTo>
                    <a:lnTo>
                      <a:pt x="83199" y="985186"/>
                    </a:lnTo>
                    <a:lnTo>
                      <a:pt x="123339" y="1002124"/>
                    </a:lnTo>
                    <a:lnTo>
                      <a:pt x="168021" y="1008126"/>
                    </a:lnTo>
                    <a:lnTo>
                      <a:pt x="1055751" y="1008126"/>
                    </a:lnTo>
                    <a:lnTo>
                      <a:pt x="1100432" y="1002124"/>
                    </a:lnTo>
                    <a:lnTo>
                      <a:pt x="1140572" y="985186"/>
                    </a:lnTo>
                    <a:lnTo>
                      <a:pt x="1174575" y="958915"/>
                    </a:lnTo>
                    <a:lnTo>
                      <a:pt x="1200841" y="924909"/>
                    </a:lnTo>
                    <a:lnTo>
                      <a:pt x="1217773" y="884772"/>
                    </a:lnTo>
                    <a:lnTo>
                      <a:pt x="1223771" y="840104"/>
                    </a:lnTo>
                    <a:lnTo>
                      <a:pt x="1223771" y="168020"/>
                    </a:lnTo>
                    <a:lnTo>
                      <a:pt x="1217773" y="123339"/>
                    </a:lnTo>
                    <a:lnTo>
                      <a:pt x="1200841" y="83199"/>
                    </a:lnTo>
                    <a:lnTo>
                      <a:pt x="1174575" y="49196"/>
                    </a:lnTo>
                    <a:lnTo>
                      <a:pt x="1140572" y="22930"/>
                    </a:lnTo>
                    <a:lnTo>
                      <a:pt x="1100432" y="5998"/>
                    </a:lnTo>
                    <a:lnTo>
                      <a:pt x="1055751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lIns="0" tIns="0" rIns="0" bIns="0" rtlCol="0"/>
              <a:lstStyle/>
              <a:p>
                <a:endParaRPr sz="2127"/>
              </a:p>
            </p:txBody>
          </p:sp>
          <p:sp>
            <p:nvSpPr>
              <p:cNvPr id="15" name="object 15">
                <a:extLst>
                  <a:ext uri="{FF2B5EF4-FFF2-40B4-BE49-F238E27FC236}">
                    <a16:creationId xmlns:a16="http://schemas.microsoft.com/office/drawing/2014/main" id="{11FCD584-2E76-194D-3C41-C3B97F09C301}"/>
                  </a:ext>
                </a:extLst>
              </p:cNvPr>
              <p:cNvSpPr/>
              <p:nvPr/>
            </p:nvSpPr>
            <p:spPr>
              <a:xfrm>
                <a:off x="2340482" y="3363848"/>
                <a:ext cx="1224280" cy="1008380"/>
              </a:xfrm>
              <a:custGeom>
                <a:avLst/>
                <a:gdLst/>
                <a:ahLst/>
                <a:cxnLst/>
                <a:rect l="l" t="t" r="r" b="b"/>
                <a:pathLst>
                  <a:path w="1224279" h="1008379">
                    <a:moveTo>
                      <a:pt x="0" y="168020"/>
                    </a:moveTo>
                    <a:lnTo>
                      <a:pt x="5998" y="123339"/>
                    </a:lnTo>
                    <a:lnTo>
                      <a:pt x="22930" y="83199"/>
                    </a:lnTo>
                    <a:lnTo>
                      <a:pt x="49196" y="49196"/>
                    </a:lnTo>
                    <a:lnTo>
                      <a:pt x="83199" y="22930"/>
                    </a:lnTo>
                    <a:lnTo>
                      <a:pt x="123339" y="5998"/>
                    </a:lnTo>
                    <a:lnTo>
                      <a:pt x="168021" y="0"/>
                    </a:lnTo>
                    <a:lnTo>
                      <a:pt x="1055751" y="0"/>
                    </a:lnTo>
                    <a:lnTo>
                      <a:pt x="1100432" y="5998"/>
                    </a:lnTo>
                    <a:lnTo>
                      <a:pt x="1140572" y="22930"/>
                    </a:lnTo>
                    <a:lnTo>
                      <a:pt x="1174575" y="49196"/>
                    </a:lnTo>
                    <a:lnTo>
                      <a:pt x="1200841" y="83199"/>
                    </a:lnTo>
                    <a:lnTo>
                      <a:pt x="1217773" y="123339"/>
                    </a:lnTo>
                    <a:lnTo>
                      <a:pt x="1223771" y="168020"/>
                    </a:lnTo>
                    <a:lnTo>
                      <a:pt x="1223771" y="840104"/>
                    </a:lnTo>
                    <a:lnTo>
                      <a:pt x="1217773" y="884772"/>
                    </a:lnTo>
                    <a:lnTo>
                      <a:pt x="1200841" y="924909"/>
                    </a:lnTo>
                    <a:lnTo>
                      <a:pt x="1174575" y="958915"/>
                    </a:lnTo>
                    <a:lnTo>
                      <a:pt x="1140572" y="985186"/>
                    </a:lnTo>
                    <a:lnTo>
                      <a:pt x="1100432" y="1002124"/>
                    </a:lnTo>
                    <a:lnTo>
                      <a:pt x="1055751" y="1008126"/>
                    </a:lnTo>
                    <a:lnTo>
                      <a:pt x="168021" y="1008126"/>
                    </a:lnTo>
                    <a:lnTo>
                      <a:pt x="123339" y="1002124"/>
                    </a:lnTo>
                    <a:lnTo>
                      <a:pt x="83199" y="985186"/>
                    </a:lnTo>
                    <a:lnTo>
                      <a:pt x="49196" y="958915"/>
                    </a:lnTo>
                    <a:lnTo>
                      <a:pt x="22930" y="924909"/>
                    </a:lnTo>
                    <a:lnTo>
                      <a:pt x="5998" y="884772"/>
                    </a:lnTo>
                    <a:lnTo>
                      <a:pt x="0" y="840104"/>
                    </a:lnTo>
                    <a:lnTo>
                      <a:pt x="0" y="168020"/>
                    </a:lnTo>
                    <a:close/>
                  </a:path>
                </a:pathLst>
              </a:custGeom>
              <a:ln w="19050">
                <a:solidFill>
                  <a:srgbClr val="3A7327"/>
                </a:solidFill>
              </a:ln>
            </p:spPr>
            <p:txBody>
              <a:bodyPr wrap="square" lIns="0" tIns="0" rIns="0" bIns="0" rtlCol="0"/>
              <a:lstStyle/>
              <a:p>
                <a:endParaRPr sz="2127"/>
              </a:p>
            </p:txBody>
          </p:sp>
        </p:grpSp>
        <p:sp>
          <p:nvSpPr>
            <p:cNvPr id="13" name="object 16">
              <a:extLst>
                <a:ext uri="{FF2B5EF4-FFF2-40B4-BE49-F238E27FC236}">
                  <a16:creationId xmlns:a16="http://schemas.microsoft.com/office/drawing/2014/main" id="{63860F0F-D4C9-9A11-C45D-B6C25EBBF876}"/>
                </a:ext>
              </a:extLst>
            </p:cNvPr>
            <p:cNvSpPr txBox="1"/>
            <p:nvPr/>
          </p:nvSpPr>
          <p:spPr>
            <a:xfrm>
              <a:off x="5260974" y="4445004"/>
              <a:ext cx="2571768" cy="2427426"/>
            </a:xfrm>
            <a:prstGeom prst="rect">
              <a:avLst/>
            </a:prstGeom>
          </p:spPr>
          <p:txBody>
            <a:bodyPr vert="horz" wrap="square" lIns="0" tIns="172623" rIns="0" bIns="0" rtlCol="0">
              <a:spAutoFit/>
            </a:bodyPr>
            <a:lstStyle/>
            <a:p>
              <a:pPr algn="ctr">
                <a:spcBef>
                  <a:spcPts val="1359"/>
                </a:spcBef>
              </a:pPr>
              <a:r>
                <a:rPr sz="2127" dirty="0">
                  <a:latin typeface="Arial MT"/>
                  <a:cs typeface="Arial MT"/>
                </a:rPr>
                <a:t>RDD</a:t>
              </a:r>
              <a:r>
                <a:rPr lang="es-ES" sz="2127" dirty="0">
                  <a:latin typeface="Arial MT"/>
                  <a:cs typeface="Arial MT"/>
                </a:rPr>
                <a:t>: </a:t>
              </a:r>
              <a:r>
                <a:rPr lang="es-ES" sz="2127" dirty="0" err="1">
                  <a:latin typeface="Arial MT"/>
                  <a:cs typeface="Arial MT"/>
                </a:rPr>
                <a:t>separar_medidas</a:t>
              </a:r>
              <a:endParaRPr sz="2127" dirty="0">
                <a:latin typeface="Arial MT"/>
                <a:cs typeface="Arial MT"/>
              </a:endParaRPr>
            </a:p>
            <a:p>
              <a:pPr marL="111075" marR="151602" algn="ctr">
                <a:spcBef>
                  <a:spcPts val="827"/>
                </a:spcBef>
              </a:pPr>
              <a:endParaRPr lang="es-ES" sz="1418" dirty="0">
                <a:latin typeface="Arial MT"/>
                <a:cs typeface="Arial MT"/>
              </a:endParaRPr>
            </a:p>
            <a:p>
              <a:pPr marL="111075" marR="151602" algn="ctr">
                <a:spcBef>
                  <a:spcPts val="827"/>
                </a:spcBef>
              </a:pPr>
              <a:endParaRPr lang="es-ES" sz="1418" dirty="0">
                <a:latin typeface="Arial MT"/>
                <a:cs typeface="Arial MT"/>
              </a:endParaRPr>
            </a:p>
            <a:p>
              <a:pPr marR="40527" algn="ctr"/>
              <a:r>
                <a:rPr lang="es-ES" sz="1600" dirty="0"/>
                <a:t>‘27.6’ ,’26.2’, …. ,‘19.8’,</a:t>
              </a:r>
              <a:endParaRPr lang="es-ES" sz="1600" b="1" dirty="0">
                <a:solidFill>
                  <a:srgbClr val="FF0000"/>
                </a:solidFill>
              </a:endParaRPr>
            </a:p>
            <a:p>
              <a:pPr marR="40527" algn="ctr"/>
              <a:r>
                <a:rPr lang="es-ES" sz="1600" dirty="0"/>
                <a:t>‘33.6’,’20.3’,…. ‘28.4’,</a:t>
              </a:r>
              <a:endParaRPr lang="es-ES" sz="1600" b="1" dirty="0">
                <a:solidFill>
                  <a:srgbClr val="FF0000"/>
                </a:solidFill>
              </a:endParaRPr>
            </a:p>
            <a:p>
              <a:pPr marR="40527" algn="ctr"/>
              <a:r>
                <a:rPr lang="es-ES" sz="1600" dirty="0">
                  <a:latin typeface="Arial MT"/>
                  <a:cs typeface="Arial MT"/>
                </a:rPr>
                <a:t>…..</a:t>
              </a:r>
            </a:p>
            <a:p>
              <a:pPr marR="40527" algn="ctr"/>
              <a:endParaRPr sz="1418" dirty="0">
                <a:latin typeface="Arial MT"/>
                <a:cs typeface="Arial MT"/>
              </a:endParaRPr>
            </a:p>
          </p:txBody>
        </p:sp>
      </p:grpSp>
      <p:sp>
        <p:nvSpPr>
          <p:cNvPr id="16" name="object 4">
            <a:extLst>
              <a:ext uri="{FF2B5EF4-FFF2-40B4-BE49-F238E27FC236}">
                <a16:creationId xmlns:a16="http://schemas.microsoft.com/office/drawing/2014/main" id="{715094B7-035E-3A79-59B9-A7FF0014DD55}"/>
              </a:ext>
            </a:extLst>
          </p:cNvPr>
          <p:cNvSpPr txBox="1"/>
          <p:nvPr/>
        </p:nvSpPr>
        <p:spPr>
          <a:xfrm>
            <a:off x="260314" y="3741109"/>
            <a:ext cx="10358510" cy="949237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sz="1891" b="1" spc="-6" dirty="0" err="1">
                <a:latin typeface="Courier New"/>
                <a:cs typeface="Courier New"/>
              </a:rPr>
              <a:t>separar_medidas</a:t>
            </a:r>
            <a:r>
              <a:rPr lang="es-ES" sz="1891" b="1" spc="-6" dirty="0">
                <a:latin typeface="Courier New"/>
                <a:cs typeface="Courier New"/>
              </a:rPr>
              <a:t> = </a:t>
            </a:r>
            <a:r>
              <a:rPr lang="es-ES" sz="1891" b="1" spc="-6" dirty="0" err="1">
                <a:latin typeface="Courier New"/>
                <a:cs typeface="Courier New"/>
              </a:rPr>
              <a:t>medidas.flatMap</a:t>
            </a:r>
            <a:r>
              <a:rPr lang="es-ES" sz="1891" b="1" spc="-6" dirty="0">
                <a:latin typeface="Courier New"/>
                <a:cs typeface="Courier New"/>
              </a:rPr>
              <a:t>(lambda </a:t>
            </a:r>
            <a:r>
              <a:rPr lang="es-ES" sz="1891" b="1" spc="-6" dirty="0" err="1">
                <a:latin typeface="Courier New"/>
                <a:cs typeface="Courier New"/>
              </a:rPr>
              <a:t>elto</a:t>
            </a:r>
            <a:r>
              <a:rPr lang="es-ES" sz="1891" b="1" spc="-6" dirty="0">
                <a:latin typeface="Courier New"/>
                <a:cs typeface="Courier New"/>
              </a:rPr>
              <a:t>: </a:t>
            </a:r>
            <a:r>
              <a:rPr lang="es-ES" sz="1891" b="1" spc="-6" dirty="0" err="1">
                <a:latin typeface="Courier New"/>
                <a:cs typeface="Courier New"/>
              </a:rPr>
              <a:t>elto.split</a:t>
            </a:r>
            <a:r>
              <a:rPr lang="es-ES" sz="1891" b="1" spc="-6" dirty="0">
                <a:latin typeface="Courier New"/>
                <a:cs typeface="Courier New"/>
              </a:rPr>
              <a:t>(','))</a:t>
            </a:r>
          </a:p>
          <a:p>
            <a:pPr marL="107322">
              <a:spcBef>
                <a:spcPts val="195"/>
              </a:spcBef>
            </a:pPr>
            <a:endParaRPr lang="es-ES" sz="1891" b="1" spc="-6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sz="1891" b="1" spc="-6" dirty="0" err="1">
                <a:latin typeface="Courier New"/>
                <a:cs typeface="Courier New"/>
              </a:rPr>
              <a:t>separar_medidas.take</a:t>
            </a:r>
            <a:r>
              <a:rPr lang="es-ES" sz="1891" b="1" spc="-6" dirty="0">
                <a:latin typeface="Courier New"/>
                <a:cs typeface="Courier New"/>
              </a:rPr>
              <a:t>(25)</a:t>
            </a:r>
            <a:endParaRPr sz="1891" dirty="0">
              <a:latin typeface="Courier New"/>
              <a:cs typeface="Courier New"/>
            </a:endParaRPr>
          </a:p>
        </p:txBody>
      </p:sp>
      <p:grpSp>
        <p:nvGrpSpPr>
          <p:cNvPr id="17" name="object 13">
            <a:extLst>
              <a:ext uri="{FF2B5EF4-FFF2-40B4-BE49-F238E27FC236}">
                <a16:creationId xmlns:a16="http://schemas.microsoft.com/office/drawing/2014/main" id="{DBFDB24D-D0E8-0B50-829D-CB21CF9C0F11}"/>
              </a:ext>
            </a:extLst>
          </p:cNvPr>
          <p:cNvGrpSpPr/>
          <p:nvPr/>
        </p:nvGrpSpPr>
        <p:grpSpPr>
          <a:xfrm>
            <a:off x="1689074" y="5578659"/>
            <a:ext cx="2043895" cy="1723841"/>
            <a:chOff x="2340482" y="3257033"/>
            <a:chExt cx="1224280" cy="1032569"/>
          </a:xfrm>
        </p:grpSpPr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2314C28C-1B8B-9D2E-4409-D24CB759C520}"/>
                </a:ext>
              </a:extLst>
            </p:cNvPr>
            <p:cNvSpPr/>
            <p:nvPr/>
          </p:nvSpPr>
          <p:spPr>
            <a:xfrm>
              <a:off x="2340482" y="3257033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1055751" y="0"/>
                  </a:moveTo>
                  <a:lnTo>
                    <a:pt x="168021" y="0"/>
                  </a:lnTo>
                  <a:lnTo>
                    <a:pt x="123339" y="5998"/>
                  </a:lnTo>
                  <a:lnTo>
                    <a:pt x="83199" y="22930"/>
                  </a:lnTo>
                  <a:lnTo>
                    <a:pt x="49196" y="49196"/>
                  </a:lnTo>
                  <a:lnTo>
                    <a:pt x="22930" y="83199"/>
                  </a:lnTo>
                  <a:lnTo>
                    <a:pt x="5998" y="123339"/>
                  </a:lnTo>
                  <a:lnTo>
                    <a:pt x="0" y="168020"/>
                  </a:lnTo>
                  <a:lnTo>
                    <a:pt x="0" y="840104"/>
                  </a:lnTo>
                  <a:lnTo>
                    <a:pt x="5998" y="884772"/>
                  </a:lnTo>
                  <a:lnTo>
                    <a:pt x="22930" y="924909"/>
                  </a:lnTo>
                  <a:lnTo>
                    <a:pt x="49196" y="958915"/>
                  </a:lnTo>
                  <a:lnTo>
                    <a:pt x="83199" y="985186"/>
                  </a:lnTo>
                  <a:lnTo>
                    <a:pt x="123339" y="1002124"/>
                  </a:lnTo>
                  <a:lnTo>
                    <a:pt x="168021" y="1008126"/>
                  </a:lnTo>
                  <a:lnTo>
                    <a:pt x="1055751" y="1008126"/>
                  </a:lnTo>
                  <a:lnTo>
                    <a:pt x="1100432" y="1002124"/>
                  </a:lnTo>
                  <a:lnTo>
                    <a:pt x="1140572" y="985186"/>
                  </a:lnTo>
                  <a:lnTo>
                    <a:pt x="1174575" y="958915"/>
                  </a:lnTo>
                  <a:lnTo>
                    <a:pt x="1200841" y="924909"/>
                  </a:lnTo>
                  <a:lnTo>
                    <a:pt x="1217773" y="884772"/>
                  </a:lnTo>
                  <a:lnTo>
                    <a:pt x="1223771" y="840104"/>
                  </a:lnTo>
                  <a:lnTo>
                    <a:pt x="1223771" y="168020"/>
                  </a:lnTo>
                  <a:lnTo>
                    <a:pt x="1217773" y="123339"/>
                  </a:lnTo>
                  <a:lnTo>
                    <a:pt x="1200841" y="83199"/>
                  </a:lnTo>
                  <a:lnTo>
                    <a:pt x="1174575" y="49196"/>
                  </a:lnTo>
                  <a:lnTo>
                    <a:pt x="1140572" y="22930"/>
                  </a:lnTo>
                  <a:lnTo>
                    <a:pt x="1100432" y="5998"/>
                  </a:lnTo>
                  <a:lnTo>
                    <a:pt x="1055751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66E78480-7FA2-6460-D18F-452C44B9F051}"/>
                </a:ext>
              </a:extLst>
            </p:cNvPr>
            <p:cNvSpPr/>
            <p:nvPr/>
          </p:nvSpPr>
          <p:spPr>
            <a:xfrm>
              <a:off x="2340482" y="3281222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0" y="168020"/>
                  </a:moveTo>
                  <a:lnTo>
                    <a:pt x="5998" y="123339"/>
                  </a:lnTo>
                  <a:lnTo>
                    <a:pt x="22930" y="83199"/>
                  </a:lnTo>
                  <a:lnTo>
                    <a:pt x="49196" y="49196"/>
                  </a:lnTo>
                  <a:lnTo>
                    <a:pt x="83199" y="22930"/>
                  </a:lnTo>
                  <a:lnTo>
                    <a:pt x="123339" y="5998"/>
                  </a:lnTo>
                  <a:lnTo>
                    <a:pt x="168021" y="0"/>
                  </a:lnTo>
                  <a:lnTo>
                    <a:pt x="1055751" y="0"/>
                  </a:lnTo>
                  <a:lnTo>
                    <a:pt x="1100432" y="5998"/>
                  </a:lnTo>
                  <a:lnTo>
                    <a:pt x="1140572" y="22930"/>
                  </a:lnTo>
                  <a:lnTo>
                    <a:pt x="1174575" y="49196"/>
                  </a:lnTo>
                  <a:lnTo>
                    <a:pt x="1200841" y="83199"/>
                  </a:lnTo>
                  <a:lnTo>
                    <a:pt x="1217773" y="123339"/>
                  </a:lnTo>
                  <a:lnTo>
                    <a:pt x="1223771" y="168020"/>
                  </a:lnTo>
                  <a:lnTo>
                    <a:pt x="1223771" y="840104"/>
                  </a:lnTo>
                  <a:lnTo>
                    <a:pt x="1217773" y="884772"/>
                  </a:lnTo>
                  <a:lnTo>
                    <a:pt x="1200841" y="924909"/>
                  </a:lnTo>
                  <a:lnTo>
                    <a:pt x="1174575" y="958915"/>
                  </a:lnTo>
                  <a:lnTo>
                    <a:pt x="1140572" y="985186"/>
                  </a:lnTo>
                  <a:lnTo>
                    <a:pt x="1100432" y="1002124"/>
                  </a:lnTo>
                  <a:lnTo>
                    <a:pt x="1055751" y="1008126"/>
                  </a:lnTo>
                  <a:lnTo>
                    <a:pt x="168021" y="1008126"/>
                  </a:lnTo>
                  <a:lnTo>
                    <a:pt x="123339" y="1002124"/>
                  </a:lnTo>
                  <a:lnTo>
                    <a:pt x="83199" y="985186"/>
                  </a:lnTo>
                  <a:lnTo>
                    <a:pt x="49196" y="958915"/>
                  </a:lnTo>
                  <a:lnTo>
                    <a:pt x="22930" y="924909"/>
                  </a:lnTo>
                  <a:lnTo>
                    <a:pt x="5998" y="884772"/>
                  </a:lnTo>
                  <a:lnTo>
                    <a:pt x="0" y="840104"/>
                  </a:lnTo>
                  <a:lnTo>
                    <a:pt x="0" y="168020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20" name="object 16">
            <a:extLst>
              <a:ext uri="{FF2B5EF4-FFF2-40B4-BE49-F238E27FC236}">
                <a16:creationId xmlns:a16="http://schemas.microsoft.com/office/drawing/2014/main" id="{A9849B04-90CB-37DC-9C25-46CDE4974284}"/>
              </a:ext>
            </a:extLst>
          </p:cNvPr>
          <p:cNvSpPr txBox="1"/>
          <p:nvPr/>
        </p:nvSpPr>
        <p:spPr>
          <a:xfrm>
            <a:off x="1690811" y="4904660"/>
            <a:ext cx="2079939" cy="2100092"/>
          </a:xfrm>
          <a:prstGeom prst="rect">
            <a:avLst/>
          </a:prstGeom>
        </p:spPr>
        <p:txBody>
          <a:bodyPr vert="horz" wrap="square" lIns="0" tIns="172623" rIns="0" bIns="0" rtlCol="0">
            <a:spAutoFit/>
          </a:bodyPr>
          <a:lstStyle/>
          <a:p>
            <a:pPr algn="ctr">
              <a:spcBef>
                <a:spcPts val="1359"/>
              </a:spcBef>
            </a:pPr>
            <a:r>
              <a:rPr sz="2127" dirty="0">
                <a:latin typeface="Arial MT"/>
                <a:cs typeface="Arial MT"/>
              </a:rPr>
              <a:t>RDD</a:t>
            </a:r>
            <a:r>
              <a:rPr lang="es-ES" sz="2127" dirty="0">
                <a:latin typeface="Arial MT"/>
                <a:cs typeface="Arial MT"/>
              </a:rPr>
              <a:t>: medidas</a:t>
            </a:r>
            <a:endParaRPr sz="2127" dirty="0">
              <a:latin typeface="Arial MT"/>
              <a:cs typeface="Arial MT"/>
            </a:endParaRPr>
          </a:p>
          <a:p>
            <a:pPr marL="111075" marR="151602" algn="ctr">
              <a:spcBef>
                <a:spcPts val="827"/>
              </a:spcBef>
            </a:pPr>
            <a:endParaRPr lang="es-ES" sz="1418" dirty="0">
              <a:latin typeface="Arial MT"/>
              <a:cs typeface="Arial MT"/>
            </a:endParaRPr>
          </a:p>
          <a:p>
            <a:pPr marL="111075" marR="151602" algn="ctr">
              <a:spcBef>
                <a:spcPts val="827"/>
              </a:spcBef>
            </a:pPr>
            <a:endParaRPr lang="es-ES" sz="1418" dirty="0">
              <a:latin typeface="Arial MT"/>
              <a:cs typeface="Arial MT"/>
            </a:endParaRPr>
          </a:p>
          <a:p>
            <a:pPr marR="40527" algn="ctr"/>
            <a:r>
              <a:rPr lang="es-ES" sz="1600" dirty="0"/>
              <a:t>'27.6,26.2,   ….  ,19.8,‘</a:t>
            </a:r>
          </a:p>
          <a:p>
            <a:pPr marR="40527" algn="ctr"/>
            <a:r>
              <a:rPr lang="es-ES" sz="1600" dirty="0"/>
              <a:t>'33.6,20.3, ….  ,28.4,’</a:t>
            </a:r>
          </a:p>
          <a:p>
            <a:pPr marR="40527" algn="ctr"/>
            <a:r>
              <a:rPr lang="es-ES" sz="1600" dirty="0">
                <a:latin typeface="Arial MT"/>
                <a:cs typeface="Arial MT"/>
              </a:rPr>
              <a:t>…..</a:t>
            </a:r>
          </a:p>
          <a:p>
            <a:pPr marR="40527" algn="ctr"/>
            <a:endParaRPr sz="1418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40083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-12700"/>
            <a:ext cx="9753600" cy="609562"/>
          </a:xfrm>
        </p:spPr>
        <p:txBody>
          <a:bodyPr/>
          <a:lstStyle/>
          <a:p>
            <a:r>
              <a:rPr lang="es-ES" dirty="0"/>
              <a:t>EJERCICIO 2: Calcular la media de las medidas de sensores de humedad de un terreno (plantación)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901700"/>
            <a:ext cx="9137650" cy="1648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EF947974-35B8-5F72-6BF7-84299D9A9D21}"/>
              </a:ext>
            </a:extLst>
          </p:cNvPr>
          <p:cNvSpPr txBox="1"/>
          <p:nvPr/>
        </p:nvSpPr>
        <p:spPr>
          <a:xfrm>
            <a:off x="313905" y="1476139"/>
            <a:ext cx="10547386" cy="753821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Ahora lo que necesitamos son los valores en formato numérico (no como cadenas, texto), para poder sumarlos (reduce(…)):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BD723F7-6B94-4617-E344-7EE3E7E9591B}"/>
              </a:ext>
            </a:extLst>
          </p:cNvPr>
          <p:cNvSpPr txBox="1"/>
          <p:nvPr/>
        </p:nvSpPr>
        <p:spPr>
          <a:xfrm>
            <a:off x="224595" y="2653938"/>
            <a:ext cx="10358510" cy="999636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sz="2000" b="1" spc="-6" dirty="0" err="1">
                <a:latin typeface="Courier New"/>
                <a:cs typeface="Courier New"/>
              </a:rPr>
              <a:t>final_medidas</a:t>
            </a:r>
            <a:r>
              <a:rPr lang="es-ES" sz="2000" b="1" spc="-6" dirty="0">
                <a:latin typeface="Courier New"/>
                <a:cs typeface="Courier New"/>
              </a:rPr>
              <a:t> = </a:t>
            </a:r>
            <a:r>
              <a:rPr lang="es-ES" sz="2000" b="1" spc="-6" dirty="0" err="1">
                <a:latin typeface="Courier New"/>
                <a:cs typeface="Courier New"/>
              </a:rPr>
              <a:t>separar_medidas.map</a:t>
            </a:r>
            <a:r>
              <a:rPr lang="es-ES" sz="2000" b="1" spc="-6" dirty="0">
                <a:latin typeface="Courier New"/>
                <a:cs typeface="Courier New"/>
              </a:rPr>
              <a:t>(</a:t>
            </a:r>
            <a:r>
              <a:rPr lang="es-ES" sz="2000" b="1" spc="-6" dirty="0" err="1">
                <a:latin typeface="Courier New"/>
                <a:cs typeface="Courier New"/>
              </a:rPr>
              <a:t>float</a:t>
            </a:r>
            <a:r>
              <a:rPr lang="es-ES" sz="2000" b="1" spc="-6" dirty="0">
                <a:latin typeface="Courier New"/>
                <a:cs typeface="Courier New"/>
              </a:rPr>
              <a:t>)</a:t>
            </a:r>
          </a:p>
          <a:p>
            <a:pPr marL="107322">
              <a:spcBef>
                <a:spcPts val="195"/>
              </a:spcBef>
            </a:pPr>
            <a:endParaRPr lang="es-ES" sz="2000" b="1" spc="-6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sz="2000" b="1" spc="-6" dirty="0" err="1">
                <a:latin typeface="Courier New"/>
                <a:cs typeface="Courier New"/>
              </a:rPr>
              <a:t>final_medidas.take</a:t>
            </a:r>
            <a:r>
              <a:rPr lang="es-ES" sz="2000" b="1" spc="-6" dirty="0">
                <a:latin typeface="Courier New"/>
                <a:cs typeface="Courier New"/>
              </a:rPr>
              <a:t>(15)</a:t>
            </a:r>
          </a:p>
        </p:txBody>
      </p:sp>
      <p:grpSp>
        <p:nvGrpSpPr>
          <p:cNvPr id="11" name="object 10">
            <a:extLst>
              <a:ext uri="{FF2B5EF4-FFF2-40B4-BE49-F238E27FC236}">
                <a16:creationId xmlns:a16="http://schemas.microsoft.com/office/drawing/2014/main" id="{238905E2-E4BA-F331-E398-9B93C62A3631}"/>
              </a:ext>
            </a:extLst>
          </p:cNvPr>
          <p:cNvGrpSpPr/>
          <p:nvPr/>
        </p:nvGrpSpPr>
        <p:grpSpPr>
          <a:xfrm>
            <a:off x="4997744" y="5778547"/>
            <a:ext cx="841729" cy="481291"/>
            <a:chOff x="1764410" y="3795903"/>
            <a:chExt cx="504190" cy="288290"/>
          </a:xfrm>
        </p:grpSpPr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7660A94C-96AB-CA24-20AE-3FDFBCA1697A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359663" y="0"/>
                  </a:moveTo>
                  <a:lnTo>
                    <a:pt x="359663" y="72009"/>
                  </a:lnTo>
                  <a:lnTo>
                    <a:pt x="0" y="72009"/>
                  </a:lnTo>
                  <a:lnTo>
                    <a:pt x="0" y="216027"/>
                  </a:lnTo>
                  <a:lnTo>
                    <a:pt x="359663" y="216027"/>
                  </a:lnTo>
                  <a:lnTo>
                    <a:pt x="359663" y="288036"/>
                  </a:lnTo>
                  <a:lnTo>
                    <a:pt x="503681" y="144018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EA20B9F6-34C0-21DD-1206-5DB76EA49432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0" y="72009"/>
                  </a:moveTo>
                  <a:lnTo>
                    <a:pt x="359663" y="72009"/>
                  </a:lnTo>
                  <a:lnTo>
                    <a:pt x="359663" y="0"/>
                  </a:lnTo>
                  <a:lnTo>
                    <a:pt x="503681" y="144018"/>
                  </a:lnTo>
                  <a:lnTo>
                    <a:pt x="359663" y="288036"/>
                  </a:lnTo>
                  <a:lnTo>
                    <a:pt x="359663" y="216027"/>
                  </a:lnTo>
                  <a:lnTo>
                    <a:pt x="0" y="216027"/>
                  </a:lnTo>
                  <a:lnTo>
                    <a:pt x="0" y="72009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grpSp>
        <p:nvGrpSpPr>
          <p:cNvPr id="19" name="object 13">
            <a:extLst>
              <a:ext uri="{FF2B5EF4-FFF2-40B4-BE49-F238E27FC236}">
                <a16:creationId xmlns:a16="http://schemas.microsoft.com/office/drawing/2014/main" id="{4707E058-6F42-EBEC-C5C8-3E78E34C77D5}"/>
              </a:ext>
            </a:extLst>
          </p:cNvPr>
          <p:cNvGrpSpPr/>
          <p:nvPr/>
        </p:nvGrpSpPr>
        <p:grpSpPr>
          <a:xfrm>
            <a:off x="6822483" y="5153364"/>
            <a:ext cx="2043895" cy="1723841"/>
            <a:chOff x="2340482" y="3257033"/>
            <a:chExt cx="1224280" cy="1032569"/>
          </a:xfrm>
        </p:grpSpPr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2A84ABEF-C30B-789D-882E-D775D140067E}"/>
                </a:ext>
              </a:extLst>
            </p:cNvPr>
            <p:cNvSpPr/>
            <p:nvPr/>
          </p:nvSpPr>
          <p:spPr>
            <a:xfrm>
              <a:off x="2340482" y="3257033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1055751" y="0"/>
                  </a:moveTo>
                  <a:lnTo>
                    <a:pt x="168021" y="0"/>
                  </a:lnTo>
                  <a:lnTo>
                    <a:pt x="123339" y="5998"/>
                  </a:lnTo>
                  <a:lnTo>
                    <a:pt x="83199" y="22930"/>
                  </a:lnTo>
                  <a:lnTo>
                    <a:pt x="49196" y="49196"/>
                  </a:lnTo>
                  <a:lnTo>
                    <a:pt x="22930" y="83199"/>
                  </a:lnTo>
                  <a:lnTo>
                    <a:pt x="5998" y="123339"/>
                  </a:lnTo>
                  <a:lnTo>
                    <a:pt x="0" y="168020"/>
                  </a:lnTo>
                  <a:lnTo>
                    <a:pt x="0" y="840104"/>
                  </a:lnTo>
                  <a:lnTo>
                    <a:pt x="5998" y="884772"/>
                  </a:lnTo>
                  <a:lnTo>
                    <a:pt x="22930" y="924909"/>
                  </a:lnTo>
                  <a:lnTo>
                    <a:pt x="49196" y="958915"/>
                  </a:lnTo>
                  <a:lnTo>
                    <a:pt x="83199" y="985186"/>
                  </a:lnTo>
                  <a:lnTo>
                    <a:pt x="123339" y="1002124"/>
                  </a:lnTo>
                  <a:lnTo>
                    <a:pt x="168021" y="1008126"/>
                  </a:lnTo>
                  <a:lnTo>
                    <a:pt x="1055751" y="1008126"/>
                  </a:lnTo>
                  <a:lnTo>
                    <a:pt x="1100432" y="1002124"/>
                  </a:lnTo>
                  <a:lnTo>
                    <a:pt x="1140572" y="985186"/>
                  </a:lnTo>
                  <a:lnTo>
                    <a:pt x="1174575" y="958915"/>
                  </a:lnTo>
                  <a:lnTo>
                    <a:pt x="1200841" y="924909"/>
                  </a:lnTo>
                  <a:lnTo>
                    <a:pt x="1217773" y="884772"/>
                  </a:lnTo>
                  <a:lnTo>
                    <a:pt x="1223771" y="840104"/>
                  </a:lnTo>
                  <a:lnTo>
                    <a:pt x="1223771" y="168020"/>
                  </a:lnTo>
                  <a:lnTo>
                    <a:pt x="1217773" y="123339"/>
                  </a:lnTo>
                  <a:lnTo>
                    <a:pt x="1200841" y="83199"/>
                  </a:lnTo>
                  <a:lnTo>
                    <a:pt x="1174575" y="49196"/>
                  </a:lnTo>
                  <a:lnTo>
                    <a:pt x="1140572" y="22930"/>
                  </a:lnTo>
                  <a:lnTo>
                    <a:pt x="1100432" y="5998"/>
                  </a:lnTo>
                  <a:lnTo>
                    <a:pt x="1055751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21" name="object 15">
              <a:extLst>
                <a:ext uri="{FF2B5EF4-FFF2-40B4-BE49-F238E27FC236}">
                  <a16:creationId xmlns:a16="http://schemas.microsoft.com/office/drawing/2014/main" id="{87F58E98-3A4F-600C-714D-A6A7749CCB13}"/>
                </a:ext>
              </a:extLst>
            </p:cNvPr>
            <p:cNvSpPr/>
            <p:nvPr/>
          </p:nvSpPr>
          <p:spPr>
            <a:xfrm>
              <a:off x="2340482" y="3281222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0" y="168020"/>
                  </a:moveTo>
                  <a:lnTo>
                    <a:pt x="5998" y="123339"/>
                  </a:lnTo>
                  <a:lnTo>
                    <a:pt x="22930" y="83199"/>
                  </a:lnTo>
                  <a:lnTo>
                    <a:pt x="49196" y="49196"/>
                  </a:lnTo>
                  <a:lnTo>
                    <a:pt x="83199" y="22930"/>
                  </a:lnTo>
                  <a:lnTo>
                    <a:pt x="123339" y="5998"/>
                  </a:lnTo>
                  <a:lnTo>
                    <a:pt x="168021" y="0"/>
                  </a:lnTo>
                  <a:lnTo>
                    <a:pt x="1055751" y="0"/>
                  </a:lnTo>
                  <a:lnTo>
                    <a:pt x="1100432" y="5998"/>
                  </a:lnTo>
                  <a:lnTo>
                    <a:pt x="1140572" y="22930"/>
                  </a:lnTo>
                  <a:lnTo>
                    <a:pt x="1174575" y="49196"/>
                  </a:lnTo>
                  <a:lnTo>
                    <a:pt x="1200841" y="83199"/>
                  </a:lnTo>
                  <a:lnTo>
                    <a:pt x="1217773" y="123339"/>
                  </a:lnTo>
                  <a:lnTo>
                    <a:pt x="1223771" y="168020"/>
                  </a:lnTo>
                  <a:lnTo>
                    <a:pt x="1223771" y="840104"/>
                  </a:lnTo>
                  <a:lnTo>
                    <a:pt x="1217773" y="884772"/>
                  </a:lnTo>
                  <a:lnTo>
                    <a:pt x="1200841" y="924909"/>
                  </a:lnTo>
                  <a:lnTo>
                    <a:pt x="1174575" y="958915"/>
                  </a:lnTo>
                  <a:lnTo>
                    <a:pt x="1140572" y="985186"/>
                  </a:lnTo>
                  <a:lnTo>
                    <a:pt x="1100432" y="1002124"/>
                  </a:lnTo>
                  <a:lnTo>
                    <a:pt x="1055751" y="1008126"/>
                  </a:lnTo>
                  <a:lnTo>
                    <a:pt x="168021" y="1008126"/>
                  </a:lnTo>
                  <a:lnTo>
                    <a:pt x="123339" y="1002124"/>
                  </a:lnTo>
                  <a:lnTo>
                    <a:pt x="83199" y="985186"/>
                  </a:lnTo>
                  <a:lnTo>
                    <a:pt x="49196" y="958915"/>
                  </a:lnTo>
                  <a:lnTo>
                    <a:pt x="22930" y="924909"/>
                  </a:lnTo>
                  <a:lnTo>
                    <a:pt x="5998" y="884772"/>
                  </a:lnTo>
                  <a:lnTo>
                    <a:pt x="0" y="840104"/>
                  </a:lnTo>
                  <a:lnTo>
                    <a:pt x="0" y="168020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23" name="object 16">
            <a:extLst>
              <a:ext uri="{FF2B5EF4-FFF2-40B4-BE49-F238E27FC236}">
                <a16:creationId xmlns:a16="http://schemas.microsoft.com/office/drawing/2014/main" id="{38B7B748-2B28-9108-1735-1B6D7F384201}"/>
              </a:ext>
            </a:extLst>
          </p:cNvPr>
          <p:cNvSpPr txBox="1"/>
          <p:nvPr/>
        </p:nvSpPr>
        <p:spPr>
          <a:xfrm>
            <a:off x="6667372" y="4611400"/>
            <a:ext cx="2363388" cy="2049759"/>
          </a:xfrm>
          <a:prstGeom prst="rect">
            <a:avLst/>
          </a:prstGeom>
        </p:spPr>
        <p:txBody>
          <a:bodyPr vert="horz" wrap="square" lIns="0" tIns="172623" rIns="0" bIns="0" rtlCol="0">
            <a:spAutoFit/>
          </a:bodyPr>
          <a:lstStyle/>
          <a:p>
            <a:pPr algn="ctr">
              <a:spcBef>
                <a:spcPts val="1359"/>
              </a:spcBef>
            </a:pPr>
            <a:r>
              <a:rPr b="1" dirty="0">
                <a:latin typeface="Arial MT"/>
                <a:cs typeface="Arial MT"/>
              </a:rPr>
              <a:t>RDD</a:t>
            </a:r>
            <a:r>
              <a:rPr lang="es-ES" b="1" dirty="0">
                <a:latin typeface="Arial MT"/>
                <a:cs typeface="Arial MT"/>
              </a:rPr>
              <a:t>: final_ medidas</a:t>
            </a:r>
            <a:endParaRPr b="1" dirty="0">
              <a:latin typeface="Arial MT"/>
              <a:cs typeface="Arial MT"/>
            </a:endParaRPr>
          </a:p>
          <a:p>
            <a:pPr marL="111075" marR="151602" algn="ctr">
              <a:spcBef>
                <a:spcPts val="827"/>
              </a:spcBef>
            </a:pPr>
            <a:endParaRPr lang="es-ES" sz="1418" dirty="0">
              <a:latin typeface="Arial MT"/>
              <a:cs typeface="Arial MT"/>
            </a:endParaRPr>
          </a:p>
          <a:p>
            <a:pPr marL="111075" marR="151602" algn="ctr">
              <a:spcBef>
                <a:spcPts val="827"/>
              </a:spcBef>
            </a:pPr>
            <a:endParaRPr lang="es-ES" sz="1418" dirty="0">
              <a:latin typeface="Arial MT"/>
              <a:cs typeface="Arial MT"/>
            </a:endParaRPr>
          </a:p>
          <a:p>
            <a:pPr marR="40527" algn="ctr"/>
            <a:r>
              <a:rPr lang="es-ES" sz="1600" dirty="0"/>
              <a:t>27.6,26.2,  ….  ,19.8,</a:t>
            </a:r>
          </a:p>
          <a:p>
            <a:pPr marR="40527" algn="ctr"/>
            <a:r>
              <a:rPr lang="es-ES" sz="1600" dirty="0"/>
              <a:t>33.6,20.3, ….  ,28.4,</a:t>
            </a:r>
          </a:p>
          <a:p>
            <a:pPr marR="40527" algn="ctr"/>
            <a:r>
              <a:rPr lang="es-ES" sz="1600" dirty="0">
                <a:latin typeface="Arial MT"/>
                <a:cs typeface="Arial MT"/>
              </a:rPr>
              <a:t>…..</a:t>
            </a:r>
          </a:p>
          <a:p>
            <a:pPr marR="40527" algn="ctr"/>
            <a:endParaRPr sz="1418" dirty="0">
              <a:latin typeface="Arial MT"/>
              <a:cs typeface="Arial MT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A2526AD-4D99-05D5-6028-918461F45D64}"/>
              </a:ext>
            </a:extLst>
          </p:cNvPr>
          <p:cNvGrpSpPr/>
          <p:nvPr/>
        </p:nvGrpSpPr>
        <p:grpSpPr>
          <a:xfrm>
            <a:off x="1568562" y="4635500"/>
            <a:ext cx="2571768" cy="2225422"/>
            <a:chOff x="1568562" y="4635500"/>
            <a:chExt cx="2571768" cy="2225422"/>
          </a:xfrm>
        </p:grpSpPr>
        <p:sp>
          <p:nvSpPr>
            <p:cNvPr id="24" name="object 14">
              <a:extLst>
                <a:ext uri="{FF2B5EF4-FFF2-40B4-BE49-F238E27FC236}">
                  <a16:creationId xmlns:a16="http://schemas.microsoft.com/office/drawing/2014/main" id="{CAC48B31-4AB5-76D4-881A-5D23B51AFA4D}"/>
                </a:ext>
              </a:extLst>
            </p:cNvPr>
            <p:cNvSpPr/>
            <p:nvPr/>
          </p:nvSpPr>
          <p:spPr>
            <a:xfrm>
              <a:off x="1861952" y="5177465"/>
              <a:ext cx="2043895" cy="1683457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1055751" y="0"/>
                  </a:moveTo>
                  <a:lnTo>
                    <a:pt x="168021" y="0"/>
                  </a:lnTo>
                  <a:lnTo>
                    <a:pt x="123339" y="5998"/>
                  </a:lnTo>
                  <a:lnTo>
                    <a:pt x="83199" y="22930"/>
                  </a:lnTo>
                  <a:lnTo>
                    <a:pt x="49196" y="49196"/>
                  </a:lnTo>
                  <a:lnTo>
                    <a:pt x="22930" y="83199"/>
                  </a:lnTo>
                  <a:lnTo>
                    <a:pt x="5998" y="123339"/>
                  </a:lnTo>
                  <a:lnTo>
                    <a:pt x="0" y="168020"/>
                  </a:lnTo>
                  <a:lnTo>
                    <a:pt x="0" y="840104"/>
                  </a:lnTo>
                  <a:lnTo>
                    <a:pt x="5998" y="884772"/>
                  </a:lnTo>
                  <a:lnTo>
                    <a:pt x="22930" y="924909"/>
                  </a:lnTo>
                  <a:lnTo>
                    <a:pt x="49196" y="958915"/>
                  </a:lnTo>
                  <a:lnTo>
                    <a:pt x="83199" y="985186"/>
                  </a:lnTo>
                  <a:lnTo>
                    <a:pt x="123339" y="1002124"/>
                  </a:lnTo>
                  <a:lnTo>
                    <a:pt x="168021" y="1008126"/>
                  </a:lnTo>
                  <a:lnTo>
                    <a:pt x="1055751" y="1008126"/>
                  </a:lnTo>
                  <a:lnTo>
                    <a:pt x="1100432" y="1002124"/>
                  </a:lnTo>
                  <a:lnTo>
                    <a:pt x="1140572" y="985186"/>
                  </a:lnTo>
                  <a:lnTo>
                    <a:pt x="1174575" y="958915"/>
                  </a:lnTo>
                  <a:lnTo>
                    <a:pt x="1200841" y="924909"/>
                  </a:lnTo>
                  <a:lnTo>
                    <a:pt x="1217773" y="884772"/>
                  </a:lnTo>
                  <a:lnTo>
                    <a:pt x="1223771" y="840104"/>
                  </a:lnTo>
                  <a:lnTo>
                    <a:pt x="1223771" y="168020"/>
                  </a:lnTo>
                  <a:lnTo>
                    <a:pt x="1217773" y="123339"/>
                  </a:lnTo>
                  <a:lnTo>
                    <a:pt x="1200841" y="83199"/>
                  </a:lnTo>
                  <a:lnTo>
                    <a:pt x="1174575" y="49196"/>
                  </a:lnTo>
                  <a:lnTo>
                    <a:pt x="1140572" y="22930"/>
                  </a:lnTo>
                  <a:lnTo>
                    <a:pt x="1100432" y="5998"/>
                  </a:lnTo>
                  <a:lnTo>
                    <a:pt x="1055751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 sz="2127" dirty="0"/>
            </a:p>
          </p:txBody>
        </p:sp>
        <p:sp>
          <p:nvSpPr>
            <p:cNvPr id="25" name="object 16">
              <a:extLst>
                <a:ext uri="{FF2B5EF4-FFF2-40B4-BE49-F238E27FC236}">
                  <a16:creationId xmlns:a16="http://schemas.microsoft.com/office/drawing/2014/main" id="{27EC2674-8914-E42B-2A07-C7E88C1D6D56}"/>
                </a:ext>
              </a:extLst>
            </p:cNvPr>
            <p:cNvSpPr txBox="1"/>
            <p:nvPr/>
          </p:nvSpPr>
          <p:spPr>
            <a:xfrm>
              <a:off x="1568562" y="4635500"/>
              <a:ext cx="2571768" cy="2049759"/>
            </a:xfrm>
            <a:prstGeom prst="rect">
              <a:avLst/>
            </a:prstGeom>
          </p:spPr>
          <p:txBody>
            <a:bodyPr vert="horz" wrap="square" lIns="0" tIns="172623" rIns="0" bIns="0" rtlCol="0">
              <a:spAutoFit/>
            </a:bodyPr>
            <a:lstStyle/>
            <a:p>
              <a:pPr algn="ctr">
                <a:spcBef>
                  <a:spcPts val="1359"/>
                </a:spcBef>
              </a:pPr>
              <a:r>
                <a:rPr b="1" dirty="0">
                  <a:latin typeface="Arial MT"/>
                  <a:cs typeface="Arial MT"/>
                </a:rPr>
                <a:t>RDD</a:t>
              </a:r>
              <a:r>
                <a:rPr lang="es-ES" b="1" dirty="0">
                  <a:latin typeface="Arial MT"/>
                  <a:cs typeface="Arial MT"/>
                </a:rPr>
                <a:t> </a:t>
              </a:r>
              <a:r>
                <a:rPr lang="es-ES" b="1" dirty="0" err="1">
                  <a:latin typeface="Arial MT"/>
                  <a:cs typeface="Arial MT"/>
                </a:rPr>
                <a:t>separar_medidas</a:t>
              </a:r>
              <a:endParaRPr b="1" dirty="0">
                <a:latin typeface="Arial MT"/>
                <a:cs typeface="Arial MT"/>
              </a:endParaRPr>
            </a:p>
            <a:p>
              <a:pPr marL="111075" marR="151602" algn="ctr">
                <a:spcBef>
                  <a:spcPts val="827"/>
                </a:spcBef>
              </a:pPr>
              <a:endParaRPr lang="es-ES" sz="1418" dirty="0">
                <a:latin typeface="Arial MT"/>
                <a:cs typeface="Arial MT"/>
              </a:endParaRPr>
            </a:p>
            <a:p>
              <a:pPr marL="111075" marR="151602" algn="ctr">
                <a:spcBef>
                  <a:spcPts val="827"/>
                </a:spcBef>
              </a:pPr>
              <a:endParaRPr lang="es-ES" sz="1418" dirty="0">
                <a:latin typeface="Arial MT"/>
                <a:cs typeface="Arial MT"/>
              </a:endParaRPr>
            </a:p>
            <a:p>
              <a:pPr marR="40527" algn="ctr"/>
              <a:r>
                <a:rPr lang="es-ES" sz="1600" dirty="0"/>
                <a:t>‘27.6’ ,’26.2’, …. ,‘19.8’,</a:t>
              </a:r>
              <a:endParaRPr lang="es-ES" sz="1600" b="1" dirty="0">
                <a:solidFill>
                  <a:srgbClr val="FF0000"/>
                </a:solidFill>
              </a:endParaRPr>
            </a:p>
            <a:p>
              <a:pPr marR="40527" algn="ctr"/>
              <a:r>
                <a:rPr lang="es-ES" sz="1600" dirty="0"/>
                <a:t>‘33.6’,’20.3’,…. ‘28.4’,</a:t>
              </a:r>
              <a:endParaRPr lang="es-ES" sz="1600" b="1" dirty="0">
                <a:solidFill>
                  <a:srgbClr val="FF0000"/>
                </a:solidFill>
              </a:endParaRPr>
            </a:p>
            <a:p>
              <a:pPr marR="40527" algn="ctr"/>
              <a:r>
                <a:rPr lang="es-ES" sz="1600" dirty="0">
                  <a:latin typeface="Arial MT"/>
                  <a:cs typeface="Arial MT"/>
                </a:rPr>
                <a:t>…..</a:t>
              </a:r>
            </a:p>
            <a:p>
              <a:pPr marR="40527" algn="ctr"/>
              <a:endParaRPr sz="1418" dirty="0">
                <a:latin typeface="Arial MT"/>
                <a:cs typeface="Arial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81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63500"/>
            <a:ext cx="9753600" cy="609562"/>
          </a:xfrm>
        </p:spPr>
        <p:txBody>
          <a:bodyPr/>
          <a:lstStyle/>
          <a:p>
            <a:r>
              <a:rPr lang="es-ES" dirty="0"/>
              <a:t>EJERCICIO 2: Calcular la media de las medidas de sensores de humedad de un terreno (plantación)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1054100"/>
            <a:ext cx="91376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8172A72-EB00-6567-B955-7DA5989B8757}"/>
              </a:ext>
            </a:extLst>
          </p:cNvPr>
          <p:cNvSpPr txBox="1"/>
          <p:nvPr/>
        </p:nvSpPr>
        <p:spPr>
          <a:xfrm>
            <a:off x="188876" y="3016244"/>
            <a:ext cx="10358510" cy="1265862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sz="1891" b="1" spc="-6" dirty="0" err="1">
                <a:latin typeface="Courier New"/>
                <a:cs typeface="Courier New"/>
              </a:rPr>
              <a:t>numero_medidas</a:t>
            </a:r>
            <a:r>
              <a:rPr lang="es-ES" sz="1891" b="1" spc="-6" dirty="0">
                <a:latin typeface="Courier New"/>
                <a:cs typeface="Courier New"/>
              </a:rPr>
              <a:t> = </a:t>
            </a:r>
            <a:r>
              <a:rPr lang="es-ES" sz="1891" b="1" spc="-6" dirty="0" err="1">
                <a:latin typeface="Courier New"/>
                <a:cs typeface="Courier New"/>
              </a:rPr>
              <a:t>final_medidas.count</a:t>
            </a:r>
            <a:r>
              <a:rPr lang="es-ES" sz="1891" b="1" spc="-6" dirty="0">
                <a:latin typeface="Courier New"/>
                <a:cs typeface="Courier New"/>
              </a:rPr>
              <a:t>()</a:t>
            </a:r>
          </a:p>
          <a:p>
            <a:pPr marL="107322">
              <a:spcBef>
                <a:spcPts val="195"/>
              </a:spcBef>
            </a:pPr>
            <a:r>
              <a:rPr lang="pt-BR" sz="1891" b="1" spc="-6" dirty="0" err="1">
                <a:latin typeface="Courier New"/>
                <a:cs typeface="Courier New"/>
              </a:rPr>
              <a:t>suma_total_medidas</a:t>
            </a:r>
            <a:r>
              <a:rPr lang="pt-BR" sz="1891" b="1" spc="-6" dirty="0">
                <a:latin typeface="Courier New"/>
                <a:cs typeface="Courier New"/>
              </a:rPr>
              <a:t> = </a:t>
            </a:r>
            <a:r>
              <a:rPr lang="pt-BR" sz="1891" b="1" spc="-6" dirty="0" err="1">
                <a:latin typeface="Courier New"/>
                <a:cs typeface="Courier New"/>
              </a:rPr>
              <a:t>final_medidas</a:t>
            </a:r>
            <a:r>
              <a:rPr lang="pt-BR" sz="1891" b="1" spc="-6" dirty="0">
                <a:latin typeface="Courier New"/>
                <a:cs typeface="Courier New"/>
              </a:rPr>
              <a:t>.</a:t>
            </a:r>
            <a:r>
              <a:rPr lang="pt-BR" sz="1891" b="1" spc="-6" dirty="0" err="1">
                <a:latin typeface="Courier New"/>
                <a:cs typeface="Courier New"/>
              </a:rPr>
              <a:t>reduce</a:t>
            </a:r>
            <a:r>
              <a:rPr lang="pt-BR" sz="1891" b="1" spc="-6" dirty="0">
                <a:latin typeface="Courier New"/>
                <a:cs typeface="Courier New"/>
              </a:rPr>
              <a:t>(lambda e1,e2: e1 + e2)</a:t>
            </a:r>
          </a:p>
          <a:p>
            <a:pPr marL="107322">
              <a:spcBef>
                <a:spcPts val="195"/>
              </a:spcBef>
            </a:pPr>
            <a:endParaRPr lang="pt-BR" sz="1891" b="1" spc="-6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sz="1891" b="1" spc="-6" dirty="0">
                <a:latin typeface="Courier New"/>
                <a:cs typeface="Courier New"/>
              </a:rPr>
              <a:t>print('La media es: ', round(</a:t>
            </a:r>
            <a:r>
              <a:rPr lang="es-ES" sz="1891" b="1" spc="-6" dirty="0" err="1">
                <a:latin typeface="Courier New"/>
                <a:cs typeface="Courier New"/>
              </a:rPr>
              <a:t>suma_total_medidas</a:t>
            </a:r>
            <a:r>
              <a:rPr lang="es-ES" sz="1891" b="1" spc="-6" dirty="0">
                <a:latin typeface="Courier New"/>
                <a:cs typeface="Courier New"/>
              </a:rPr>
              <a:t>/</a:t>
            </a:r>
            <a:r>
              <a:rPr lang="es-ES" sz="1891" b="1" spc="-6" dirty="0" err="1">
                <a:latin typeface="Courier New"/>
                <a:cs typeface="Courier New"/>
              </a:rPr>
              <a:t>numero_medidas</a:t>
            </a:r>
            <a:r>
              <a:rPr lang="es-ES" sz="1891" b="1" spc="-6" dirty="0">
                <a:latin typeface="Courier New"/>
                <a:cs typeface="Courier New"/>
              </a:rPr>
              <a:t>, 1))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64A94C0-BFBC-2B25-2894-7B8C05A7FB9D}"/>
              </a:ext>
            </a:extLst>
          </p:cNvPr>
          <p:cNvSpPr txBox="1"/>
          <p:nvPr/>
        </p:nvSpPr>
        <p:spPr>
          <a:xfrm>
            <a:off x="142876" y="1444608"/>
            <a:ext cx="10547386" cy="1030820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spc="-6" dirty="0">
                <a:latin typeface="Arial" panose="020B0604020202020204" pitchFamily="34" charset="0"/>
                <a:cs typeface="Arial" panose="020B0604020202020204" pitchFamily="34" charset="0"/>
              </a:rPr>
              <a:t>Ahora ya tenemos un RDD cuyos elementos son valores numéricos, las medidas. Para calcular la media solo tenemos que contar cuantos valores hay, sumarlos (¿os </a:t>
            </a:r>
            <a:r>
              <a:rPr lang="es-ES" sz="2200" spc="-6" dirty="0" err="1">
                <a:latin typeface="Arial" panose="020B0604020202020204" pitchFamily="34" charset="0"/>
                <a:cs typeface="Arial" panose="020B0604020202020204" pitchFamily="34" charset="0"/>
              </a:rPr>
              <a:t>acordais</a:t>
            </a:r>
            <a:r>
              <a:rPr lang="es-ES" sz="2200" spc="-6" dirty="0">
                <a:latin typeface="Arial" panose="020B0604020202020204" pitchFamily="34" charset="0"/>
                <a:cs typeface="Arial" panose="020B0604020202020204" pitchFamily="34" charset="0"/>
              </a:rPr>
              <a:t> cómo lo hacíamos en un RDD?) y hacer una división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14 Grupo">
            <a:extLst>
              <a:ext uri="{FF2B5EF4-FFF2-40B4-BE49-F238E27FC236}">
                <a16:creationId xmlns:a16="http://schemas.microsoft.com/office/drawing/2014/main" id="{4ADA41DA-ED24-792E-D809-F3D2F9B8A5D9}"/>
              </a:ext>
            </a:extLst>
          </p:cNvPr>
          <p:cNvGrpSpPr/>
          <p:nvPr/>
        </p:nvGrpSpPr>
        <p:grpSpPr>
          <a:xfrm>
            <a:off x="1403322" y="4587880"/>
            <a:ext cx="2571768" cy="2643206"/>
            <a:chOff x="5260974" y="4445004"/>
            <a:chExt cx="2571768" cy="2643206"/>
          </a:xfrm>
        </p:grpSpPr>
        <p:grpSp>
          <p:nvGrpSpPr>
            <p:cNvPr id="10" name="object 13">
              <a:extLst>
                <a:ext uri="{FF2B5EF4-FFF2-40B4-BE49-F238E27FC236}">
                  <a16:creationId xmlns:a16="http://schemas.microsoft.com/office/drawing/2014/main" id="{A588F0A7-6B0B-D95D-A359-8D677DB8DCB7}"/>
                </a:ext>
              </a:extLst>
            </p:cNvPr>
            <p:cNvGrpSpPr/>
            <p:nvPr/>
          </p:nvGrpSpPr>
          <p:grpSpPr>
            <a:xfrm>
              <a:off x="5544989" y="5404753"/>
              <a:ext cx="2043895" cy="1683457"/>
              <a:chOff x="2340482" y="3363848"/>
              <a:chExt cx="1224280" cy="1008380"/>
            </a:xfrm>
          </p:grpSpPr>
          <p:sp>
            <p:nvSpPr>
              <p:cNvPr id="12" name="object 14">
                <a:extLst>
                  <a:ext uri="{FF2B5EF4-FFF2-40B4-BE49-F238E27FC236}">
                    <a16:creationId xmlns:a16="http://schemas.microsoft.com/office/drawing/2014/main" id="{77BDDF57-F966-1EC3-91F9-7EB18F6B0F94}"/>
                  </a:ext>
                </a:extLst>
              </p:cNvPr>
              <p:cNvSpPr/>
              <p:nvPr/>
            </p:nvSpPr>
            <p:spPr>
              <a:xfrm>
                <a:off x="2340482" y="3363848"/>
                <a:ext cx="1224280" cy="1008380"/>
              </a:xfrm>
              <a:custGeom>
                <a:avLst/>
                <a:gdLst/>
                <a:ahLst/>
                <a:cxnLst/>
                <a:rect l="l" t="t" r="r" b="b"/>
                <a:pathLst>
                  <a:path w="1224279" h="1008379">
                    <a:moveTo>
                      <a:pt x="1055751" y="0"/>
                    </a:moveTo>
                    <a:lnTo>
                      <a:pt x="168021" y="0"/>
                    </a:lnTo>
                    <a:lnTo>
                      <a:pt x="123339" y="5998"/>
                    </a:lnTo>
                    <a:lnTo>
                      <a:pt x="83199" y="22930"/>
                    </a:lnTo>
                    <a:lnTo>
                      <a:pt x="49196" y="49196"/>
                    </a:lnTo>
                    <a:lnTo>
                      <a:pt x="22930" y="83199"/>
                    </a:lnTo>
                    <a:lnTo>
                      <a:pt x="5998" y="123339"/>
                    </a:lnTo>
                    <a:lnTo>
                      <a:pt x="0" y="168020"/>
                    </a:lnTo>
                    <a:lnTo>
                      <a:pt x="0" y="840104"/>
                    </a:lnTo>
                    <a:lnTo>
                      <a:pt x="5998" y="884772"/>
                    </a:lnTo>
                    <a:lnTo>
                      <a:pt x="22930" y="924909"/>
                    </a:lnTo>
                    <a:lnTo>
                      <a:pt x="49196" y="958915"/>
                    </a:lnTo>
                    <a:lnTo>
                      <a:pt x="83199" y="985186"/>
                    </a:lnTo>
                    <a:lnTo>
                      <a:pt x="123339" y="1002124"/>
                    </a:lnTo>
                    <a:lnTo>
                      <a:pt x="168021" y="1008126"/>
                    </a:lnTo>
                    <a:lnTo>
                      <a:pt x="1055751" y="1008126"/>
                    </a:lnTo>
                    <a:lnTo>
                      <a:pt x="1100432" y="1002124"/>
                    </a:lnTo>
                    <a:lnTo>
                      <a:pt x="1140572" y="985186"/>
                    </a:lnTo>
                    <a:lnTo>
                      <a:pt x="1174575" y="958915"/>
                    </a:lnTo>
                    <a:lnTo>
                      <a:pt x="1200841" y="924909"/>
                    </a:lnTo>
                    <a:lnTo>
                      <a:pt x="1217773" y="884772"/>
                    </a:lnTo>
                    <a:lnTo>
                      <a:pt x="1223771" y="840104"/>
                    </a:lnTo>
                    <a:lnTo>
                      <a:pt x="1223771" y="168020"/>
                    </a:lnTo>
                    <a:lnTo>
                      <a:pt x="1217773" y="123339"/>
                    </a:lnTo>
                    <a:lnTo>
                      <a:pt x="1200841" y="83199"/>
                    </a:lnTo>
                    <a:lnTo>
                      <a:pt x="1174575" y="49196"/>
                    </a:lnTo>
                    <a:lnTo>
                      <a:pt x="1140572" y="22930"/>
                    </a:lnTo>
                    <a:lnTo>
                      <a:pt x="1100432" y="5998"/>
                    </a:lnTo>
                    <a:lnTo>
                      <a:pt x="1055751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lIns="0" tIns="0" rIns="0" bIns="0" rtlCol="0"/>
              <a:lstStyle/>
              <a:p>
                <a:endParaRPr sz="2127"/>
              </a:p>
            </p:txBody>
          </p:sp>
          <p:sp>
            <p:nvSpPr>
              <p:cNvPr id="13" name="object 15">
                <a:extLst>
                  <a:ext uri="{FF2B5EF4-FFF2-40B4-BE49-F238E27FC236}">
                    <a16:creationId xmlns:a16="http://schemas.microsoft.com/office/drawing/2014/main" id="{F7FBB4F0-5ED6-7660-9163-B58226C4D30B}"/>
                  </a:ext>
                </a:extLst>
              </p:cNvPr>
              <p:cNvSpPr/>
              <p:nvPr/>
            </p:nvSpPr>
            <p:spPr>
              <a:xfrm>
                <a:off x="2340482" y="3363848"/>
                <a:ext cx="1224280" cy="1008380"/>
              </a:xfrm>
              <a:custGeom>
                <a:avLst/>
                <a:gdLst/>
                <a:ahLst/>
                <a:cxnLst/>
                <a:rect l="l" t="t" r="r" b="b"/>
                <a:pathLst>
                  <a:path w="1224279" h="1008379">
                    <a:moveTo>
                      <a:pt x="0" y="168020"/>
                    </a:moveTo>
                    <a:lnTo>
                      <a:pt x="5998" y="123339"/>
                    </a:lnTo>
                    <a:lnTo>
                      <a:pt x="22930" y="83199"/>
                    </a:lnTo>
                    <a:lnTo>
                      <a:pt x="49196" y="49196"/>
                    </a:lnTo>
                    <a:lnTo>
                      <a:pt x="83199" y="22930"/>
                    </a:lnTo>
                    <a:lnTo>
                      <a:pt x="123339" y="5998"/>
                    </a:lnTo>
                    <a:lnTo>
                      <a:pt x="168021" y="0"/>
                    </a:lnTo>
                    <a:lnTo>
                      <a:pt x="1055751" y="0"/>
                    </a:lnTo>
                    <a:lnTo>
                      <a:pt x="1100432" y="5998"/>
                    </a:lnTo>
                    <a:lnTo>
                      <a:pt x="1140572" y="22930"/>
                    </a:lnTo>
                    <a:lnTo>
                      <a:pt x="1174575" y="49196"/>
                    </a:lnTo>
                    <a:lnTo>
                      <a:pt x="1200841" y="83199"/>
                    </a:lnTo>
                    <a:lnTo>
                      <a:pt x="1217773" y="123339"/>
                    </a:lnTo>
                    <a:lnTo>
                      <a:pt x="1223771" y="168020"/>
                    </a:lnTo>
                    <a:lnTo>
                      <a:pt x="1223771" y="840104"/>
                    </a:lnTo>
                    <a:lnTo>
                      <a:pt x="1217773" y="884772"/>
                    </a:lnTo>
                    <a:lnTo>
                      <a:pt x="1200841" y="924909"/>
                    </a:lnTo>
                    <a:lnTo>
                      <a:pt x="1174575" y="958915"/>
                    </a:lnTo>
                    <a:lnTo>
                      <a:pt x="1140572" y="985186"/>
                    </a:lnTo>
                    <a:lnTo>
                      <a:pt x="1100432" y="1002124"/>
                    </a:lnTo>
                    <a:lnTo>
                      <a:pt x="1055751" y="1008126"/>
                    </a:lnTo>
                    <a:lnTo>
                      <a:pt x="168021" y="1008126"/>
                    </a:lnTo>
                    <a:lnTo>
                      <a:pt x="123339" y="1002124"/>
                    </a:lnTo>
                    <a:lnTo>
                      <a:pt x="83199" y="985186"/>
                    </a:lnTo>
                    <a:lnTo>
                      <a:pt x="49196" y="958915"/>
                    </a:lnTo>
                    <a:lnTo>
                      <a:pt x="22930" y="924909"/>
                    </a:lnTo>
                    <a:lnTo>
                      <a:pt x="5998" y="884772"/>
                    </a:lnTo>
                    <a:lnTo>
                      <a:pt x="0" y="840104"/>
                    </a:lnTo>
                    <a:lnTo>
                      <a:pt x="0" y="168020"/>
                    </a:lnTo>
                    <a:close/>
                  </a:path>
                </a:pathLst>
              </a:custGeom>
              <a:ln w="19050">
                <a:solidFill>
                  <a:srgbClr val="3A7327"/>
                </a:solidFill>
              </a:ln>
            </p:spPr>
            <p:txBody>
              <a:bodyPr wrap="square" lIns="0" tIns="0" rIns="0" bIns="0" rtlCol="0"/>
              <a:lstStyle/>
              <a:p>
                <a:endParaRPr sz="2127"/>
              </a:p>
            </p:txBody>
          </p:sp>
        </p:grp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AD7506E9-11B4-05FD-9232-0CF3416428EB}"/>
                </a:ext>
              </a:extLst>
            </p:cNvPr>
            <p:cNvSpPr txBox="1"/>
            <p:nvPr/>
          </p:nvSpPr>
          <p:spPr>
            <a:xfrm>
              <a:off x="5260974" y="4445004"/>
              <a:ext cx="2571768" cy="2592535"/>
            </a:xfrm>
            <a:prstGeom prst="rect">
              <a:avLst/>
            </a:prstGeom>
          </p:spPr>
          <p:txBody>
            <a:bodyPr vert="horz" wrap="square" lIns="0" tIns="172623" rIns="0" bIns="0" rtlCol="0">
              <a:spAutoFit/>
            </a:bodyPr>
            <a:lstStyle/>
            <a:p>
              <a:pPr algn="ctr">
                <a:spcBef>
                  <a:spcPts val="1359"/>
                </a:spcBef>
              </a:pPr>
              <a:r>
                <a:rPr sz="2127" dirty="0">
                  <a:latin typeface="Arial MT"/>
                  <a:cs typeface="Arial MT"/>
                </a:rPr>
                <a:t>RDD</a:t>
              </a:r>
              <a:r>
                <a:rPr lang="es-ES" sz="2127" dirty="0">
                  <a:latin typeface="Arial MT"/>
                  <a:cs typeface="Arial MT"/>
                </a:rPr>
                <a:t>: </a:t>
              </a:r>
              <a:r>
                <a:rPr lang="es-ES" sz="2127" dirty="0" err="1">
                  <a:latin typeface="Arial MT"/>
                  <a:cs typeface="Arial MT"/>
                </a:rPr>
                <a:t>final_medidas</a:t>
              </a:r>
              <a:endParaRPr sz="2127" dirty="0">
                <a:latin typeface="Arial MT"/>
                <a:cs typeface="Arial MT"/>
              </a:endParaRPr>
            </a:p>
            <a:p>
              <a:pPr marL="111075" marR="151602" algn="ctr">
                <a:spcBef>
                  <a:spcPts val="827"/>
                </a:spcBef>
              </a:pPr>
              <a:endParaRPr lang="es-ES" sz="1418" dirty="0">
                <a:latin typeface="Arial MT"/>
                <a:cs typeface="Arial MT"/>
              </a:endParaRPr>
            </a:p>
            <a:p>
              <a:pPr marL="111075" marR="151602" algn="ctr">
                <a:spcBef>
                  <a:spcPts val="827"/>
                </a:spcBef>
              </a:pPr>
              <a:endParaRPr lang="es-ES" sz="1418" dirty="0">
                <a:latin typeface="Arial MT"/>
                <a:cs typeface="Arial MT"/>
              </a:endParaRPr>
            </a:p>
            <a:p>
              <a:pPr marR="40527" algn="ctr"/>
              <a:r>
                <a:rPr lang="es-ES" sz="1600" dirty="0"/>
                <a:t>27.6, 26.2, …. ,19.8,</a:t>
              </a:r>
            </a:p>
            <a:p>
              <a:pPr marR="40527" algn="ctr"/>
              <a:r>
                <a:rPr lang="es-ES" sz="1600" dirty="0"/>
                <a:t>33.6, 20.3,…. ,28.4,</a:t>
              </a:r>
            </a:p>
            <a:p>
              <a:pPr marR="40527" algn="ctr"/>
              <a:r>
                <a:rPr lang="es-ES" sz="1600" dirty="0">
                  <a:latin typeface="Arial MT"/>
                  <a:cs typeface="Arial MT"/>
                </a:rPr>
                <a:t>…..</a:t>
              </a:r>
            </a:p>
            <a:p>
              <a:pPr marR="40527" algn="ctr"/>
              <a:r>
                <a:rPr lang="es-ES" sz="1600" dirty="0">
                  <a:latin typeface="Arial MT"/>
                  <a:cs typeface="Arial MT"/>
                </a:rPr>
                <a:t>…..</a:t>
              </a:r>
            </a:p>
            <a:p>
              <a:pPr marR="40527" algn="ctr"/>
              <a:endParaRPr lang="es-ES" sz="1600" dirty="0">
                <a:latin typeface="Arial MT"/>
                <a:cs typeface="Arial MT"/>
              </a:endParaRPr>
            </a:p>
            <a:p>
              <a:pPr marR="40527" algn="ctr"/>
              <a:endParaRPr sz="1418" dirty="0">
                <a:latin typeface="Arial MT"/>
                <a:cs typeface="Arial MT"/>
              </a:endParaRPr>
            </a:p>
          </p:txBody>
        </p:sp>
      </p:grpSp>
      <p:grpSp>
        <p:nvGrpSpPr>
          <p:cNvPr id="14" name="object 10">
            <a:extLst>
              <a:ext uri="{FF2B5EF4-FFF2-40B4-BE49-F238E27FC236}">
                <a16:creationId xmlns:a16="http://schemas.microsoft.com/office/drawing/2014/main" id="{94D30A2A-476A-1265-2794-95B4403A4AD5}"/>
              </a:ext>
            </a:extLst>
          </p:cNvPr>
          <p:cNvGrpSpPr/>
          <p:nvPr/>
        </p:nvGrpSpPr>
        <p:grpSpPr>
          <a:xfrm rot="19800000">
            <a:off x="4061581" y="5779303"/>
            <a:ext cx="841729" cy="285752"/>
            <a:chOff x="1764410" y="3795903"/>
            <a:chExt cx="504190" cy="288290"/>
          </a:xfrm>
        </p:grpSpPr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1C11BCCC-E070-2727-CE94-3123565BFF22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359663" y="0"/>
                  </a:moveTo>
                  <a:lnTo>
                    <a:pt x="359663" y="72009"/>
                  </a:lnTo>
                  <a:lnTo>
                    <a:pt x="0" y="72009"/>
                  </a:lnTo>
                  <a:lnTo>
                    <a:pt x="0" y="216027"/>
                  </a:lnTo>
                  <a:lnTo>
                    <a:pt x="359663" y="216027"/>
                  </a:lnTo>
                  <a:lnTo>
                    <a:pt x="359663" y="288036"/>
                  </a:lnTo>
                  <a:lnTo>
                    <a:pt x="503681" y="144018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5AF20E46-84F5-227B-119A-83007D804385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0" y="72009"/>
                  </a:moveTo>
                  <a:lnTo>
                    <a:pt x="359663" y="72009"/>
                  </a:lnTo>
                  <a:lnTo>
                    <a:pt x="359663" y="0"/>
                  </a:lnTo>
                  <a:lnTo>
                    <a:pt x="503681" y="144018"/>
                  </a:lnTo>
                  <a:lnTo>
                    <a:pt x="359663" y="288036"/>
                  </a:lnTo>
                  <a:lnTo>
                    <a:pt x="359663" y="216027"/>
                  </a:lnTo>
                  <a:lnTo>
                    <a:pt x="0" y="216027"/>
                  </a:lnTo>
                  <a:lnTo>
                    <a:pt x="0" y="72009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grpSp>
        <p:nvGrpSpPr>
          <p:cNvPr id="17" name="object 10">
            <a:extLst>
              <a:ext uri="{FF2B5EF4-FFF2-40B4-BE49-F238E27FC236}">
                <a16:creationId xmlns:a16="http://schemas.microsoft.com/office/drawing/2014/main" id="{82582A3C-021D-8881-05D4-A3317687BC9C}"/>
              </a:ext>
            </a:extLst>
          </p:cNvPr>
          <p:cNvGrpSpPr/>
          <p:nvPr/>
        </p:nvGrpSpPr>
        <p:grpSpPr>
          <a:xfrm rot="1185723">
            <a:off x="4070050" y="6507716"/>
            <a:ext cx="841729" cy="285752"/>
            <a:chOff x="1764410" y="3795903"/>
            <a:chExt cx="504190" cy="288290"/>
          </a:xfrm>
        </p:grpSpPr>
        <p:sp>
          <p:nvSpPr>
            <p:cNvPr id="18" name="object 11">
              <a:extLst>
                <a:ext uri="{FF2B5EF4-FFF2-40B4-BE49-F238E27FC236}">
                  <a16:creationId xmlns:a16="http://schemas.microsoft.com/office/drawing/2014/main" id="{A44B1610-23D3-808D-0DBF-2FFC4EC8100E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359663" y="0"/>
                  </a:moveTo>
                  <a:lnTo>
                    <a:pt x="359663" y="72009"/>
                  </a:lnTo>
                  <a:lnTo>
                    <a:pt x="0" y="72009"/>
                  </a:lnTo>
                  <a:lnTo>
                    <a:pt x="0" y="216027"/>
                  </a:lnTo>
                  <a:lnTo>
                    <a:pt x="359663" y="216027"/>
                  </a:lnTo>
                  <a:lnTo>
                    <a:pt x="359663" y="288036"/>
                  </a:lnTo>
                  <a:lnTo>
                    <a:pt x="503681" y="144018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9" name="object 12">
              <a:extLst>
                <a:ext uri="{FF2B5EF4-FFF2-40B4-BE49-F238E27FC236}">
                  <a16:creationId xmlns:a16="http://schemas.microsoft.com/office/drawing/2014/main" id="{09CC43BF-955C-1614-8092-820023167B3F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0" y="72009"/>
                  </a:moveTo>
                  <a:lnTo>
                    <a:pt x="359663" y="72009"/>
                  </a:lnTo>
                  <a:lnTo>
                    <a:pt x="359663" y="0"/>
                  </a:lnTo>
                  <a:lnTo>
                    <a:pt x="503681" y="144018"/>
                  </a:lnTo>
                  <a:lnTo>
                    <a:pt x="359663" y="288036"/>
                  </a:lnTo>
                  <a:lnTo>
                    <a:pt x="359663" y="216027"/>
                  </a:lnTo>
                  <a:lnTo>
                    <a:pt x="0" y="216027"/>
                  </a:lnTo>
                  <a:lnTo>
                    <a:pt x="0" y="72009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20" name="object 25">
            <a:extLst>
              <a:ext uri="{FF2B5EF4-FFF2-40B4-BE49-F238E27FC236}">
                <a16:creationId xmlns:a16="http://schemas.microsoft.com/office/drawing/2014/main" id="{FB70E5D4-769C-9A47-A650-09BE02DA780B}"/>
              </a:ext>
            </a:extLst>
          </p:cNvPr>
          <p:cNvSpPr txBox="1"/>
          <p:nvPr/>
        </p:nvSpPr>
        <p:spPr>
          <a:xfrm>
            <a:off x="5118098" y="6588144"/>
            <a:ext cx="1357322" cy="38448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lang="es-ES" sz="2400" dirty="0"/>
              <a:t>reduce(…)</a:t>
            </a:r>
            <a:endParaRPr sz="2127">
              <a:latin typeface="Arial MT"/>
              <a:cs typeface="Arial MT"/>
            </a:endParaRPr>
          </a:p>
        </p:txBody>
      </p:sp>
      <p:sp>
        <p:nvSpPr>
          <p:cNvPr id="21" name="object 25">
            <a:extLst>
              <a:ext uri="{FF2B5EF4-FFF2-40B4-BE49-F238E27FC236}">
                <a16:creationId xmlns:a16="http://schemas.microsoft.com/office/drawing/2014/main" id="{53EE167E-3D58-87F5-8954-1DD037DBA5B8}"/>
              </a:ext>
            </a:extLst>
          </p:cNvPr>
          <p:cNvSpPr txBox="1"/>
          <p:nvPr/>
        </p:nvSpPr>
        <p:spPr>
          <a:xfrm>
            <a:off x="5260974" y="5516574"/>
            <a:ext cx="1071570" cy="38448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lang="es-ES" sz="2400" dirty="0" err="1"/>
              <a:t>count</a:t>
            </a:r>
            <a:r>
              <a:rPr lang="es-ES" sz="2400" dirty="0"/>
              <a:t>()</a:t>
            </a:r>
            <a:endParaRPr sz="2127">
              <a:latin typeface="Arial MT"/>
              <a:cs typeface="Arial MT"/>
            </a:endParaRPr>
          </a:p>
        </p:txBody>
      </p:sp>
      <p:grpSp>
        <p:nvGrpSpPr>
          <p:cNvPr id="23" name="object 10">
            <a:extLst>
              <a:ext uri="{FF2B5EF4-FFF2-40B4-BE49-F238E27FC236}">
                <a16:creationId xmlns:a16="http://schemas.microsoft.com/office/drawing/2014/main" id="{05E27859-1D59-A6F1-8E1A-96EFD0B42DFA}"/>
              </a:ext>
            </a:extLst>
          </p:cNvPr>
          <p:cNvGrpSpPr/>
          <p:nvPr/>
        </p:nvGrpSpPr>
        <p:grpSpPr>
          <a:xfrm rot="1185723">
            <a:off x="6498942" y="5721898"/>
            <a:ext cx="841729" cy="285752"/>
            <a:chOff x="1764410" y="3795903"/>
            <a:chExt cx="504190" cy="288290"/>
          </a:xfrm>
        </p:grpSpPr>
        <p:sp>
          <p:nvSpPr>
            <p:cNvPr id="24" name="object 11">
              <a:extLst>
                <a:ext uri="{FF2B5EF4-FFF2-40B4-BE49-F238E27FC236}">
                  <a16:creationId xmlns:a16="http://schemas.microsoft.com/office/drawing/2014/main" id="{5BFFEDB7-A1C0-40EB-0CF5-E23C5B8884A0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359663" y="0"/>
                  </a:moveTo>
                  <a:lnTo>
                    <a:pt x="359663" y="72009"/>
                  </a:lnTo>
                  <a:lnTo>
                    <a:pt x="0" y="72009"/>
                  </a:lnTo>
                  <a:lnTo>
                    <a:pt x="0" y="216027"/>
                  </a:lnTo>
                  <a:lnTo>
                    <a:pt x="359663" y="216027"/>
                  </a:lnTo>
                  <a:lnTo>
                    <a:pt x="359663" y="288036"/>
                  </a:lnTo>
                  <a:lnTo>
                    <a:pt x="503681" y="144018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25" name="object 12">
              <a:extLst>
                <a:ext uri="{FF2B5EF4-FFF2-40B4-BE49-F238E27FC236}">
                  <a16:creationId xmlns:a16="http://schemas.microsoft.com/office/drawing/2014/main" id="{ACFAAD1C-4D33-F552-5F6D-84EB4F8A0CB8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0" y="72009"/>
                  </a:moveTo>
                  <a:lnTo>
                    <a:pt x="359663" y="72009"/>
                  </a:lnTo>
                  <a:lnTo>
                    <a:pt x="359663" y="0"/>
                  </a:lnTo>
                  <a:lnTo>
                    <a:pt x="503681" y="144018"/>
                  </a:lnTo>
                  <a:lnTo>
                    <a:pt x="359663" y="288036"/>
                  </a:lnTo>
                  <a:lnTo>
                    <a:pt x="359663" y="216027"/>
                  </a:lnTo>
                  <a:lnTo>
                    <a:pt x="0" y="216027"/>
                  </a:lnTo>
                  <a:lnTo>
                    <a:pt x="0" y="72009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grpSp>
        <p:nvGrpSpPr>
          <p:cNvPr id="26" name="object 10">
            <a:extLst>
              <a:ext uri="{FF2B5EF4-FFF2-40B4-BE49-F238E27FC236}">
                <a16:creationId xmlns:a16="http://schemas.microsoft.com/office/drawing/2014/main" id="{AEA47CFD-EE6D-8EF9-7A1D-BF096E3CCBB1}"/>
              </a:ext>
            </a:extLst>
          </p:cNvPr>
          <p:cNvGrpSpPr/>
          <p:nvPr/>
        </p:nvGrpSpPr>
        <p:grpSpPr>
          <a:xfrm rot="19800000">
            <a:off x="6490473" y="6493683"/>
            <a:ext cx="841729" cy="285752"/>
            <a:chOff x="1764410" y="3795903"/>
            <a:chExt cx="504190" cy="288290"/>
          </a:xfrm>
        </p:grpSpPr>
        <p:sp>
          <p:nvSpPr>
            <p:cNvPr id="27" name="object 11">
              <a:extLst>
                <a:ext uri="{FF2B5EF4-FFF2-40B4-BE49-F238E27FC236}">
                  <a16:creationId xmlns:a16="http://schemas.microsoft.com/office/drawing/2014/main" id="{D349A6E7-4D4A-A189-23B7-97871548C8C8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359663" y="0"/>
                  </a:moveTo>
                  <a:lnTo>
                    <a:pt x="359663" y="72009"/>
                  </a:lnTo>
                  <a:lnTo>
                    <a:pt x="0" y="72009"/>
                  </a:lnTo>
                  <a:lnTo>
                    <a:pt x="0" y="216027"/>
                  </a:lnTo>
                  <a:lnTo>
                    <a:pt x="359663" y="216027"/>
                  </a:lnTo>
                  <a:lnTo>
                    <a:pt x="359663" y="288036"/>
                  </a:lnTo>
                  <a:lnTo>
                    <a:pt x="503681" y="144018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28" name="object 12">
              <a:extLst>
                <a:ext uri="{FF2B5EF4-FFF2-40B4-BE49-F238E27FC236}">
                  <a16:creationId xmlns:a16="http://schemas.microsoft.com/office/drawing/2014/main" id="{D0FC0350-B3DD-854E-8B98-4A0780912C95}"/>
                </a:ext>
              </a:extLst>
            </p:cNvPr>
            <p:cNvSpPr/>
            <p:nvPr/>
          </p:nvSpPr>
          <p:spPr>
            <a:xfrm>
              <a:off x="1764410" y="3795903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0" y="72009"/>
                  </a:moveTo>
                  <a:lnTo>
                    <a:pt x="359663" y="72009"/>
                  </a:lnTo>
                  <a:lnTo>
                    <a:pt x="359663" y="0"/>
                  </a:lnTo>
                  <a:lnTo>
                    <a:pt x="503681" y="144018"/>
                  </a:lnTo>
                  <a:lnTo>
                    <a:pt x="359663" y="288036"/>
                  </a:lnTo>
                  <a:lnTo>
                    <a:pt x="359663" y="216027"/>
                  </a:lnTo>
                  <a:lnTo>
                    <a:pt x="0" y="216027"/>
                  </a:lnTo>
                  <a:lnTo>
                    <a:pt x="0" y="72009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29" name="object 25">
            <a:extLst>
              <a:ext uri="{FF2B5EF4-FFF2-40B4-BE49-F238E27FC236}">
                <a16:creationId xmlns:a16="http://schemas.microsoft.com/office/drawing/2014/main" id="{49FC933C-D5C6-4E1B-931F-52C98418349A}"/>
              </a:ext>
            </a:extLst>
          </p:cNvPr>
          <p:cNvSpPr txBox="1"/>
          <p:nvPr/>
        </p:nvSpPr>
        <p:spPr>
          <a:xfrm>
            <a:off x="7761304" y="5945202"/>
            <a:ext cx="1643074" cy="669824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5011" rIns="0" bIns="0" rtlCol="0">
            <a:spAutoFit/>
          </a:bodyPr>
          <a:lstStyle/>
          <a:p>
            <a:pPr marL="15010" algn="ctr">
              <a:spcBef>
                <a:spcPts val="118"/>
              </a:spcBef>
            </a:pPr>
            <a:r>
              <a:rPr lang="es-ES" sz="2127" dirty="0">
                <a:latin typeface="Arial MT"/>
                <a:cs typeface="Arial MT"/>
              </a:rPr>
              <a:t>Calculamos media</a:t>
            </a:r>
            <a:endParaRPr sz="2127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47866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6C262A-7225-D24C-8CBA-F117378210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5650" y="2501900"/>
            <a:ext cx="8534400" cy="693267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22D3C6"/>
                </a:solidFill>
              </a:rPr>
              <a:t>1. RDDs: Acciones</a:t>
            </a:r>
          </a:p>
        </p:txBody>
      </p:sp>
    </p:spTree>
    <p:extLst>
      <p:ext uri="{BB962C8B-B14F-4D97-AF65-F5344CB8AC3E}">
        <p14:creationId xmlns:p14="http://schemas.microsoft.com/office/powerpoint/2010/main" val="77217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6C262A-7225-D24C-8CBA-F117378210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3250" y="1275233"/>
            <a:ext cx="9448800" cy="693267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22D3C6"/>
                </a:solidFill>
              </a:rPr>
              <a:t>4. RDDs pares clave-valor (K, V):</a:t>
            </a:r>
          </a:p>
          <a:p>
            <a:pPr algn="ctr"/>
            <a:r>
              <a:rPr lang="es-ES" dirty="0">
                <a:solidFill>
                  <a:srgbClr val="22D3C6"/>
                </a:solidFill>
              </a:rPr>
              <a:t> Transformaciones </a:t>
            </a:r>
          </a:p>
        </p:txBody>
      </p:sp>
    </p:spTree>
    <p:extLst>
      <p:ext uri="{BB962C8B-B14F-4D97-AF65-F5344CB8AC3E}">
        <p14:creationId xmlns:p14="http://schemas.microsoft.com/office/powerpoint/2010/main" val="206026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9738"/>
            <a:ext cx="9753600" cy="609562"/>
          </a:xfrm>
        </p:spPr>
        <p:txBody>
          <a:bodyPr/>
          <a:lstStyle/>
          <a:p>
            <a:r>
              <a:rPr lang="es-ES" dirty="0"/>
              <a:t>Registros de pares clave-valor (K, V)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749300"/>
            <a:ext cx="654685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uadroTexto 33">
            <a:extLst>
              <a:ext uri="{FF2B5EF4-FFF2-40B4-BE49-F238E27FC236}">
                <a16:creationId xmlns:a16="http://schemas.microsoft.com/office/drawing/2014/main" id="{3AE394F3-F426-3499-FC2F-C3FA140591A6}"/>
              </a:ext>
            </a:extLst>
          </p:cNvPr>
          <p:cNvSpPr txBox="1"/>
          <p:nvPr/>
        </p:nvSpPr>
        <p:spPr>
          <a:xfrm>
            <a:off x="178844" y="1430322"/>
            <a:ext cx="10450012" cy="5071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3265" indent="-378255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par clave-valor es un concepto bien establecido en muchos lenguajes de programación (diccionario Python)</a:t>
            </a:r>
          </a:p>
          <a:p>
            <a:pPr marL="393265" indent="-378255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	prefijos = { ‘Madrid’: 91, ‘BCN’:  93, ‘Bilbao’: 944, …}</a:t>
            </a:r>
          </a:p>
          <a:p>
            <a:pPr marL="393265" indent="-378255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En cada par clave-valor, la clave se representa mediante un tipo inmutable, a menudo una cadena arbitraria, como un nombre de archivo, URI …</a:t>
            </a:r>
          </a:p>
          <a:p>
            <a:pPr marL="393265" indent="-378255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 un método simple de almacenar datos, y se sabe que escala bien.</a:t>
            </a:r>
          </a:p>
          <a:p>
            <a:pPr marL="393265" indent="-378255">
              <a:lnSpc>
                <a:spcPct val="150000"/>
              </a:lnSpc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BBDD clave-valor: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Redis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, Amazon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Riak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89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9738"/>
            <a:ext cx="9753600" cy="609562"/>
          </a:xfrm>
        </p:spPr>
        <p:txBody>
          <a:bodyPr/>
          <a:lstStyle/>
          <a:p>
            <a:r>
              <a:rPr lang="es-ES" dirty="0"/>
              <a:t>RDDs de pares clave-valor (K, V)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749300"/>
            <a:ext cx="59372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E7B5313E-0567-F1A2-BEDB-33C014061D22}"/>
              </a:ext>
            </a:extLst>
          </p:cNvPr>
          <p:cNvSpPr txBox="1"/>
          <p:nvPr/>
        </p:nvSpPr>
        <p:spPr>
          <a:xfrm>
            <a:off x="188876" y="1318657"/>
            <a:ext cx="10433050" cy="2554843"/>
          </a:xfrm>
          <a:prstGeom prst="rect">
            <a:avLst/>
          </a:prstGeom>
        </p:spPr>
        <p:txBody>
          <a:bodyPr vert="horz" wrap="square" lIns="0" tIns="63795" rIns="0" bIns="0" rtlCol="0">
            <a:spAutoFit/>
          </a:bodyPr>
          <a:lstStyle/>
          <a:p>
            <a:pPr marL="393265" marR="6004" indent="-378255">
              <a:lnSpc>
                <a:spcPts val="3061"/>
              </a:lnSpc>
              <a:spcBef>
                <a:spcPts val="502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donde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colección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sz="2400" spc="-76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tupla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, encerrados entre paréntesis y separados por una coma.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1521" lvl="1" indent="-324969">
              <a:spcBef>
                <a:spcPts val="396"/>
              </a:spcBef>
              <a:buClr>
                <a:srgbClr val="539E39"/>
              </a:buClr>
              <a:buSzPct val="70000"/>
              <a:buFont typeface="Wingdings"/>
              <a:buChar char=""/>
              <a:tabLst>
                <a:tab pos="770770" algn="l"/>
                <a:tab pos="771521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primer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se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interpreta como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clave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1521" lvl="1" indent="-324969">
              <a:spcBef>
                <a:spcPts val="425"/>
              </a:spcBef>
              <a:buClr>
                <a:srgbClr val="539E39"/>
              </a:buClr>
              <a:buSzPct val="70000"/>
              <a:buFont typeface="Wingdings"/>
              <a:buChar char=""/>
              <a:tabLst>
                <a:tab pos="770770" algn="l"/>
                <a:tab pos="771521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segundo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  <a:endParaRPr lang="es-ES" sz="24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1521" lvl="1" indent="-324969">
              <a:spcBef>
                <a:spcPts val="425"/>
              </a:spcBef>
              <a:buClr>
                <a:srgbClr val="539E39"/>
              </a:buClr>
              <a:buSzPct val="70000"/>
              <a:tabLst>
                <a:tab pos="770770" algn="l"/>
                <a:tab pos="771521" algn="l"/>
              </a:tabLst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479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pueden construir directamente, o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partir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otras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transformaciones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8A5777A9-E956-7548-26C4-0921EB6C7A1F}"/>
              </a:ext>
            </a:extLst>
          </p:cNvPr>
          <p:cNvSpPr txBox="1"/>
          <p:nvPr/>
        </p:nvSpPr>
        <p:spPr>
          <a:xfrm>
            <a:off x="188877" y="6088078"/>
            <a:ext cx="10358510" cy="432596"/>
          </a:xfrm>
          <a:prstGeom prst="rect">
            <a:avLst/>
          </a:prstGeom>
        </p:spPr>
        <p:txBody>
          <a:bodyPr vert="horz" wrap="square" lIns="0" tIns="63795" rIns="0" bIns="0" rtlCol="0">
            <a:spAutoFit/>
          </a:bodyPr>
          <a:lstStyle/>
          <a:p>
            <a:pPr marL="393265" marR="6004" indent="-378255">
              <a:lnSpc>
                <a:spcPts val="3061"/>
              </a:lnSpc>
              <a:spcBef>
                <a:spcPts val="502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Resultado:     [('HOLA', 4), ('Que', 3), ('TAL', 3), ('Bien', 4)]</a:t>
            </a:r>
            <a:endParaRPr sz="2400" spc="-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14E3C63B-AE7F-8EFA-E2DD-C2B1439BF914}"/>
              </a:ext>
            </a:extLst>
          </p:cNvPr>
          <p:cNvSpPr txBox="1"/>
          <p:nvPr/>
        </p:nvSpPr>
        <p:spPr>
          <a:xfrm>
            <a:off x="474628" y="4302128"/>
            <a:ext cx="9449982" cy="1127415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5518" rIns="0" bIns="0" rtlCol="0">
            <a:spAutoFit/>
          </a:bodyPr>
          <a:lstStyle/>
          <a:p>
            <a:pPr marL="107322">
              <a:spcBef>
                <a:spcPts val="201"/>
              </a:spcBef>
            </a:pPr>
            <a:r>
              <a:rPr sz="1891" b="1" spc="-6" dirty="0">
                <a:latin typeface="Courier New"/>
                <a:cs typeface="Courier New"/>
              </a:rPr>
              <a:t>palabras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sc.parallelize(['HOLA',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'Que',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'TAL',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'Bien'])</a:t>
            </a:r>
            <a:endParaRPr sz="1891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27" dirty="0">
              <a:latin typeface="Courier New"/>
              <a:cs typeface="Courier New"/>
            </a:endParaRPr>
          </a:p>
          <a:p>
            <a:pPr marL="107322">
              <a:spcBef>
                <a:spcPts val="1519"/>
              </a:spcBef>
            </a:pPr>
            <a:r>
              <a:rPr sz="1891" b="1" spc="-6" dirty="0">
                <a:latin typeface="Courier New"/>
                <a:cs typeface="Courier New"/>
              </a:rPr>
              <a:t>pal_long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palabras.map(lambda</a:t>
            </a:r>
            <a:r>
              <a:rPr sz="1891" b="1" spc="30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elem: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(elem,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len(elem)))</a:t>
            </a:r>
            <a:endParaRPr sz="189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6629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9738"/>
            <a:ext cx="9753600" cy="609562"/>
          </a:xfrm>
        </p:spPr>
        <p:txBody>
          <a:bodyPr/>
          <a:lstStyle/>
          <a:p>
            <a:r>
              <a:rPr lang="es-ES" dirty="0"/>
              <a:t>Transformaciones clave-valor (K, V)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64706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0353410B-DEDF-A92A-4AE9-E3844C7ED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507936"/>
              </p:ext>
            </p:extLst>
          </p:nvPr>
        </p:nvGraphicFramePr>
        <p:xfrm>
          <a:off x="126841" y="1301557"/>
          <a:ext cx="10554017" cy="5331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8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5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303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Transformación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83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39E3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Descripción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45783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39E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84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s-ES" sz="2400" dirty="0" err="1">
                          <a:latin typeface="Arial MT"/>
                          <a:cs typeface="Arial MT"/>
                        </a:rPr>
                        <a:t>mapValues</a:t>
                      </a:r>
                      <a:r>
                        <a:rPr lang="es-ES" sz="2400" dirty="0">
                          <a:latin typeface="Arial MT"/>
                          <a:cs typeface="Arial MT"/>
                        </a:rPr>
                        <a:t>(f)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 cap="flat" cmpd="sng" algn="ctr">
                      <a:solidFill>
                        <a:srgbClr val="539E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D8A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089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s-ES" sz="2400" dirty="0">
                          <a:latin typeface="Arial MT"/>
                          <a:cs typeface="Arial MT"/>
                        </a:rPr>
                        <a:t>Realiza operaciones sobre los </a:t>
                      </a:r>
                      <a:r>
                        <a:rPr lang="es-ES" sz="2400" b="1" dirty="0">
                          <a:latin typeface="Arial MT"/>
                          <a:cs typeface="Arial MT"/>
                        </a:rPr>
                        <a:t>valores</a:t>
                      </a:r>
                      <a:r>
                        <a:rPr lang="es-ES" sz="2400" dirty="0">
                          <a:latin typeface="Arial MT"/>
                          <a:cs typeface="Arial MT"/>
                        </a:rPr>
                        <a:t> de los pares (K,</a:t>
                      </a:r>
                      <a:r>
                        <a:rPr lang="es-ES" sz="2400" b="1" dirty="0">
                          <a:latin typeface="Arial MT"/>
                          <a:cs typeface="Arial MT"/>
                        </a:rPr>
                        <a:t>V</a:t>
                      </a:r>
                      <a:r>
                        <a:rPr lang="es-ES" sz="2400" dirty="0">
                          <a:latin typeface="Arial MT"/>
                          <a:cs typeface="Arial MT"/>
                        </a:rPr>
                        <a:t>)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 cap="flat" cmpd="sng" algn="ctr">
                      <a:solidFill>
                        <a:srgbClr val="539E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D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89141"/>
                  </a:ext>
                </a:extLst>
              </a:tr>
              <a:tr h="118884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reduceByKey(f)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BAD8A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089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Al</a:t>
                      </a:r>
                      <a:r>
                        <a:rPr sz="2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llamarlo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sobre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un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RDD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pares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clave-valor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(K, V),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devuelve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otro de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pares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(K,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V)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donde</a:t>
                      </a:r>
                      <a:r>
                        <a:rPr sz="2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los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valores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cada </a:t>
                      </a:r>
                      <a:r>
                        <a:rPr sz="2400" spc="-5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clave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se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han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agregado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usando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función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dada.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BAD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84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groupByKey(f)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C3D5B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8005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Al</a:t>
                      </a:r>
                      <a:r>
                        <a:rPr sz="2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llamarlo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sobre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un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RDD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pares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clave-valor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(K, V),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devuelve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otro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pares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(K,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seq[V])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donde</a:t>
                      </a:r>
                      <a:r>
                        <a:rPr sz="2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los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valores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de </a:t>
                      </a:r>
                      <a:r>
                        <a:rPr sz="2400" spc="-5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cada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clave se han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convertido a una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secuencia.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C3D5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3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sortByKey()</a:t>
                      </a: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BAD8A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Ordena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un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RDD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pares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clave-valor</a:t>
                      </a:r>
                      <a:r>
                        <a:rPr sz="2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(K, V)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por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clave.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BAD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6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join(rdd)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 cap="flat" cmpd="sng" algn="ctr">
                      <a:solidFill>
                        <a:srgbClr val="539E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9E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C3D5B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607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Hace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un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join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 dos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rdd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pares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(K,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V1)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(K,V2) y </a:t>
                      </a:r>
                      <a:r>
                        <a:rPr sz="2400" spc="-5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devuelve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otro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RDD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con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claves (K, (V1,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V2))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 cap="flat" cmpd="sng" algn="ctr">
                      <a:solidFill>
                        <a:srgbClr val="539E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 cap="flat" cmpd="sng" algn="ctr">
                      <a:solidFill>
                        <a:srgbClr val="539E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C3D5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18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Transformación: “</a:t>
            </a:r>
            <a:r>
              <a:rPr lang="es-ES" dirty="0" err="1"/>
              <a:t>mapValues</a:t>
            </a:r>
            <a:r>
              <a:rPr lang="es-ES" dirty="0"/>
              <a:t>()”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59372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0036940-2902-D263-2691-488EC069968B}"/>
              </a:ext>
            </a:extLst>
          </p:cNvPr>
          <p:cNvSpPr txBox="1"/>
          <p:nvPr/>
        </p:nvSpPr>
        <p:spPr>
          <a:xfrm>
            <a:off x="387338" y="1191350"/>
            <a:ext cx="10420362" cy="1228198"/>
          </a:xfrm>
          <a:prstGeom prst="rect">
            <a:avLst/>
          </a:prstGeom>
        </p:spPr>
        <p:txBody>
          <a:bodyPr vert="horz" wrap="square" lIns="0" tIns="55540" rIns="0" bIns="0" rtlCol="0">
            <a:spAutoFit/>
          </a:bodyPr>
          <a:lstStyle/>
          <a:p>
            <a:pPr marL="393265" marR="6004" indent="-378255">
              <a:spcBef>
                <a:spcPts val="437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Realiza una operación (aplica la función argumento) sobre los valores de los pares.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508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sigue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como pares (K,V)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esto</a:t>
            </a:r>
            <a:r>
              <a:rPr sz="2400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lang="es-ES" sz="2400" spc="-12" dirty="0">
                <a:latin typeface="Arial" panose="020B0604020202020204" pitchFamily="34" charset="0"/>
                <a:cs typeface="Arial" panose="020B0604020202020204" pitchFamily="34" charset="0"/>
              </a:rPr>
              <a:t> nuevo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A7A7AACE-7817-E1B4-B604-6CBBEA8DBCCB}"/>
              </a:ext>
            </a:extLst>
          </p:cNvPr>
          <p:cNvSpPr txBox="1"/>
          <p:nvPr/>
        </p:nvSpPr>
        <p:spPr>
          <a:xfrm>
            <a:off x="387339" y="5114644"/>
            <a:ext cx="10135908" cy="1190312"/>
          </a:xfrm>
          <a:prstGeom prst="rect">
            <a:avLst/>
          </a:prstGeom>
        </p:spPr>
        <p:txBody>
          <a:bodyPr vert="horz" wrap="square" lIns="0" tIns="84060" rIns="0" bIns="0" rtlCol="0">
            <a:spAutoFit/>
          </a:bodyPr>
          <a:lstStyle/>
          <a:p>
            <a:pPr marL="393265" indent="-378255">
              <a:spcBef>
                <a:spcPts val="662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200" spc="-6" dirty="0"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  <a:r>
              <a:rPr sz="22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2200" spc="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010">
              <a:spcBef>
                <a:spcPts val="662"/>
              </a:spcBef>
              <a:buClr>
                <a:srgbClr val="89B833"/>
              </a:buClr>
              <a:buSzPct val="60000"/>
              <a:tabLst>
                <a:tab pos="392515" algn="l"/>
                <a:tab pos="393265" algn="l"/>
              </a:tabLst>
            </a:pPr>
            <a:r>
              <a:rPr lang="es-ES" sz="2200" spc="-6" dirty="0">
                <a:latin typeface="Arial" panose="020B0604020202020204" pitchFamily="34" charset="0"/>
                <a:cs typeface="Arial" panose="020B0604020202020204" pitchFamily="34" charset="0"/>
              </a:rPr>
              <a:t>[('P', 'PERAS,PIÑAS'), (‘M’, 'MANZANAS,MELONES,MELOCOTONES'), ('N', 'NARANJAS,NECTARINAS'), ('L', 'LIMONES')]</a:t>
            </a:r>
            <a:endParaRPr sz="2200" spc="-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7ADF30C3-E4EC-482F-3F0C-10B64863E84B}"/>
              </a:ext>
            </a:extLst>
          </p:cNvPr>
          <p:cNvSpPr txBox="1"/>
          <p:nvPr/>
        </p:nvSpPr>
        <p:spPr>
          <a:xfrm>
            <a:off x="284452" y="2863488"/>
            <a:ext cx="10238795" cy="1531191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sz="1891" b="1" dirty="0">
                <a:latin typeface="Courier New"/>
                <a:cs typeface="Courier New"/>
              </a:rPr>
              <a:t>frutas = </a:t>
            </a:r>
            <a:r>
              <a:rPr lang="es-ES" sz="1891" b="1" dirty="0" err="1">
                <a:latin typeface="Courier New"/>
                <a:cs typeface="Courier New"/>
              </a:rPr>
              <a:t>sc.parallelize</a:t>
            </a:r>
            <a:r>
              <a:rPr lang="es-ES" sz="1891" b="1" dirty="0">
                <a:latin typeface="Courier New"/>
                <a:cs typeface="Courier New"/>
              </a:rPr>
              <a:t>([('P', '</a:t>
            </a:r>
            <a:r>
              <a:rPr lang="es-ES" sz="1891" b="1" dirty="0" err="1">
                <a:latin typeface="Courier New"/>
                <a:cs typeface="Courier New"/>
              </a:rPr>
              <a:t>peras,piñas</a:t>
            </a:r>
            <a:r>
              <a:rPr lang="es-ES" sz="1891" b="1" dirty="0">
                <a:latin typeface="Courier New"/>
                <a:cs typeface="Courier New"/>
              </a:rPr>
              <a:t>'), ('M', '</a:t>
            </a:r>
            <a:r>
              <a:rPr lang="es-ES" sz="1891" b="1" dirty="0" err="1">
                <a:latin typeface="Courier New"/>
                <a:cs typeface="Courier New"/>
              </a:rPr>
              <a:t>manzanas,melones,melocotones</a:t>
            </a:r>
            <a:r>
              <a:rPr lang="es-ES" sz="1891" b="1" dirty="0">
                <a:latin typeface="Courier New"/>
                <a:cs typeface="Courier New"/>
              </a:rPr>
              <a:t>'), ('N','</a:t>
            </a:r>
            <a:r>
              <a:rPr lang="es-ES" sz="1891" b="1" dirty="0" err="1">
                <a:latin typeface="Courier New"/>
                <a:cs typeface="Courier New"/>
              </a:rPr>
              <a:t>naranjas,nectarinas</a:t>
            </a:r>
            <a:r>
              <a:rPr lang="es-ES" sz="1891" b="1" dirty="0">
                <a:latin typeface="Courier New"/>
                <a:cs typeface="Courier New"/>
              </a:rPr>
              <a:t>'), ('L', 'limones')])</a:t>
            </a:r>
          </a:p>
          <a:p>
            <a:pPr marL="107322">
              <a:spcBef>
                <a:spcPts val="195"/>
              </a:spcBef>
            </a:pPr>
            <a:endParaRPr lang="es-ES" sz="1891" b="1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sz="1891" b="1" dirty="0" err="1">
                <a:latin typeface="Courier New"/>
                <a:cs typeface="Courier New"/>
              </a:rPr>
              <a:t>frutas_MAY</a:t>
            </a:r>
            <a:r>
              <a:rPr lang="es-ES" sz="1891" b="1" dirty="0">
                <a:latin typeface="Courier New"/>
                <a:cs typeface="Courier New"/>
              </a:rPr>
              <a:t> = </a:t>
            </a:r>
            <a:r>
              <a:rPr lang="es-ES" sz="1891" b="1" dirty="0" err="1">
                <a:latin typeface="Courier New"/>
                <a:cs typeface="Courier New"/>
              </a:rPr>
              <a:t>frutas.mapValues</a:t>
            </a:r>
            <a:r>
              <a:rPr lang="es-ES" sz="1891" b="1" dirty="0">
                <a:latin typeface="Courier New"/>
                <a:cs typeface="Courier New"/>
              </a:rPr>
              <a:t>(lambda elemento: </a:t>
            </a:r>
            <a:r>
              <a:rPr lang="es-ES" sz="1891" b="1" dirty="0" err="1">
                <a:latin typeface="Courier New"/>
                <a:cs typeface="Courier New"/>
              </a:rPr>
              <a:t>elemento.upper</a:t>
            </a:r>
            <a:r>
              <a:rPr lang="es-ES" sz="1891" b="1" dirty="0">
                <a:latin typeface="Courier New"/>
                <a:cs typeface="Courier New"/>
              </a:rPr>
              <a:t>())</a:t>
            </a:r>
            <a:endParaRPr sz="189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8775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Transformación: “</a:t>
            </a:r>
            <a:r>
              <a:rPr lang="es-ES" dirty="0" err="1"/>
              <a:t>reduceByKey</a:t>
            </a:r>
            <a:r>
              <a:rPr lang="es-ES" dirty="0"/>
              <a:t>()”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59372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0036940-2902-D263-2691-488EC069968B}"/>
              </a:ext>
            </a:extLst>
          </p:cNvPr>
          <p:cNvSpPr txBox="1"/>
          <p:nvPr/>
        </p:nvSpPr>
        <p:spPr>
          <a:xfrm>
            <a:off x="387338" y="1191350"/>
            <a:ext cx="10420362" cy="1228198"/>
          </a:xfrm>
          <a:prstGeom prst="rect">
            <a:avLst/>
          </a:prstGeom>
        </p:spPr>
        <p:txBody>
          <a:bodyPr vert="horz" wrap="square" lIns="0" tIns="55540" rIns="0" bIns="0" rtlCol="0">
            <a:spAutoFit/>
          </a:bodyPr>
          <a:lstStyle/>
          <a:p>
            <a:pPr marL="393265" marR="6004" indent="-378255">
              <a:spcBef>
                <a:spcPts val="437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Agrega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todos los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sz="2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hasta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obtener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único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valor </a:t>
            </a:r>
            <a:r>
              <a:rPr sz="2400" spc="-64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clave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508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sigue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como pares (K,V)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esto</a:t>
            </a:r>
            <a:r>
              <a:rPr sz="2400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A7A7AACE-7817-E1B4-B604-6CBBEA8DBCCB}"/>
              </a:ext>
            </a:extLst>
          </p:cNvPr>
          <p:cNvSpPr txBox="1"/>
          <p:nvPr/>
        </p:nvSpPr>
        <p:spPr>
          <a:xfrm>
            <a:off x="813580" y="4461198"/>
            <a:ext cx="9356916" cy="2765102"/>
          </a:xfrm>
          <a:prstGeom prst="rect">
            <a:avLst/>
          </a:prstGeom>
        </p:spPr>
        <p:txBody>
          <a:bodyPr vert="horz" wrap="square" lIns="0" tIns="84060" rIns="0" bIns="0" rtlCol="0">
            <a:spAutoFit/>
          </a:bodyPr>
          <a:lstStyle/>
          <a:p>
            <a:pPr marL="393265" indent="-378255">
              <a:spcBef>
                <a:spcPts val="662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7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[('A',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2),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('C',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4), ('B', 5)]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548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función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pasa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es-ES"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ByKey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debe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(como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reduce):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1521" lvl="1" indent="-324969">
              <a:spcBef>
                <a:spcPts val="479"/>
              </a:spcBef>
              <a:buClr>
                <a:srgbClr val="539E39"/>
              </a:buClr>
              <a:buSzPct val="67647"/>
              <a:buFont typeface="Wingdings"/>
              <a:buChar char=""/>
              <a:tabLst>
                <a:tab pos="770770" algn="l"/>
                <a:tab pos="771521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Recibir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argumentos</a:t>
            </a:r>
            <a:r>
              <a:rPr sz="2400" spc="4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devolver</a:t>
            </a:r>
            <a:r>
              <a:rPr sz="2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uno</a:t>
            </a:r>
            <a:r>
              <a:rPr sz="2400" spc="4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sz="2400" b="1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compatible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0770" marR="842068" lvl="1" indent="-324219">
              <a:lnSpc>
                <a:spcPts val="2174"/>
              </a:lnSpc>
              <a:spcBef>
                <a:spcPts val="739"/>
              </a:spcBef>
              <a:buClr>
                <a:srgbClr val="539E39"/>
              </a:buClr>
              <a:buSzPct val="67647"/>
              <a:buFont typeface="Wingdings"/>
              <a:buChar char=""/>
              <a:tabLst>
                <a:tab pos="770770" algn="l"/>
                <a:tab pos="771521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Ser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conmutativa</a:t>
            </a:r>
            <a:r>
              <a:rPr sz="2400" spc="4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asociativa</a:t>
            </a:r>
            <a:r>
              <a:rPr sz="2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forma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pueda</a:t>
            </a:r>
            <a:r>
              <a:rPr sz="2400" spc="5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calcular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bien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sz="2400" spc="-54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paralelo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1521" lvl="1" indent="-324969">
              <a:spcBef>
                <a:spcPts val="431"/>
              </a:spcBef>
              <a:buClr>
                <a:srgbClr val="539E39"/>
              </a:buClr>
              <a:buSzPct val="67647"/>
              <a:buFont typeface="Wingdings"/>
              <a:buChar char=""/>
              <a:tabLst>
                <a:tab pos="770770" algn="l"/>
                <a:tab pos="771521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función</a:t>
            </a:r>
            <a:r>
              <a:rPr sz="2400" spc="4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le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van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pasar</a:t>
            </a:r>
            <a:r>
              <a:rPr sz="2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valores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sz="2400" spc="4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misma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clave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7ADF30C3-E4EC-482F-3F0C-10B64863E84B}"/>
              </a:ext>
            </a:extLst>
          </p:cNvPr>
          <p:cNvSpPr txBox="1"/>
          <p:nvPr/>
        </p:nvSpPr>
        <p:spPr>
          <a:xfrm>
            <a:off x="272443" y="2730500"/>
            <a:ext cx="10238795" cy="1113257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sz="1891" b="1" dirty="0">
                <a:latin typeface="Courier New"/>
                <a:cs typeface="Courier New"/>
              </a:rPr>
              <a:t>r =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sc.parallelize([('A',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1),('C',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4),('A',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1),('B',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1),('B',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4)])</a:t>
            </a:r>
            <a:endParaRPr sz="1891" dirty="0">
              <a:latin typeface="Courier New"/>
              <a:cs typeface="Courier New"/>
            </a:endParaRPr>
          </a:p>
          <a:p>
            <a:pPr marL="107322" marR="4630625">
              <a:lnSpc>
                <a:spcPct val="136600"/>
              </a:lnSpc>
            </a:pPr>
            <a:r>
              <a:rPr sz="1891" b="1" spc="-6" dirty="0">
                <a:latin typeface="Courier New"/>
                <a:cs typeface="Courier New"/>
              </a:rPr>
              <a:t>rr</a:t>
            </a:r>
            <a:r>
              <a:rPr sz="1891" b="1" dirty="0">
                <a:latin typeface="Courier New"/>
                <a:cs typeface="Courier New"/>
              </a:rPr>
              <a:t> =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r.reduceByKey(lambda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v1,v2:v1+v2) </a:t>
            </a:r>
            <a:r>
              <a:rPr sz="1891" b="1" spc="-1116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print</a:t>
            </a:r>
            <a:r>
              <a:rPr lang="es-ES" sz="1891" b="1" spc="6" dirty="0">
                <a:latin typeface="Courier New"/>
                <a:cs typeface="Courier New"/>
              </a:rPr>
              <a:t>(</a:t>
            </a:r>
            <a:r>
              <a:rPr sz="1891" b="1" spc="-6" dirty="0" err="1">
                <a:latin typeface="Courier New"/>
                <a:cs typeface="Courier New"/>
              </a:rPr>
              <a:t>rr.collect</a:t>
            </a:r>
            <a:r>
              <a:rPr sz="1891" b="1" spc="-6" dirty="0">
                <a:latin typeface="Courier New"/>
                <a:cs typeface="Courier New"/>
              </a:rPr>
              <a:t>()</a:t>
            </a:r>
            <a:r>
              <a:rPr lang="es-ES" sz="1891" b="1" spc="-6" dirty="0">
                <a:latin typeface="Courier New"/>
                <a:cs typeface="Courier New"/>
              </a:rPr>
              <a:t>)</a:t>
            </a:r>
            <a:endParaRPr sz="189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851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Cuestiones sobre “</a:t>
            </a:r>
            <a:r>
              <a:rPr lang="es-ES" dirty="0" err="1"/>
              <a:t>reduceByKey</a:t>
            </a:r>
            <a:r>
              <a:rPr lang="es-ES" dirty="0"/>
              <a:t>()”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6318250" cy="157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13D1C866-F3AF-1C8F-FE5A-722D34D84681}"/>
              </a:ext>
            </a:extLst>
          </p:cNvPr>
          <p:cNvSpPr txBox="1"/>
          <p:nvPr/>
        </p:nvSpPr>
        <p:spPr>
          <a:xfrm>
            <a:off x="328650" y="1227733"/>
            <a:ext cx="10433050" cy="1472331"/>
          </a:xfrm>
          <a:prstGeom prst="rect">
            <a:avLst/>
          </a:prstGeom>
        </p:spPr>
        <p:txBody>
          <a:bodyPr vert="horz" wrap="square" lIns="0" tIns="157612" rIns="0" bIns="0" rtlCol="0">
            <a:spAutoFit/>
          </a:bodyPr>
          <a:lstStyle/>
          <a:p>
            <a:pPr marL="393265" indent="-378255">
              <a:spcBef>
                <a:spcPts val="1241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¿De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qué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tamaño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RDDs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salida?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7484" lvl="1" indent="-378255">
              <a:spcBef>
                <a:spcPts val="845"/>
              </a:spcBef>
              <a:buClr>
                <a:srgbClr val="89B833"/>
              </a:buClr>
              <a:buSzPct val="58333"/>
              <a:buFont typeface="Arial" panose="020B0604020202020204" pitchFamily="34" charset="0"/>
              <a:buChar char="•"/>
              <a:tabLst>
                <a:tab pos="716734" algn="l"/>
                <a:tab pos="717484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o menor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que el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7484" lvl="1" indent="-378255">
              <a:spcBef>
                <a:spcPts val="827"/>
              </a:spcBef>
              <a:buClr>
                <a:srgbClr val="89B833"/>
              </a:buClr>
              <a:buSzPct val="58333"/>
              <a:buFont typeface="Arial" panose="020B0604020202020204" pitchFamily="34" charset="0"/>
              <a:buChar char="•"/>
              <a:tabLst>
                <a:tab pos="716734" algn="l"/>
                <a:tab pos="717484" algn="l"/>
              </a:tabLst>
            </a:pP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Exactamente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número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claves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distintas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RDDs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685DBB95-746F-5307-2D21-2619575C819C}"/>
              </a:ext>
            </a:extLst>
          </p:cNvPr>
          <p:cNvSpPr txBox="1"/>
          <p:nvPr/>
        </p:nvSpPr>
        <p:spPr>
          <a:xfrm>
            <a:off x="403190" y="5087946"/>
            <a:ext cx="9144064" cy="1459328"/>
          </a:xfrm>
          <a:prstGeom prst="rect">
            <a:avLst/>
          </a:prstGeom>
        </p:spPr>
        <p:txBody>
          <a:bodyPr vert="horz" wrap="square" lIns="0" tIns="119335" rIns="0" bIns="0" rtlCol="0">
            <a:spAutoFit/>
          </a:bodyPr>
          <a:lstStyle/>
          <a:p>
            <a:pPr marL="393265" indent="-378255">
              <a:spcBef>
                <a:spcPts val="940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ES" sz="2400" spc="-24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sz="24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[('B', 5), ('C', 4), ('A', 2)]</a:t>
            </a:r>
          </a:p>
          <a:p>
            <a:pPr marL="393265" indent="-378255">
              <a:spcBef>
                <a:spcPts val="940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endParaRPr lang="es-ES" sz="24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940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¿Qué pasaría si ponemos lambda v1,v2: </a:t>
            </a:r>
            <a:r>
              <a:rPr lang="es-ES"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(v1+v2)?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F4E92AB8-D864-003F-D490-4DACE5CA5AC1}"/>
              </a:ext>
            </a:extLst>
          </p:cNvPr>
          <p:cNvSpPr txBox="1"/>
          <p:nvPr/>
        </p:nvSpPr>
        <p:spPr>
          <a:xfrm>
            <a:off x="466457" y="3187700"/>
            <a:ext cx="9874785" cy="1137482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5518" rIns="0" bIns="0" rtlCol="0">
            <a:spAutoFit/>
          </a:bodyPr>
          <a:lstStyle/>
          <a:p>
            <a:pPr marL="107322">
              <a:spcBef>
                <a:spcPts val="201"/>
              </a:spcBef>
            </a:pPr>
            <a:r>
              <a:rPr sz="1891" b="1" dirty="0">
                <a:latin typeface="Courier New"/>
                <a:cs typeface="Courier New"/>
              </a:rPr>
              <a:t>r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sc.parallelize([('A',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1),('C',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4),('A',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1),('B',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1),('B',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4)])</a:t>
            </a:r>
            <a:endParaRPr sz="1891" dirty="0">
              <a:latin typeface="Courier New"/>
              <a:cs typeface="Courier New"/>
            </a:endParaRPr>
          </a:p>
          <a:p>
            <a:pPr marL="107322" marR="4120281">
              <a:lnSpc>
                <a:spcPts val="3097"/>
              </a:lnSpc>
              <a:spcBef>
                <a:spcPts val="241"/>
              </a:spcBef>
            </a:pPr>
            <a:r>
              <a:rPr sz="1891" b="1" spc="-6" dirty="0">
                <a:latin typeface="Courier New"/>
                <a:cs typeface="Courier New"/>
              </a:rPr>
              <a:t>rr1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r.reduceByKey(lambda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v1,v2:v1+v2) </a:t>
            </a:r>
            <a:r>
              <a:rPr sz="1891" b="1" spc="-1116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print</a:t>
            </a:r>
            <a:r>
              <a:rPr lang="es-ES" sz="1891" b="1" spc="6" dirty="0">
                <a:latin typeface="Courier New"/>
                <a:cs typeface="Courier New"/>
              </a:rPr>
              <a:t>(</a:t>
            </a:r>
            <a:r>
              <a:rPr sz="1891" b="1" spc="-6" dirty="0">
                <a:latin typeface="Courier New"/>
                <a:cs typeface="Courier New"/>
              </a:rPr>
              <a:t>rr1.collect()</a:t>
            </a:r>
            <a:r>
              <a:rPr lang="es-ES" sz="1891" b="1" spc="-6" dirty="0">
                <a:latin typeface="Courier New"/>
                <a:cs typeface="Courier New"/>
              </a:rPr>
              <a:t>)</a:t>
            </a:r>
            <a:endParaRPr sz="189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3765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Transformación: “</a:t>
            </a:r>
            <a:r>
              <a:rPr lang="es-ES" dirty="0" err="1"/>
              <a:t>groupByKey</a:t>
            </a:r>
            <a:r>
              <a:rPr lang="es-ES" dirty="0"/>
              <a:t>()”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59372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6AC55884-ABBC-ED52-F257-E18372F87A1F}"/>
              </a:ext>
            </a:extLst>
          </p:cNvPr>
          <p:cNvSpPr txBox="1"/>
          <p:nvPr/>
        </p:nvSpPr>
        <p:spPr>
          <a:xfrm>
            <a:off x="346593" y="1230294"/>
            <a:ext cx="10461107" cy="1344488"/>
          </a:xfrm>
          <a:prstGeom prst="rect">
            <a:avLst/>
          </a:prstGeom>
        </p:spPr>
        <p:txBody>
          <a:bodyPr vert="horz" wrap="square" lIns="0" tIns="48785" rIns="0" bIns="0" rtlCol="0">
            <a:spAutoFit/>
          </a:bodyPr>
          <a:lstStyle/>
          <a:p>
            <a:pPr marL="393265" marR="6004" indent="-378255">
              <a:spcBef>
                <a:spcPts val="384"/>
              </a:spcBef>
              <a:buClr>
                <a:srgbClr val="89B833"/>
              </a:buClr>
              <a:buSzPct val="58823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Agrupa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sz="20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sz="2000" spc="4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sz="20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sz="20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obtener</a:t>
            </a:r>
            <a:r>
              <a:rPr sz="2000" spc="4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0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único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  <a:r>
              <a:rPr sz="20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clave</a:t>
            </a:r>
            <a:r>
              <a:rPr sz="20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sz="2000" spc="-53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  <a:r>
              <a:rPr sz="20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0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secuencia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" dirty="0">
                <a:latin typeface="Arial" panose="020B0604020202020204" pitchFamily="34" charset="0"/>
                <a:cs typeface="Arial" panose="020B0604020202020204" pitchFamily="34" charset="0"/>
              </a:rPr>
              <a:t>valores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542"/>
              </a:spcBef>
              <a:buClr>
                <a:srgbClr val="89B833"/>
              </a:buClr>
              <a:buSzPct val="58823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0" spc="-6" dirty="0">
                <a:latin typeface="Arial" panose="020B0604020202020204" pitchFamily="34" charset="0"/>
                <a:cs typeface="Arial" panose="020B0604020202020204" pitchFamily="34" charset="0"/>
              </a:rPr>
              <a:t>Es necesario utilizar </a:t>
            </a:r>
            <a:r>
              <a:rPr lang="es-ES" sz="2000" spc="-6" dirty="0" err="1">
                <a:latin typeface="Arial" panose="020B0604020202020204" pitchFamily="34" charset="0"/>
                <a:cs typeface="Arial" panose="020B0604020202020204" pitchFamily="34" charset="0"/>
              </a:rPr>
              <a:t>mapValues</a:t>
            </a:r>
            <a:r>
              <a:rPr lang="es-ES" sz="2000" spc="-6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000" spc="-6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ES" sz="2000" spc="-6" dirty="0">
                <a:latin typeface="Arial" panose="020B0604020202020204" pitchFamily="34" charset="0"/>
                <a:cs typeface="Arial" panose="020B0604020202020204" pitchFamily="34" charset="0"/>
              </a:rPr>
              <a:t>) para ver el resultado (se suele usar como paso intermedio en un proceso)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866F3DB6-7B65-24E2-E15B-2FD333CD23D5}"/>
              </a:ext>
            </a:extLst>
          </p:cNvPr>
          <p:cNvSpPr txBox="1"/>
          <p:nvPr/>
        </p:nvSpPr>
        <p:spPr>
          <a:xfrm>
            <a:off x="346592" y="4542840"/>
            <a:ext cx="10619858" cy="2703337"/>
          </a:xfrm>
          <a:prstGeom prst="rect">
            <a:avLst/>
          </a:prstGeom>
        </p:spPr>
        <p:txBody>
          <a:bodyPr vert="horz" wrap="square" lIns="0" tIns="89314" rIns="0" bIns="0" rtlCol="0">
            <a:spAutoFit/>
          </a:bodyPr>
          <a:lstStyle/>
          <a:p>
            <a:pPr marL="393265" indent="-378255">
              <a:spcBef>
                <a:spcPts val="703"/>
              </a:spcBef>
              <a:buClr>
                <a:srgbClr val="89B833"/>
              </a:buClr>
              <a:buSzPct val="58823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009" spc="-6" dirty="0"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  <a:r>
              <a:rPr sz="2009" spc="5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9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9" spc="-6" dirty="0">
                <a:latin typeface="Arial" panose="020B0604020202020204" pitchFamily="34" charset="0"/>
                <a:cs typeface="Arial" panose="020B0604020202020204" pitchFamily="34" charset="0"/>
              </a:rPr>
              <a:t>[('B', [4, 5]), ('C', [2]), ('A', [1, 3])] </a:t>
            </a:r>
          </a:p>
          <a:p>
            <a:pPr marL="15010">
              <a:spcBef>
                <a:spcPts val="703"/>
              </a:spcBef>
              <a:buClr>
                <a:srgbClr val="89B833"/>
              </a:buClr>
              <a:buSzPct val="58823"/>
              <a:tabLst>
                <a:tab pos="392515" algn="l"/>
                <a:tab pos="393265" algn="l"/>
              </a:tabLst>
            </a:pPr>
            <a:r>
              <a:rPr lang="es-ES" sz="2009" spc="-6" dirty="0">
                <a:latin typeface="Arial" panose="020B0604020202020204" pitchFamily="34" charset="0"/>
                <a:cs typeface="Arial" panose="020B0604020202020204" pitchFamily="34" charset="0"/>
              </a:rPr>
              <a:t>				[('B', 2), ('C', 1), ('A', 2)]</a:t>
            </a:r>
          </a:p>
          <a:p>
            <a:pPr marL="15010">
              <a:spcBef>
                <a:spcPts val="703"/>
              </a:spcBef>
              <a:buClr>
                <a:srgbClr val="89B833"/>
              </a:buClr>
              <a:buSzPct val="58823"/>
              <a:tabLst>
                <a:tab pos="392515" algn="l"/>
                <a:tab pos="393265" algn="l"/>
              </a:tabLst>
            </a:pPr>
            <a:endParaRPr lang="es-ES" sz="2009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703"/>
              </a:spcBef>
              <a:buClr>
                <a:srgbClr val="89B833"/>
              </a:buClr>
              <a:buSzPct val="58823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9" spc="-6" dirty="0">
                <a:latin typeface="Arial" panose="020B0604020202020204" pitchFamily="34" charset="0"/>
                <a:cs typeface="Arial" panose="020B0604020202020204" pitchFamily="34" charset="0"/>
              </a:rPr>
              <a:t>Se usa en procesos intermedios. Si lo que queremos una vez agrupados es agregar los datos  (resultado final) </a:t>
            </a:r>
            <a:r>
              <a:rPr lang="es-ES" sz="2009" spc="-6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 </a:t>
            </a:r>
            <a:r>
              <a:rPr lang="es-ES" sz="2009" b="1" spc="-6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“</a:t>
            </a:r>
            <a:r>
              <a:rPr lang="es-ES" sz="2009" b="1" spc="-6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reduceByKey</a:t>
            </a:r>
            <a:r>
              <a:rPr lang="es-ES" sz="2009" b="1" spc="-6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()”</a:t>
            </a:r>
          </a:p>
          <a:p>
            <a:pPr marL="15010">
              <a:spcBef>
                <a:spcPts val="703"/>
              </a:spcBef>
              <a:buClr>
                <a:srgbClr val="89B833"/>
              </a:buClr>
              <a:buSzPct val="58823"/>
              <a:tabLst>
                <a:tab pos="392515" algn="l"/>
                <a:tab pos="393265" algn="l"/>
              </a:tabLst>
            </a:pPr>
            <a:endParaRPr lang="es-ES" sz="2009" b="1" spc="-6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93265" indent="-378255">
              <a:spcBef>
                <a:spcPts val="703"/>
              </a:spcBef>
              <a:buClr>
                <a:srgbClr val="89B833"/>
              </a:buClr>
              <a:buSzPct val="58823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009" spc="-6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Como </a:t>
            </a:r>
            <a:r>
              <a:rPr lang="es-ES" sz="2009" u="sng" spc="-6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referencia</a:t>
            </a:r>
            <a:r>
              <a:rPr lang="es-ES" sz="2009" spc="-6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(suele aparecer si consultas publicaciones o webs)</a:t>
            </a:r>
            <a:endParaRPr lang="es-ES" sz="2000" spc="4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0224ECCA-4692-E32F-6136-4FCE3B5E1A67}"/>
              </a:ext>
            </a:extLst>
          </p:cNvPr>
          <p:cNvSpPr txBox="1"/>
          <p:nvPr/>
        </p:nvSpPr>
        <p:spPr>
          <a:xfrm>
            <a:off x="269406" y="2806700"/>
            <a:ext cx="10238795" cy="1265862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sz="1891" b="1" dirty="0">
                <a:latin typeface="Courier New"/>
                <a:cs typeface="Courier New"/>
              </a:rPr>
              <a:t>r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sc.parallelize([('A',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1),('C',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2),('A',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3),('B',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4),('B',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5)])</a:t>
            </a:r>
            <a:endParaRPr lang="es-ES" sz="1891" b="1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endParaRPr lang="es-ES" sz="1891" b="1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sz="1891" b="1" dirty="0">
                <a:latin typeface="Courier New"/>
                <a:cs typeface="Courier New"/>
              </a:rPr>
              <a:t>print(</a:t>
            </a:r>
            <a:r>
              <a:rPr lang="es-ES" sz="1891" b="1" dirty="0" err="1">
                <a:latin typeface="Courier New"/>
                <a:cs typeface="Courier New"/>
              </a:rPr>
              <a:t>r.groupByKey</a:t>
            </a:r>
            <a:r>
              <a:rPr lang="es-ES" sz="1891" b="1" dirty="0">
                <a:latin typeface="Courier New"/>
                <a:cs typeface="Courier New"/>
              </a:rPr>
              <a:t>().</a:t>
            </a:r>
            <a:r>
              <a:rPr lang="es-ES" sz="1891" b="1" dirty="0" err="1">
                <a:latin typeface="Courier New"/>
                <a:cs typeface="Courier New"/>
              </a:rPr>
              <a:t>mapValues</a:t>
            </a:r>
            <a:r>
              <a:rPr lang="es-ES" sz="1891" b="1" dirty="0">
                <a:latin typeface="Courier New"/>
                <a:cs typeface="Courier New"/>
              </a:rPr>
              <a:t>(</a:t>
            </a:r>
            <a:r>
              <a:rPr lang="es-ES" sz="1891" b="1" dirty="0" err="1">
                <a:latin typeface="Courier New"/>
                <a:cs typeface="Courier New"/>
              </a:rPr>
              <a:t>list</a:t>
            </a:r>
            <a:r>
              <a:rPr lang="es-ES" sz="1891" b="1" dirty="0">
                <a:latin typeface="Courier New"/>
                <a:cs typeface="Courier New"/>
              </a:rPr>
              <a:t>).</a:t>
            </a:r>
            <a:r>
              <a:rPr lang="es-ES" sz="1891" b="1" dirty="0" err="1">
                <a:latin typeface="Courier New"/>
                <a:cs typeface="Courier New"/>
              </a:rPr>
              <a:t>collect</a:t>
            </a:r>
            <a:r>
              <a:rPr lang="es-ES" sz="1891" b="1" dirty="0">
                <a:latin typeface="Courier New"/>
                <a:cs typeface="Courier New"/>
              </a:rPr>
              <a:t>())</a:t>
            </a:r>
          </a:p>
          <a:p>
            <a:pPr marL="107322">
              <a:spcBef>
                <a:spcPts val="195"/>
              </a:spcBef>
            </a:pPr>
            <a:r>
              <a:rPr lang="es-ES" sz="1891" b="1" spc="-6" dirty="0">
                <a:latin typeface="Courier New"/>
                <a:cs typeface="Courier New"/>
              </a:rPr>
              <a:t>print(</a:t>
            </a:r>
            <a:r>
              <a:rPr lang="es-ES" sz="1891" b="1" dirty="0" err="1">
                <a:latin typeface="Courier New"/>
                <a:cs typeface="Courier New"/>
              </a:rPr>
              <a:t>r.groupByKey</a:t>
            </a:r>
            <a:r>
              <a:rPr lang="es-ES" sz="1891" b="1" dirty="0">
                <a:latin typeface="Courier New"/>
                <a:cs typeface="Courier New"/>
              </a:rPr>
              <a:t>().</a:t>
            </a:r>
            <a:r>
              <a:rPr lang="es-ES" sz="1891" b="1" dirty="0" err="1">
                <a:latin typeface="Courier New"/>
                <a:cs typeface="Courier New"/>
              </a:rPr>
              <a:t>mapValues</a:t>
            </a:r>
            <a:r>
              <a:rPr lang="es-ES" sz="1891" b="1" dirty="0">
                <a:latin typeface="Courier New"/>
                <a:cs typeface="Courier New"/>
              </a:rPr>
              <a:t>(</a:t>
            </a:r>
            <a:r>
              <a:rPr lang="es-ES" sz="1891" b="1" dirty="0" err="1">
                <a:latin typeface="Courier New"/>
                <a:cs typeface="Courier New"/>
              </a:rPr>
              <a:t>len</a:t>
            </a:r>
            <a:r>
              <a:rPr lang="es-ES" sz="1891" b="1" dirty="0">
                <a:latin typeface="Courier New"/>
                <a:cs typeface="Courier New"/>
              </a:rPr>
              <a:t>).</a:t>
            </a:r>
            <a:r>
              <a:rPr lang="es-ES" sz="1891" b="1" dirty="0" err="1">
                <a:latin typeface="Courier New"/>
                <a:cs typeface="Courier New"/>
              </a:rPr>
              <a:t>collect</a:t>
            </a:r>
            <a:r>
              <a:rPr lang="es-ES" sz="1891" b="1" dirty="0">
                <a:latin typeface="Courier New"/>
                <a:cs typeface="Courier New"/>
              </a:rPr>
              <a:t>())</a:t>
            </a:r>
            <a:endParaRPr lang="es-ES" sz="1891" b="1" spc="-6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7708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Transformación: “</a:t>
            </a:r>
            <a:r>
              <a:rPr lang="es-ES" dirty="0" err="1"/>
              <a:t>sortByKey</a:t>
            </a:r>
            <a:r>
              <a:rPr lang="es-ES" dirty="0"/>
              <a:t>()”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59372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8C867776-BCFD-9CFE-5E47-8D2EB7D3ED7C}"/>
              </a:ext>
            </a:extLst>
          </p:cNvPr>
          <p:cNvSpPr txBox="1"/>
          <p:nvPr/>
        </p:nvSpPr>
        <p:spPr>
          <a:xfrm>
            <a:off x="403190" y="1216239"/>
            <a:ext cx="9429816" cy="1147181"/>
          </a:xfrm>
          <a:prstGeom prst="rect">
            <a:avLst/>
          </a:prstGeom>
        </p:spPr>
        <p:txBody>
          <a:bodyPr vert="horz" wrap="square" lIns="0" tIns="120086" rIns="0" bIns="0" rtlCol="0">
            <a:spAutoFit/>
          </a:bodyPr>
          <a:lstStyle/>
          <a:p>
            <a:pPr marL="393265" indent="-378255">
              <a:lnSpc>
                <a:spcPct val="150000"/>
              </a:lnSpc>
              <a:spcBef>
                <a:spcPts val="946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Ordena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u="sng" spc="-6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u="sng" spc="-6" dirty="0">
                <a:latin typeface="Arial" panose="020B0604020202020204" pitchFamily="34" charset="0"/>
                <a:cs typeface="Arial" panose="020B0604020202020204" pitchFamily="34" charset="0"/>
              </a:rPr>
              <a:t>clave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pares (K,V)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833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pasas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ordena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forma</a:t>
            </a:r>
            <a:r>
              <a:rPr sz="2400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inversa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1AD5D002-E332-ADCC-E4D5-0FF56CBD970B}"/>
              </a:ext>
            </a:extLst>
          </p:cNvPr>
          <p:cNvSpPr txBox="1"/>
          <p:nvPr/>
        </p:nvSpPr>
        <p:spPr>
          <a:xfrm>
            <a:off x="403190" y="5510871"/>
            <a:ext cx="9215502" cy="490591"/>
          </a:xfrm>
          <a:prstGeom prst="rect">
            <a:avLst/>
          </a:prstGeom>
        </p:spPr>
        <p:txBody>
          <a:bodyPr vert="horz" wrap="square" lIns="0" tIns="120086" rIns="0" bIns="0" rtlCol="0">
            <a:spAutoFit/>
          </a:bodyPr>
          <a:lstStyle/>
          <a:p>
            <a:pPr marL="393265" indent="-378255">
              <a:spcBef>
                <a:spcPts val="946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[('C',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3),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('B',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('B',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('A',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1),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('A',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4),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('A',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5)]</a:t>
            </a:r>
            <a:endParaRPr lang="es-ES" sz="2400" spc="-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51486F0C-8140-DC3E-2457-AD749601D986}"/>
              </a:ext>
            </a:extLst>
          </p:cNvPr>
          <p:cNvSpPr txBox="1"/>
          <p:nvPr/>
        </p:nvSpPr>
        <p:spPr>
          <a:xfrm>
            <a:off x="117438" y="3111500"/>
            <a:ext cx="10554019" cy="1801650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sz="1891" b="1" spc="-6" dirty="0">
                <a:latin typeface="Courier New"/>
                <a:cs typeface="Courier New"/>
              </a:rPr>
              <a:t>rdd</a:t>
            </a:r>
            <a:r>
              <a:rPr sz="1891" b="1" spc="41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59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sc.parallelize([('A',1),('B',</a:t>
            </a:r>
            <a:r>
              <a:rPr lang="es-ES" sz="1891" b="1" spc="-6" dirty="0">
                <a:latin typeface="Courier New"/>
                <a:cs typeface="Courier New"/>
              </a:rPr>
              <a:t>6</a:t>
            </a:r>
            <a:r>
              <a:rPr sz="1891" b="1" spc="-6" dirty="0">
                <a:latin typeface="Courier New"/>
                <a:cs typeface="Courier New"/>
              </a:rPr>
              <a:t>),('C',3),('A',4),('A',5),('B',</a:t>
            </a:r>
            <a:r>
              <a:rPr lang="es-ES" sz="1891" b="1" spc="-6" dirty="0">
                <a:latin typeface="Courier New"/>
                <a:cs typeface="Courier New"/>
              </a:rPr>
              <a:t>2</a:t>
            </a:r>
            <a:r>
              <a:rPr sz="1891" b="1" spc="-6" dirty="0">
                <a:latin typeface="Courier New"/>
                <a:cs typeface="Courier New"/>
              </a:rPr>
              <a:t>)])</a:t>
            </a:r>
            <a:endParaRPr lang="es-ES" sz="1891" b="1" spc="-6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endParaRPr sz="1891" dirty="0">
              <a:latin typeface="Courier New"/>
              <a:cs typeface="Courier New"/>
            </a:endParaRPr>
          </a:p>
          <a:p>
            <a:pPr marL="107322" marR="6679508">
              <a:lnSpc>
                <a:spcPct val="136600"/>
              </a:lnSpc>
            </a:pPr>
            <a:r>
              <a:rPr sz="1891" b="1" spc="-6" dirty="0">
                <a:latin typeface="Courier New"/>
                <a:cs typeface="Courier New"/>
              </a:rPr>
              <a:t>res </a:t>
            </a:r>
            <a:r>
              <a:rPr sz="1891" b="1" dirty="0">
                <a:latin typeface="Courier New"/>
                <a:cs typeface="Courier New"/>
              </a:rPr>
              <a:t>= </a:t>
            </a:r>
            <a:r>
              <a:rPr sz="1891" b="1" spc="-6" dirty="0">
                <a:latin typeface="Courier New"/>
                <a:cs typeface="Courier New"/>
              </a:rPr>
              <a:t>rdd.sortByKey(False)</a:t>
            </a:r>
            <a:endParaRPr lang="es-ES" sz="1891" b="1" spc="-6" dirty="0">
              <a:latin typeface="Courier New"/>
              <a:cs typeface="Courier New"/>
            </a:endParaRPr>
          </a:p>
          <a:p>
            <a:pPr marL="107322" marR="6679508">
              <a:lnSpc>
                <a:spcPct val="136600"/>
              </a:lnSpc>
            </a:pPr>
            <a:endParaRPr lang="es-ES" sz="1891" b="1" spc="-6" dirty="0">
              <a:latin typeface="Courier New"/>
              <a:cs typeface="Courier New"/>
            </a:endParaRPr>
          </a:p>
          <a:p>
            <a:pPr marL="107322" marR="6679508">
              <a:lnSpc>
                <a:spcPct val="136600"/>
              </a:lnSpc>
            </a:pPr>
            <a:r>
              <a:rPr sz="1891" b="1" spc="-1123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print</a:t>
            </a:r>
            <a:r>
              <a:rPr lang="es-ES" sz="1891" b="1" dirty="0">
                <a:latin typeface="Courier New"/>
                <a:cs typeface="Courier New"/>
              </a:rPr>
              <a:t>(</a:t>
            </a:r>
            <a:r>
              <a:rPr sz="1891" b="1" spc="-6" dirty="0" err="1">
                <a:latin typeface="Courier New"/>
                <a:cs typeface="Courier New"/>
              </a:rPr>
              <a:t>res.collect</a:t>
            </a:r>
            <a:r>
              <a:rPr sz="1891" b="1" spc="-6" dirty="0">
                <a:latin typeface="Courier New"/>
                <a:cs typeface="Courier New"/>
              </a:rPr>
              <a:t>()</a:t>
            </a:r>
            <a:r>
              <a:rPr lang="es-ES" sz="1891" b="1" spc="-6" dirty="0">
                <a:latin typeface="Courier New"/>
                <a:cs typeface="Courier New"/>
              </a:rPr>
              <a:t>)</a:t>
            </a:r>
            <a:endParaRPr sz="189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9482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Transformación: “join()”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4489450" cy="157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D4CBB60-1D00-D341-7CE0-285CD8CD93BF}"/>
              </a:ext>
            </a:extLst>
          </p:cNvPr>
          <p:cNvSpPr txBox="1"/>
          <p:nvPr/>
        </p:nvSpPr>
        <p:spPr>
          <a:xfrm>
            <a:off x="474628" y="977900"/>
            <a:ext cx="10024481" cy="2728732"/>
          </a:xfrm>
          <a:prstGeom prst="rect">
            <a:avLst/>
          </a:prstGeom>
        </p:spPr>
        <p:txBody>
          <a:bodyPr vert="horz" wrap="square" lIns="0" tIns="14260" rIns="0" bIns="0" rtlCol="0">
            <a:spAutoFit/>
          </a:bodyPr>
          <a:lstStyle/>
          <a:p>
            <a:pPr marL="393265" marR="6004" indent="-378255">
              <a:lnSpc>
                <a:spcPct val="150000"/>
              </a:lnSpc>
              <a:spcBef>
                <a:spcPts val="112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Realiza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operación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de “unión”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(K,V) y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(K,W)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clave </a:t>
            </a:r>
            <a:r>
              <a:rPr sz="2400" spc="-64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dar un 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(K,(V,W))</a:t>
            </a:r>
            <a:endParaRPr lang="es-ES" sz="2400" spc="-3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marR="6004" indent="-378255">
              <a:lnSpc>
                <a:spcPct val="150000"/>
              </a:lnSpc>
              <a:spcBef>
                <a:spcPts val="112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30" dirty="0">
                <a:latin typeface="Arial" panose="020B0604020202020204" pitchFamily="34" charset="0"/>
                <a:cs typeface="Arial" panose="020B0604020202020204" pitchFamily="34" charset="0"/>
              </a:rPr>
              <a:t>Característica especial: devuelve en caso de correspondencia (clave en ambos RDDs) el producto cartesiano  </a:t>
            </a:r>
            <a:r>
              <a:rPr lang="es-ES" sz="2400" spc="-3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 </a:t>
            </a:r>
            <a:r>
              <a:rPr lang="es-ES" sz="2400" spc="-30" dirty="0">
                <a:latin typeface="Arial" panose="020B0604020202020204" pitchFamily="34" charset="0"/>
                <a:cs typeface="Arial" panose="020B0604020202020204" pitchFamily="34" charset="0"/>
              </a:rPr>
              <a:t>todos con todos de distinto RDD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1120DC17-752B-8FA4-35C6-994A7925EC47}"/>
              </a:ext>
            </a:extLst>
          </p:cNvPr>
          <p:cNvSpPr txBox="1"/>
          <p:nvPr/>
        </p:nvSpPr>
        <p:spPr>
          <a:xfrm>
            <a:off x="367470" y="6083300"/>
            <a:ext cx="8742979" cy="490591"/>
          </a:xfrm>
          <a:prstGeom prst="rect">
            <a:avLst/>
          </a:prstGeom>
        </p:spPr>
        <p:txBody>
          <a:bodyPr vert="horz" wrap="square" lIns="0" tIns="120086" rIns="0" bIns="0" rtlCol="0">
            <a:spAutoFit/>
          </a:bodyPr>
          <a:lstStyle/>
          <a:p>
            <a:pPr marL="393265" indent="-378255">
              <a:spcBef>
                <a:spcPts val="946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[('B', (2, 5)), ('A', (1, 4)), ('A', (1, 7))]</a:t>
            </a:r>
            <a:endParaRPr sz="2400" spc="-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18D7FE35-8716-AEA0-46AF-F91889A01257}"/>
              </a:ext>
            </a:extLst>
          </p:cNvPr>
          <p:cNvSpPr txBox="1"/>
          <p:nvPr/>
        </p:nvSpPr>
        <p:spPr>
          <a:xfrm>
            <a:off x="367470" y="3959909"/>
            <a:ext cx="10238795" cy="1485025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sz="1891" b="1" spc="-6" dirty="0">
                <a:latin typeface="Courier New"/>
                <a:cs typeface="Courier New"/>
              </a:rPr>
              <a:t>rdd1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24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sc.parallelize([('A',1),('B',2)])</a:t>
            </a:r>
            <a:endParaRPr sz="1891" dirty="0">
              <a:latin typeface="Courier New"/>
              <a:cs typeface="Courier New"/>
            </a:endParaRPr>
          </a:p>
          <a:p>
            <a:pPr marL="107322" marR="3183649">
              <a:lnSpc>
                <a:spcPct val="136600"/>
              </a:lnSpc>
            </a:pPr>
            <a:r>
              <a:rPr lang="es-ES" sz="1891" b="1" spc="-6" dirty="0">
                <a:latin typeface="Courier New"/>
                <a:cs typeface="Courier New"/>
              </a:rPr>
              <a:t>rdd2</a:t>
            </a:r>
            <a:r>
              <a:rPr lang="es-ES" sz="1891" b="1" spc="35" dirty="0">
                <a:latin typeface="Courier New"/>
                <a:cs typeface="Courier New"/>
              </a:rPr>
              <a:t> </a:t>
            </a:r>
            <a:r>
              <a:rPr lang="es-ES" sz="1891" b="1" dirty="0">
                <a:latin typeface="Courier New"/>
                <a:cs typeface="Courier New"/>
              </a:rPr>
              <a:t>=</a:t>
            </a:r>
            <a:r>
              <a:rPr lang="es-ES" sz="1891" b="1" spc="35" dirty="0">
                <a:latin typeface="Courier New"/>
                <a:cs typeface="Courier New"/>
              </a:rPr>
              <a:t> </a:t>
            </a:r>
            <a:r>
              <a:rPr lang="es-ES" sz="1891" b="1" spc="-6" dirty="0" err="1">
                <a:latin typeface="Courier New"/>
                <a:cs typeface="Courier New"/>
              </a:rPr>
              <a:t>sc.parallelize</a:t>
            </a:r>
            <a:r>
              <a:rPr lang="es-ES" sz="1891" b="1" spc="-6" dirty="0">
                <a:latin typeface="Courier New"/>
                <a:cs typeface="Courier New"/>
              </a:rPr>
              <a:t>([('A',4),('B',5),('A',7)])</a:t>
            </a:r>
          </a:p>
          <a:p>
            <a:pPr marL="107322" marR="3183649">
              <a:lnSpc>
                <a:spcPct val="136600"/>
              </a:lnSpc>
            </a:pPr>
            <a:endParaRPr lang="es-ES" sz="1891" b="1" spc="-6" dirty="0">
              <a:latin typeface="Courier New"/>
              <a:cs typeface="Courier New"/>
            </a:endParaRPr>
          </a:p>
          <a:p>
            <a:pPr marL="107322" marR="3183649">
              <a:lnSpc>
                <a:spcPct val="136600"/>
              </a:lnSpc>
            </a:pPr>
            <a:r>
              <a:rPr sz="1891" b="1" spc="-1116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rddjoin </a:t>
            </a:r>
            <a:r>
              <a:rPr sz="1891" b="1" dirty="0">
                <a:latin typeface="Courier New"/>
                <a:cs typeface="Courier New"/>
              </a:rPr>
              <a:t>= </a:t>
            </a:r>
            <a:r>
              <a:rPr sz="1891" b="1" spc="-6" dirty="0">
                <a:latin typeface="Courier New"/>
                <a:cs typeface="Courier New"/>
              </a:rPr>
              <a:t>rdd1.join(rdd2)</a:t>
            </a:r>
            <a:endParaRPr sz="189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0038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RDDs: Acciones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3117850" cy="1997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B3EEC6C-53D1-77DF-6A18-4500F78D23C3}"/>
              </a:ext>
            </a:extLst>
          </p:cNvPr>
          <p:cNvSpPr txBox="1"/>
          <p:nvPr/>
        </p:nvSpPr>
        <p:spPr>
          <a:xfrm>
            <a:off x="374650" y="1411508"/>
            <a:ext cx="9906000" cy="2473954"/>
          </a:xfrm>
          <a:prstGeom prst="rect">
            <a:avLst/>
          </a:prstGeom>
        </p:spPr>
        <p:txBody>
          <a:bodyPr vert="horz" wrap="square" lIns="0" tIns="120086" rIns="0" bIns="0" rtlCol="0">
            <a:spAutoFit/>
          </a:bodyPr>
          <a:lstStyle/>
          <a:p>
            <a:pPr marL="393265" indent="-378255">
              <a:lnSpc>
                <a:spcPct val="150000"/>
              </a:lnSpc>
              <a:spcBef>
                <a:spcPts val="946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Devuelven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un valor (relativo al RDD)</a:t>
            </a:r>
          </a:p>
          <a:p>
            <a:pPr marL="393265" marR="6004" indent="-378255">
              <a:lnSpc>
                <a:spcPct val="150000"/>
              </a:lnSpc>
              <a:spcBef>
                <a:spcPts val="82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Desencadena</a:t>
            </a:r>
            <a:r>
              <a:rPr sz="2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ejecución</a:t>
            </a:r>
            <a:r>
              <a:rPr sz="2400" spc="4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toda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secuencia</a:t>
            </a:r>
            <a:r>
              <a:rPr sz="2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18" dirty="0">
                <a:latin typeface="Arial" panose="020B0604020202020204" pitchFamily="34" charset="0"/>
                <a:cs typeface="Arial" panose="020B0604020202020204" pitchFamily="34" charset="0"/>
              </a:rPr>
              <a:t>transformaciones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77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necesari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obtener dicho valor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4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lnSpc>
                <a:spcPct val="150000"/>
              </a:lnSpc>
              <a:spcBef>
                <a:spcPts val="827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Ejecuta</a:t>
            </a:r>
            <a:r>
              <a:rPr sz="2400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receta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2E22211-0E1A-EBC1-E38A-566BC8E9C2A7}"/>
              </a:ext>
            </a:extLst>
          </p:cNvPr>
          <p:cNvSpPr txBox="1"/>
          <p:nvPr/>
        </p:nvSpPr>
        <p:spPr>
          <a:xfrm>
            <a:off x="611311" y="5092700"/>
            <a:ext cx="9585078" cy="949995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5518" rIns="0" bIns="0" rtlCol="0">
            <a:spAutoFit/>
          </a:bodyPr>
          <a:lstStyle/>
          <a:p>
            <a:pPr marL="107322">
              <a:spcBef>
                <a:spcPts val="201"/>
              </a:spcBef>
            </a:pPr>
            <a:r>
              <a:rPr sz="1891" b="1" spc="-6" dirty="0" err="1">
                <a:latin typeface="Courier New"/>
                <a:cs typeface="Courier New"/>
              </a:rPr>
              <a:t>rdd</a:t>
            </a:r>
            <a:r>
              <a:rPr lang="es-ES" sz="1891" b="1" spc="-6" dirty="0">
                <a:latin typeface="Courier New"/>
                <a:cs typeface="Courier New"/>
              </a:rPr>
              <a:t>2</a:t>
            </a:r>
            <a:r>
              <a:rPr sz="1891" b="1" spc="53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65" dirty="0">
                <a:latin typeface="Courier New"/>
                <a:cs typeface="Courier New"/>
              </a:rPr>
              <a:t> </a:t>
            </a:r>
            <a:r>
              <a:rPr lang="es-ES" sz="1891" b="1" spc="-6" dirty="0">
                <a:latin typeface="Courier New"/>
                <a:cs typeface="Courier New"/>
              </a:rPr>
              <a:t>rdd1</a:t>
            </a:r>
            <a:r>
              <a:rPr sz="1891" b="1" spc="-6" dirty="0">
                <a:latin typeface="Courier New"/>
                <a:cs typeface="Courier New"/>
              </a:rPr>
              <a:t>.</a:t>
            </a:r>
            <a:r>
              <a:rPr sz="1891" b="1" spc="-6" dirty="0" err="1">
                <a:latin typeface="Courier New"/>
                <a:cs typeface="Courier New"/>
              </a:rPr>
              <a:t>flatMap</a:t>
            </a:r>
            <a:r>
              <a:rPr sz="1891" b="1" spc="-6" dirty="0">
                <a:latin typeface="Courier New"/>
                <a:cs typeface="Courier New"/>
              </a:rPr>
              <a:t>(...).filter(...)</a:t>
            </a:r>
            <a:endParaRPr lang="es-ES" sz="1891" b="1" spc="-6" dirty="0">
              <a:latin typeface="Courier New"/>
              <a:cs typeface="Courier New"/>
            </a:endParaRPr>
          </a:p>
          <a:p>
            <a:pPr marL="107322">
              <a:spcBef>
                <a:spcPts val="201"/>
              </a:spcBef>
            </a:pPr>
            <a:endParaRPr lang="es-ES" sz="1891" b="1" spc="-6" dirty="0">
              <a:latin typeface="Courier New"/>
              <a:cs typeface="Courier New"/>
            </a:endParaRPr>
          </a:p>
          <a:p>
            <a:pPr marL="107322">
              <a:spcBef>
                <a:spcPts val="201"/>
              </a:spcBef>
            </a:pPr>
            <a:r>
              <a:rPr lang="es-ES" sz="1891" b="1" spc="-6" dirty="0">
                <a:latin typeface="Courier New"/>
                <a:cs typeface="Courier New"/>
              </a:rPr>
              <a:t>p</a:t>
            </a:r>
            <a:r>
              <a:rPr sz="1891" b="1" spc="-6" dirty="0" err="1">
                <a:latin typeface="Courier New"/>
                <a:cs typeface="Courier New"/>
              </a:rPr>
              <a:t>rint</a:t>
            </a:r>
            <a:r>
              <a:rPr lang="es-ES" sz="1891" b="1" spc="-35" dirty="0">
                <a:latin typeface="Courier New"/>
                <a:cs typeface="Courier New"/>
              </a:rPr>
              <a:t>(</a:t>
            </a:r>
            <a:r>
              <a:rPr sz="1891" b="1" spc="-6" dirty="0" err="1">
                <a:latin typeface="Courier New"/>
                <a:cs typeface="Courier New"/>
              </a:rPr>
              <a:t>rdd.count</a:t>
            </a:r>
            <a:r>
              <a:rPr sz="1891" b="1" spc="-6" dirty="0">
                <a:latin typeface="Courier New"/>
                <a:cs typeface="Courier New"/>
              </a:rPr>
              <a:t>()</a:t>
            </a:r>
            <a:r>
              <a:rPr lang="es-ES" sz="1891" b="1" spc="-6" dirty="0">
                <a:latin typeface="Courier New"/>
                <a:cs typeface="Courier New"/>
              </a:rPr>
              <a:t>)</a:t>
            </a:r>
            <a:endParaRPr sz="189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0333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Consideraciones sobre “join()”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5708650" cy="157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522C2477-C45F-184E-6C43-6160E98593CF}"/>
              </a:ext>
            </a:extLst>
          </p:cNvPr>
          <p:cNvSpPr txBox="1"/>
          <p:nvPr/>
        </p:nvSpPr>
        <p:spPr>
          <a:xfrm>
            <a:off x="474627" y="1301732"/>
            <a:ext cx="10048619" cy="1148043"/>
          </a:xfrm>
          <a:prstGeom prst="rect">
            <a:avLst/>
          </a:prstGeom>
        </p:spPr>
        <p:txBody>
          <a:bodyPr vert="horz" wrap="square" lIns="0" tIns="14260" rIns="0" bIns="0" rtlCol="0">
            <a:spAutoFit/>
          </a:bodyPr>
          <a:lstStyle/>
          <a:p>
            <a:pPr marL="393265" indent="-378255">
              <a:spcBef>
                <a:spcPts val="112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Semejanza con “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()”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visto en SQL.</a:t>
            </a:r>
          </a:p>
          <a:p>
            <a:pPr marL="393265" indent="-378255">
              <a:spcBef>
                <a:spcPts val="112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endParaRPr lang="es-ES" sz="24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112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Variantes </a:t>
            </a:r>
            <a:r>
              <a:rPr lang="es-ES" sz="2400" b="1" spc="-6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leftOuterJoin</a:t>
            </a:r>
            <a:r>
              <a:rPr lang="es-ES" sz="2400" b="1" spc="-6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400" b="1" spc="-6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rightOuterJoin</a:t>
            </a:r>
            <a:r>
              <a:rPr lang="es-ES" sz="2400" b="1" spc="-6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400" b="1" spc="-6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fullOuterJoin</a:t>
            </a:r>
            <a:r>
              <a:rPr lang="es-ES" sz="2400" b="1" spc="-6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sz="2400" b="1" spc="-6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4E46816D-AD0A-8A6C-CFF4-5535FDADC576}"/>
              </a:ext>
            </a:extLst>
          </p:cNvPr>
          <p:cNvSpPr txBox="1"/>
          <p:nvPr/>
        </p:nvSpPr>
        <p:spPr>
          <a:xfrm>
            <a:off x="474627" y="5279315"/>
            <a:ext cx="9259347" cy="859922"/>
          </a:xfrm>
          <a:prstGeom prst="rect">
            <a:avLst/>
          </a:prstGeom>
        </p:spPr>
        <p:txBody>
          <a:bodyPr vert="horz" wrap="square" lIns="0" tIns="120086" rIns="0" bIns="0" rtlCol="0">
            <a:spAutoFit/>
          </a:bodyPr>
          <a:lstStyle/>
          <a:p>
            <a:pPr marL="393265" marR="6004" indent="-378255">
              <a:spcBef>
                <a:spcPts val="821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Modifica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sz="2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leftOuterJoin,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rightOuterJoin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fullOuterJoin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¿Qué claves aparecerán en el resultado </a:t>
            </a:r>
            <a:r>
              <a:rPr lang="es-ES" sz="2400" spc="-6">
                <a:latin typeface="Arial" panose="020B0604020202020204" pitchFamily="34" charset="0"/>
                <a:cs typeface="Arial" panose="020B0604020202020204" pitchFamily="34" charset="0"/>
              </a:rPr>
              <a:t>de cada uno?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77799049-5D6D-908B-2B38-D0FFFEC28C60}"/>
              </a:ext>
            </a:extLst>
          </p:cNvPr>
          <p:cNvSpPr txBox="1"/>
          <p:nvPr/>
        </p:nvSpPr>
        <p:spPr>
          <a:xfrm>
            <a:off x="284452" y="2985970"/>
            <a:ext cx="10238795" cy="1736376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sz="1891" b="1" spc="-6" dirty="0">
                <a:latin typeface="Courier New"/>
                <a:cs typeface="Courier New"/>
              </a:rPr>
              <a:t># DATOS DE PARTIDA</a:t>
            </a:r>
          </a:p>
          <a:p>
            <a:pPr marL="107322">
              <a:spcBef>
                <a:spcPts val="195"/>
              </a:spcBef>
            </a:pPr>
            <a:endParaRPr lang="es-ES" sz="1891" b="1" spc="-6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sz="1891" b="1" spc="-6" dirty="0">
                <a:latin typeface="Courier New"/>
                <a:cs typeface="Courier New"/>
              </a:rPr>
              <a:t>rdd1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24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sc.parallelize([('A',1),('B',2),('C',3)])</a:t>
            </a:r>
            <a:endParaRPr sz="1891" dirty="0">
              <a:latin typeface="Courier New"/>
              <a:cs typeface="Courier New"/>
            </a:endParaRPr>
          </a:p>
          <a:p>
            <a:pPr marL="107322">
              <a:spcBef>
                <a:spcPts val="827"/>
              </a:spcBef>
            </a:pPr>
            <a:r>
              <a:rPr sz="1891" b="1" spc="-6" dirty="0">
                <a:latin typeface="Courier New"/>
                <a:cs typeface="Courier New"/>
              </a:rPr>
              <a:t>rdd2</a:t>
            </a:r>
            <a:r>
              <a:rPr sz="1891" b="1" spc="24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24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sc.parallelize([('A',4),('A',5),('B',6),('D',7)])</a:t>
            </a:r>
            <a:endParaRPr lang="es-ES" sz="1891" b="1" spc="-6" dirty="0">
              <a:latin typeface="Courier New"/>
              <a:cs typeface="Courier New"/>
            </a:endParaRPr>
          </a:p>
          <a:p>
            <a:pPr marL="107322">
              <a:spcBef>
                <a:spcPts val="827"/>
              </a:spcBef>
            </a:pPr>
            <a:endParaRPr sz="189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6572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6C262A-7225-D24C-8CBA-F117378210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3250" y="1580033"/>
            <a:ext cx="9448800" cy="693267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22D3C6"/>
                </a:solidFill>
              </a:rPr>
              <a:t>5. Ejercicio: Transformaciones clave-valor (K, V)</a:t>
            </a:r>
          </a:p>
        </p:txBody>
      </p:sp>
    </p:spTree>
    <p:extLst>
      <p:ext uri="{BB962C8B-B14F-4D97-AF65-F5344CB8AC3E}">
        <p14:creationId xmlns:p14="http://schemas.microsoft.com/office/powerpoint/2010/main" val="291364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4">
            <a:extLst>
              <a:ext uri="{FF2B5EF4-FFF2-40B4-BE49-F238E27FC236}">
                <a16:creationId xmlns:a16="http://schemas.microsoft.com/office/drawing/2014/main" id="{15BF9199-8DE8-D7D6-CB2B-44455C97F47F}"/>
              </a:ext>
            </a:extLst>
          </p:cNvPr>
          <p:cNvSpPr txBox="1"/>
          <p:nvPr/>
        </p:nvSpPr>
        <p:spPr>
          <a:xfrm>
            <a:off x="222250" y="1041681"/>
            <a:ext cx="10585450" cy="1307819"/>
          </a:xfrm>
          <a:prstGeom prst="rect">
            <a:avLst/>
          </a:prstGeom>
        </p:spPr>
        <p:txBody>
          <a:bodyPr vert="horz" wrap="square" lIns="0" tIns="15011" rIns="0" bIns="0" rtlCol="0" anchor="t">
            <a:spAutoFit/>
          </a:bodyPr>
          <a:lstStyle/>
          <a:p>
            <a:pPr marL="15240" marR="993140" lvl="0" indent="0" algn="l" defTabSz="914400" rtl="0" eaLnBrk="1" fontAlgn="auto" latinLnBrk="0" hangingPunct="1">
              <a:lnSpc>
                <a:spcPct val="100000"/>
              </a:lnSpc>
              <a:spcBef>
                <a:spcPts val="118"/>
              </a:spcBef>
              <a:spcAft>
                <a:spcPts val="0"/>
              </a:spcAft>
              <a:buClr>
                <a:srgbClr val="89B833"/>
              </a:buClr>
              <a:buSzPct val="60416"/>
              <a:buFontTx/>
              <a:buNone/>
              <a:tabLst>
                <a:tab pos="392515" algn="l"/>
                <a:tab pos="393265" algn="l"/>
              </a:tabLst>
              <a:defRPr/>
            </a:pPr>
            <a:r>
              <a:rPr lang="es-ES" sz="2800" spc="6" dirty="0">
                <a:solidFill>
                  <a:srgbClr val="22D3C6"/>
                </a:solidFill>
                <a:latin typeface="Arial"/>
              </a:rPr>
              <a:t>EJERCICIO 3: Agrupar ventas del periodo actual. Comparar con ventas totales de un intervalo del periodo anterior (¿se cumple tendencia?)</a:t>
            </a:r>
            <a:endParaRPr sz="2800" spc="6" dirty="0">
              <a:solidFill>
                <a:srgbClr val="22D3C6"/>
              </a:solidFill>
              <a:latin typeface="Arial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4124F8DB-2901-F31B-7429-4A0455BFADB3}"/>
              </a:ext>
            </a:extLst>
          </p:cNvPr>
          <p:cNvSpPr txBox="1">
            <a:spLocks/>
          </p:cNvSpPr>
          <p:nvPr/>
        </p:nvSpPr>
        <p:spPr>
          <a:xfrm>
            <a:off x="69850" y="63500"/>
            <a:ext cx="9753600" cy="609562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rgbClr val="22D3C6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s-ES" kern="0" dirty="0"/>
              <a:t>EJERCICIO 3: RDDs de pares clave-valor (K, V)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3221C36-DF9B-83E8-457E-57592968094B}"/>
              </a:ext>
            </a:extLst>
          </p:cNvPr>
          <p:cNvSpPr/>
          <p:nvPr/>
        </p:nvSpPr>
        <p:spPr>
          <a:xfrm>
            <a:off x="0" y="596900"/>
            <a:ext cx="91376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36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63500"/>
            <a:ext cx="9753600" cy="609562"/>
          </a:xfrm>
        </p:spPr>
        <p:txBody>
          <a:bodyPr/>
          <a:lstStyle/>
          <a:p>
            <a:r>
              <a:rPr lang="es-ES" dirty="0"/>
              <a:t>EJERCICIO 3: Agrupar ventas por marca en un MES. Comparar con ventas totales TRIMESTRE año anterior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1054100"/>
            <a:ext cx="9137650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665F901E-A227-86B4-241C-AA2EE89B0644}"/>
              </a:ext>
            </a:extLst>
          </p:cNvPr>
          <p:cNvSpPr txBox="1"/>
          <p:nvPr/>
        </p:nvSpPr>
        <p:spPr>
          <a:xfrm>
            <a:off x="331752" y="1642390"/>
            <a:ext cx="8358246" cy="352953"/>
          </a:xfrm>
          <a:prstGeom prst="rect">
            <a:avLst/>
          </a:prstGeom>
        </p:spPr>
        <p:txBody>
          <a:bodyPr vert="horz" wrap="square" lIns="0" tIns="14260" rIns="0" bIns="0" rtlCol="0">
            <a:spAutoFit/>
          </a:bodyPr>
          <a:lstStyle/>
          <a:p>
            <a:pPr marL="393265" indent="-378255">
              <a:spcBef>
                <a:spcPts val="112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spc="-6" dirty="0">
                <a:latin typeface="Arial" panose="020B0604020202020204" pitchFamily="34" charset="0"/>
                <a:cs typeface="Arial" panose="020B0604020202020204" pitchFamily="34" charset="0"/>
              </a:rPr>
              <a:t>Datos entrada: Compras marca ‘Adidas’, ‘</a:t>
            </a:r>
            <a:r>
              <a:rPr lang="es-ES" sz="2200" spc="-6" dirty="0" err="1">
                <a:latin typeface="Arial" panose="020B0604020202020204" pitchFamily="34" charset="0"/>
                <a:cs typeface="Arial" panose="020B0604020202020204" pitchFamily="34" charset="0"/>
              </a:rPr>
              <a:t>Nike</a:t>
            </a:r>
            <a:r>
              <a:rPr lang="es-ES" sz="2200" spc="-6" dirty="0">
                <a:latin typeface="Arial" panose="020B0604020202020204" pitchFamily="34" charset="0"/>
                <a:cs typeface="Arial" panose="020B0604020202020204" pitchFamily="34" charset="0"/>
              </a:rPr>
              <a:t>’, ‘Puma’.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7E9ED41C-A524-CD19-CE4C-BAD114AE3DF7}"/>
              </a:ext>
            </a:extLst>
          </p:cNvPr>
          <p:cNvSpPr txBox="1"/>
          <p:nvPr/>
        </p:nvSpPr>
        <p:spPr>
          <a:xfrm>
            <a:off x="331752" y="2197100"/>
            <a:ext cx="10238795" cy="1461301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b="1" spc="-6" dirty="0">
                <a:latin typeface="Courier New"/>
                <a:cs typeface="Courier New"/>
              </a:rPr>
              <a:t>rdd1 = </a:t>
            </a:r>
            <a:r>
              <a:rPr lang="es-ES" b="1" spc="-6" dirty="0" err="1">
                <a:latin typeface="Courier New"/>
                <a:cs typeface="Courier New"/>
              </a:rPr>
              <a:t>sc.parallelize</a:t>
            </a:r>
            <a:r>
              <a:rPr lang="es-ES" b="1" spc="-6" dirty="0">
                <a:latin typeface="Courier New"/>
                <a:cs typeface="Courier New"/>
              </a:rPr>
              <a:t>([('Nike',51805),('Puma',42329),('Adidas',63542), ('Puma',27923),('Nike',75335),('Puma',45102),('Adidas',49583), ('Puma',37869),('Adidas',54201), ('Puma',31582),('Nike',62747)])</a:t>
            </a:r>
          </a:p>
          <a:p>
            <a:pPr marL="107322">
              <a:spcBef>
                <a:spcPts val="195"/>
              </a:spcBef>
            </a:pPr>
            <a:endParaRPr lang="es-ES" b="1" spc="-6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b="1" spc="-6" dirty="0">
                <a:latin typeface="Courier New"/>
                <a:cs typeface="Courier New"/>
              </a:rPr>
              <a:t>rdd2 = </a:t>
            </a:r>
            <a:r>
              <a:rPr lang="es-ES" b="1" spc="-6" dirty="0" err="1">
                <a:latin typeface="Courier New"/>
                <a:cs typeface="Courier New"/>
              </a:rPr>
              <a:t>sc.parallelize</a:t>
            </a:r>
            <a:r>
              <a:rPr lang="es-ES" b="1" spc="-6" dirty="0">
                <a:latin typeface="Courier New"/>
                <a:cs typeface="Courier New"/>
              </a:rPr>
              <a:t>([('Nike',224589),('Adidas',219123),('Puma',166524)])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6513E1C4-93CF-F083-68ED-6DB1848636B3}"/>
              </a:ext>
            </a:extLst>
          </p:cNvPr>
          <p:cNvSpPr txBox="1"/>
          <p:nvPr/>
        </p:nvSpPr>
        <p:spPr>
          <a:xfrm>
            <a:off x="331752" y="4254500"/>
            <a:ext cx="8358246" cy="352953"/>
          </a:xfrm>
          <a:prstGeom prst="rect">
            <a:avLst/>
          </a:prstGeom>
        </p:spPr>
        <p:txBody>
          <a:bodyPr vert="horz" wrap="square" lIns="0" tIns="14260" rIns="0" bIns="0" rtlCol="0">
            <a:spAutoFit/>
          </a:bodyPr>
          <a:lstStyle/>
          <a:p>
            <a:pPr marL="393265" indent="-378255">
              <a:spcBef>
                <a:spcPts val="112"/>
              </a:spcBef>
              <a:buClr>
                <a:srgbClr val="89B833"/>
              </a:buClr>
              <a:buSzPct val="6000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spc="-6" dirty="0">
                <a:latin typeface="Arial" panose="020B0604020202020204" pitchFamily="34" charset="0"/>
                <a:cs typeface="Arial" panose="020B0604020202020204" pitchFamily="34" charset="0"/>
              </a:rPr>
              <a:t>Caso: Nueva marca en el mercado (‘Novedad’)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58139372-CE18-30D8-D166-096CCA035151}"/>
              </a:ext>
            </a:extLst>
          </p:cNvPr>
          <p:cNvSpPr txBox="1"/>
          <p:nvPr/>
        </p:nvSpPr>
        <p:spPr>
          <a:xfrm>
            <a:off x="331752" y="4870421"/>
            <a:ext cx="10238795" cy="1789596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4768" rIns="0" bIns="0" rtlCol="0">
            <a:spAutoFit/>
          </a:bodyPr>
          <a:lstStyle/>
          <a:p>
            <a:pPr marL="107322">
              <a:spcBef>
                <a:spcPts val="195"/>
              </a:spcBef>
            </a:pPr>
            <a:r>
              <a:rPr lang="es-ES" b="1" spc="-6" dirty="0">
                <a:latin typeface="Courier New"/>
                <a:cs typeface="Courier New"/>
              </a:rPr>
              <a:t>rdd1 = </a:t>
            </a:r>
            <a:r>
              <a:rPr lang="es-ES" b="1" spc="-6" dirty="0" err="1">
                <a:latin typeface="Courier New"/>
                <a:cs typeface="Courier New"/>
              </a:rPr>
              <a:t>sc.parallelize</a:t>
            </a:r>
            <a:r>
              <a:rPr lang="es-ES" b="1" spc="-6" dirty="0">
                <a:latin typeface="Courier New"/>
                <a:cs typeface="Courier New"/>
              </a:rPr>
              <a:t>([('Nike',51805),('Puma',42329),('Novedad',18536),</a:t>
            </a:r>
          </a:p>
          <a:p>
            <a:pPr marL="107322">
              <a:spcBef>
                <a:spcPts val="195"/>
              </a:spcBef>
            </a:pPr>
            <a:r>
              <a:rPr lang="es-ES" b="1" spc="-6" dirty="0">
                <a:latin typeface="Courier New"/>
                <a:cs typeface="Courier New"/>
              </a:rPr>
              <a:t>('Adidas',63542),('Puma',27923),('Nike',75335),('Puma',45102),</a:t>
            </a:r>
          </a:p>
          <a:p>
            <a:pPr marL="107322">
              <a:spcBef>
                <a:spcPts val="195"/>
              </a:spcBef>
            </a:pPr>
            <a:r>
              <a:rPr lang="es-ES" b="1" spc="-6" dirty="0">
                <a:latin typeface="Courier New"/>
                <a:cs typeface="Courier New"/>
              </a:rPr>
              <a:t>('Adidas',49583), ('Puma',37869),('Novedad',27196), ('Adidas',54201), ('Puma',31582),('Nike',62747),('Novedad',25409)])</a:t>
            </a:r>
          </a:p>
          <a:p>
            <a:pPr marL="107322">
              <a:spcBef>
                <a:spcPts val="195"/>
              </a:spcBef>
            </a:pPr>
            <a:endParaRPr lang="es-ES" b="1" spc="-6" dirty="0">
              <a:latin typeface="Courier New"/>
              <a:cs typeface="Courier New"/>
            </a:endParaRPr>
          </a:p>
          <a:p>
            <a:pPr marL="107322">
              <a:spcBef>
                <a:spcPts val="195"/>
              </a:spcBef>
            </a:pPr>
            <a:r>
              <a:rPr lang="es-ES" b="1" spc="-6" dirty="0">
                <a:latin typeface="Courier New"/>
                <a:cs typeface="Courier New"/>
              </a:rPr>
              <a:t>rdd2 = </a:t>
            </a:r>
            <a:r>
              <a:rPr lang="es-ES" b="1" spc="-6" dirty="0" err="1">
                <a:latin typeface="Courier New"/>
                <a:cs typeface="Courier New"/>
              </a:rPr>
              <a:t>sc.parallelize</a:t>
            </a:r>
            <a:r>
              <a:rPr lang="es-ES" b="1" spc="-6" dirty="0">
                <a:latin typeface="Courier New"/>
                <a:cs typeface="Courier New"/>
              </a:rPr>
              <a:t>([('Nike',224589),('Adidas',219123),('Puma',166524)])</a:t>
            </a:r>
            <a:endParaRPr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625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12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RDDs: Acciones más comunes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555625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EC00561-C4D3-31DD-E2F1-4A2BCC0F5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607422"/>
              </p:ext>
            </p:extLst>
          </p:nvPr>
        </p:nvGraphicFramePr>
        <p:xfrm>
          <a:off x="121154" y="1832275"/>
          <a:ext cx="10554020" cy="4251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4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303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Acción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83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39E3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Descripción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83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39E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3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count()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BAD8A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Devuelve</a:t>
                      </a:r>
                      <a:r>
                        <a:rPr sz="2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el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número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elementos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del RDD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BAD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3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reduce(func)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C3D5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Agrega los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elementos</a:t>
                      </a:r>
                      <a:r>
                        <a:rPr sz="2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del RDD</a:t>
                      </a:r>
                      <a:r>
                        <a:rPr sz="24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usando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i="1" spc="-5" dirty="0">
                          <a:latin typeface="Arial"/>
                          <a:cs typeface="Arial"/>
                        </a:rPr>
                        <a:t>func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C3D5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58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take(n)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BAD8A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2953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Devuelve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una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lista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con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los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primeros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elementos </a:t>
                      </a:r>
                      <a:r>
                        <a:rPr sz="2400" spc="-5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del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RDD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BAD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59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collect()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C3D5B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971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Devuelve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una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lista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con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todos los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elementos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del </a:t>
                      </a:r>
                      <a:r>
                        <a:rPr sz="2400" spc="-5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RDD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C3D5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887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takeOrdered(n[,key=func])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BAD8A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993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Devuelve</a:t>
                      </a:r>
                      <a:r>
                        <a:rPr sz="2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n elementos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en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orden ascendente.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Opcionalmente</a:t>
                      </a:r>
                      <a:r>
                        <a:rPr sz="2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se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puede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especificar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clave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de </a:t>
                      </a:r>
                      <a:r>
                        <a:rPr sz="2400" spc="-5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ordenación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45783" marB="0">
                    <a:lnL w="12700">
                      <a:solidFill>
                        <a:srgbClr val="539E39"/>
                      </a:solidFill>
                      <a:prstDash val="solid"/>
                    </a:lnL>
                    <a:lnR w="12700">
                      <a:solidFill>
                        <a:srgbClr val="539E39"/>
                      </a:solidFill>
                      <a:prstDash val="solid"/>
                    </a:lnR>
                    <a:lnT w="12700">
                      <a:solidFill>
                        <a:srgbClr val="539E39"/>
                      </a:solidFill>
                      <a:prstDash val="solid"/>
                    </a:lnT>
                    <a:lnB w="12700">
                      <a:solidFill>
                        <a:srgbClr val="539E39"/>
                      </a:solidFill>
                      <a:prstDash val="solid"/>
                    </a:lnB>
                    <a:solidFill>
                      <a:srgbClr val="BAD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05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Acción “</a:t>
            </a:r>
            <a:r>
              <a:rPr lang="es-ES" dirty="0" err="1"/>
              <a:t>count</a:t>
            </a:r>
            <a:r>
              <a:rPr lang="es-ES" dirty="0"/>
              <a:t>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2813050" cy="157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035A28BA-49DB-EE1A-87C1-252D35147FF3}"/>
              </a:ext>
            </a:extLst>
          </p:cNvPr>
          <p:cNvGrpSpPr/>
          <p:nvPr/>
        </p:nvGrpSpPr>
        <p:grpSpPr>
          <a:xfrm>
            <a:off x="720963" y="2349500"/>
            <a:ext cx="9874787" cy="1988917"/>
            <a:chOff x="609980" y="1609724"/>
            <a:chExt cx="8354696" cy="1682750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3303102F-B4DC-4B01-6073-902E86DFE6EF}"/>
                </a:ext>
              </a:extLst>
            </p:cNvPr>
            <p:cNvSpPr/>
            <p:nvPr/>
          </p:nvSpPr>
          <p:spPr>
            <a:xfrm>
              <a:off x="609981" y="1609724"/>
              <a:ext cx="8354695" cy="1682750"/>
            </a:xfrm>
            <a:custGeom>
              <a:avLst/>
              <a:gdLst/>
              <a:ahLst/>
              <a:cxnLst/>
              <a:rect l="l" t="t" r="r" b="b"/>
              <a:pathLst>
                <a:path w="8354695" h="1682750">
                  <a:moveTo>
                    <a:pt x="8354568" y="0"/>
                  </a:moveTo>
                  <a:lnTo>
                    <a:pt x="0" y="0"/>
                  </a:lnTo>
                  <a:lnTo>
                    <a:pt x="0" y="1466088"/>
                  </a:lnTo>
                  <a:lnTo>
                    <a:pt x="0" y="1682496"/>
                  </a:lnTo>
                  <a:lnTo>
                    <a:pt x="8354568" y="1682496"/>
                  </a:lnTo>
                  <a:lnTo>
                    <a:pt x="8354568" y="1466088"/>
                  </a:lnTo>
                  <a:lnTo>
                    <a:pt x="835456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7326D98A-B23A-BA48-5B5F-58304D09BF87}"/>
                </a:ext>
              </a:extLst>
            </p:cNvPr>
            <p:cNvSpPr/>
            <p:nvPr/>
          </p:nvSpPr>
          <p:spPr>
            <a:xfrm>
              <a:off x="609980" y="1609724"/>
              <a:ext cx="8354695" cy="1682750"/>
            </a:xfrm>
            <a:custGeom>
              <a:avLst/>
              <a:gdLst/>
              <a:ahLst/>
              <a:cxnLst/>
              <a:rect l="l" t="t" r="r" b="b"/>
              <a:pathLst>
                <a:path w="8354695" h="1682750">
                  <a:moveTo>
                    <a:pt x="0" y="1682495"/>
                  </a:moveTo>
                  <a:lnTo>
                    <a:pt x="8354568" y="1682495"/>
                  </a:lnTo>
                  <a:lnTo>
                    <a:pt x="8354568" y="0"/>
                  </a:lnTo>
                  <a:lnTo>
                    <a:pt x="0" y="0"/>
                  </a:lnTo>
                  <a:lnTo>
                    <a:pt x="0" y="1682495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10" name="object 7">
            <a:extLst>
              <a:ext uri="{FF2B5EF4-FFF2-40B4-BE49-F238E27FC236}">
                <a16:creationId xmlns:a16="http://schemas.microsoft.com/office/drawing/2014/main" id="{78076370-FD1E-1B0A-7AE2-AEEEED57C114}"/>
              </a:ext>
            </a:extLst>
          </p:cNvPr>
          <p:cNvSpPr txBox="1"/>
          <p:nvPr/>
        </p:nvSpPr>
        <p:spPr>
          <a:xfrm>
            <a:off x="688942" y="1516046"/>
            <a:ext cx="8990353" cy="38448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393265" indent="-378255">
              <a:spcBef>
                <a:spcPts val="118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Devuelve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número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sz="2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E3697277-8D90-BFFD-53DD-25903F451F72}"/>
              </a:ext>
            </a:extLst>
          </p:cNvPr>
          <p:cNvSpPr txBox="1"/>
          <p:nvPr/>
        </p:nvSpPr>
        <p:spPr>
          <a:xfrm>
            <a:off x="813580" y="2359559"/>
            <a:ext cx="7833331" cy="1600143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sz="1891" b="1" spc="-6" dirty="0">
                <a:latin typeface="Courier New"/>
                <a:cs typeface="Courier New"/>
              </a:rPr>
              <a:t>numeros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sc.parallelize([1,2,3,4,5,6,7,8,9,10])</a:t>
            </a:r>
            <a:endParaRPr sz="1891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27" dirty="0">
              <a:latin typeface="Courier New"/>
              <a:cs typeface="Courier New"/>
            </a:endParaRPr>
          </a:p>
          <a:p>
            <a:pPr marL="15010">
              <a:spcBef>
                <a:spcPts val="1519"/>
              </a:spcBef>
            </a:pPr>
            <a:r>
              <a:rPr sz="1891" b="1" spc="-6" dirty="0">
                <a:latin typeface="Courier New"/>
                <a:cs typeface="Courier New"/>
              </a:rPr>
              <a:t>pares</a:t>
            </a:r>
            <a:r>
              <a:rPr sz="1891" b="1" spc="24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24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numeros.filter(lambda</a:t>
            </a:r>
            <a:r>
              <a:rPr sz="1891" b="1" spc="24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elemento: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elemento%2==0)</a:t>
            </a:r>
            <a:endParaRPr lang="es-ES" sz="1891" b="1" spc="-6" dirty="0">
              <a:latin typeface="Courier New"/>
              <a:cs typeface="Courier New"/>
            </a:endParaRPr>
          </a:p>
          <a:p>
            <a:pPr marL="15010">
              <a:spcBef>
                <a:spcPts val="1519"/>
              </a:spcBef>
            </a:pPr>
            <a:r>
              <a:rPr lang="es-ES" sz="1891" b="1" spc="-6" dirty="0" err="1">
                <a:latin typeface="Courier New"/>
                <a:cs typeface="Courier New"/>
              </a:rPr>
              <a:t>pares.count</a:t>
            </a:r>
            <a:r>
              <a:rPr lang="es-ES" sz="1891" b="1" spc="-6" dirty="0">
                <a:latin typeface="Courier New"/>
                <a:cs typeface="Courier New"/>
              </a:rPr>
              <a:t>()</a:t>
            </a:r>
          </a:p>
        </p:txBody>
      </p:sp>
      <p:grpSp>
        <p:nvGrpSpPr>
          <p:cNvPr id="13" name="object 10">
            <a:extLst>
              <a:ext uri="{FF2B5EF4-FFF2-40B4-BE49-F238E27FC236}">
                <a16:creationId xmlns:a16="http://schemas.microsoft.com/office/drawing/2014/main" id="{F737915D-E957-0421-FAB1-E9F6A82A805C}"/>
              </a:ext>
            </a:extLst>
          </p:cNvPr>
          <p:cNvGrpSpPr/>
          <p:nvPr/>
        </p:nvGrpSpPr>
        <p:grpSpPr>
          <a:xfrm>
            <a:off x="2755062" y="5224462"/>
            <a:ext cx="3696384" cy="1223372"/>
            <a:chOff x="2330957" y="3714750"/>
            <a:chExt cx="3127375" cy="1035050"/>
          </a:xfrm>
        </p:grpSpPr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EAB31E16-3C2F-A403-072A-4F7AD0D89F35}"/>
                </a:ext>
              </a:extLst>
            </p:cNvPr>
            <p:cNvSpPr/>
            <p:nvPr/>
          </p:nvSpPr>
          <p:spPr>
            <a:xfrm>
              <a:off x="4224908" y="3731895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0" y="168020"/>
                  </a:moveTo>
                  <a:lnTo>
                    <a:pt x="5998" y="123339"/>
                  </a:lnTo>
                  <a:lnTo>
                    <a:pt x="22930" y="83199"/>
                  </a:lnTo>
                  <a:lnTo>
                    <a:pt x="49196" y="49196"/>
                  </a:lnTo>
                  <a:lnTo>
                    <a:pt x="83199" y="22930"/>
                  </a:lnTo>
                  <a:lnTo>
                    <a:pt x="123339" y="5998"/>
                  </a:lnTo>
                  <a:lnTo>
                    <a:pt x="168020" y="0"/>
                  </a:lnTo>
                  <a:lnTo>
                    <a:pt x="1055751" y="0"/>
                  </a:lnTo>
                  <a:lnTo>
                    <a:pt x="1100432" y="5998"/>
                  </a:lnTo>
                  <a:lnTo>
                    <a:pt x="1140572" y="22930"/>
                  </a:lnTo>
                  <a:lnTo>
                    <a:pt x="1174575" y="49196"/>
                  </a:lnTo>
                  <a:lnTo>
                    <a:pt x="1200841" y="83199"/>
                  </a:lnTo>
                  <a:lnTo>
                    <a:pt x="1217773" y="123339"/>
                  </a:lnTo>
                  <a:lnTo>
                    <a:pt x="1223771" y="168020"/>
                  </a:lnTo>
                  <a:lnTo>
                    <a:pt x="1223771" y="840104"/>
                  </a:lnTo>
                  <a:lnTo>
                    <a:pt x="1217773" y="884772"/>
                  </a:lnTo>
                  <a:lnTo>
                    <a:pt x="1200841" y="924909"/>
                  </a:lnTo>
                  <a:lnTo>
                    <a:pt x="1174575" y="958915"/>
                  </a:lnTo>
                  <a:lnTo>
                    <a:pt x="1140572" y="985186"/>
                  </a:lnTo>
                  <a:lnTo>
                    <a:pt x="1100432" y="1002124"/>
                  </a:lnTo>
                  <a:lnTo>
                    <a:pt x="1055751" y="1008125"/>
                  </a:lnTo>
                  <a:lnTo>
                    <a:pt x="168020" y="1008125"/>
                  </a:lnTo>
                  <a:lnTo>
                    <a:pt x="123339" y="1002124"/>
                  </a:lnTo>
                  <a:lnTo>
                    <a:pt x="83199" y="985186"/>
                  </a:lnTo>
                  <a:lnTo>
                    <a:pt x="49196" y="958915"/>
                  </a:lnTo>
                  <a:lnTo>
                    <a:pt x="22930" y="924909"/>
                  </a:lnTo>
                  <a:lnTo>
                    <a:pt x="5998" y="884772"/>
                  </a:lnTo>
                  <a:lnTo>
                    <a:pt x="0" y="840104"/>
                  </a:lnTo>
                  <a:lnTo>
                    <a:pt x="0" y="168020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8CB571C1-46AB-1A7C-B111-0932B0374BC7}"/>
                </a:ext>
              </a:extLst>
            </p:cNvPr>
            <p:cNvSpPr/>
            <p:nvPr/>
          </p:nvSpPr>
          <p:spPr>
            <a:xfrm>
              <a:off x="2340482" y="3724275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1055751" y="0"/>
                  </a:moveTo>
                  <a:lnTo>
                    <a:pt x="168021" y="0"/>
                  </a:lnTo>
                  <a:lnTo>
                    <a:pt x="123339" y="5998"/>
                  </a:lnTo>
                  <a:lnTo>
                    <a:pt x="83199" y="22930"/>
                  </a:lnTo>
                  <a:lnTo>
                    <a:pt x="49196" y="49196"/>
                  </a:lnTo>
                  <a:lnTo>
                    <a:pt x="22930" y="83199"/>
                  </a:lnTo>
                  <a:lnTo>
                    <a:pt x="5998" y="123339"/>
                  </a:lnTo>
                  <a:lnTo>
                    <a:pt x="0" y="168021"/>
                  </a:lnTo>
                  <a:lnTo>
                    <a:pt x="0" y="840105"/>
                  </a:lnTo>
                  <a:lnTo>
                    <a:pt x="5998" y="884772"/>
                  </a:lnTo>
                  <a:lnTo>
                    <a:pt x="22930" y="924909"/>
                  </a:lnTo>
                  <a:lnTo>
                    <a:pt x="49196" y="958915"/>
                  </a:lnTo>
                  <a:lnTo>
                    <a:pt x="83199" y="985186"/>
                  </a:lnTo>
                  <a:lnTo>
                    <a:pt x="123339" y="1002124"/>
                  </a:lnTo>
                  <a:lnTo>
                    <a:pt x="168021" y="1008126"/>
                  </a:lnTo>
                  <a:lnTo>
                    <a:pt x="1055751" y="1008126"/>
                  </a:lnTo>
                  <a:lnTo>
                    <a:pt x="1100432" y="1002124"/>
                  </a:lnTo>
                  <a:lnTo>
                    <a:pt x="1140572" y="985186"/>
                  </a:lnTo>
                  <a:lnTo>
                    <a:pt x="1174575" y="958915"/>
                  </a:lnTo>
                  <a:lnTo>
                    <a:pt x="1200841" y="924909"/>
                  </a:lnTo>
                  <a:lnTo>
                    <a:pt x="1217773" y="884772"/>
                  </a:lnTo>
                  <a:lnTo>
                    <a:pt x="1223771" y="840105"/>
                  </a:lnTo>
                  <a:lnTo>
                    <a:pt x="1223771" y="168021"/>
                  </a:lnTo>
                  <a:lnTo>
                    <a:pt x="1217773" y="123339"/>
                  </a:lnTo>
                  <a:lnTo>
                    <a:pt x="1200841" y="83199"/>
                  </a:lnTo>
                  <a:lnTo>
                    <a:pt x="1174575" y="49196"/>
                  </a:lnTo>
                  <a:lnTo>
                    <a:pt x="1140572" y="22930"/>
                  </a:lnTo>
                  <a:lnTo>
                    <a:pt x="1100432" y="5998"/>
                  </a:lnTo>
                  <a:lnTo>
                    <a:pt x="1055751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BDB185AF-6122-336B-E33C-CE4682A9A161}"/>
                </a:ext>
              </a:extLst>
            </p:cNvPr>
            <p:cNvSpPr/>
            <p:nvPr/>
          </p:nvSpPr>
          <p:spPr>
            <a:xfrm>
              <a:off x="2340482" y="3724275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0" y="168021"/>
                  </a:moveTo>
                  <a:lnTo>
                    <a:pt x="5998" y="123339"/>
                  </a:lnTo>
                  <a:lnTo>
                    <a:pt x="22930" y="83199"/>
                  </a:lnTo>
                  <a:lnTo>
                    <a:pt x="49196" y="49196"/>
                  </a:lnTo>
                  <a:lnTo>
                    <a:pt x="83199" y="22930"/>
                  </a:lnTo>
                  <a:lnTo>
                    <a:pt x="123339" y="5998"/>
                  </a:lnTo>
                  <a:lnTo>
                    <a:pt x="168021" y="0"/>
                  </a:lnTo>
                  <a:lnTo>
                    <a:pt x="1055751" y="0"/>
                  </a:lnTo>
                  <a:lnTo>
                    <a:pt x="1100432" y="5998"/>
                  </a:lnTo>
                  <a:lnTo>
                    <a:pt x="1140572" y="22930"/>
                  </a:lnTo>
                  <a:lnTo>
                    <a:pt x="1174575" y="49196"/>
                  </a:lnTo>
                  <a:lnTo>
                    <a:pt x="1200841" y="83199"/>
                  </a:lnTo>
                  <a:lnTo>
                    <a:pt x="1217773" y="123339"/>
                  </a:lnTo>
                  <a:lnTo>
                    <a:pt x="1223771" y="168021"/>
                  </a:lnTo>
                  <a:lnTo>
                    <a:pt x="1223771" y="840105"/>
                  </a:lnTo>
                  <a:lnTo>
                    <a:pt x="1217773" y="884772"/>
                  </a:lnTo>
                  <a:lnTo>
                    <a:pt x="1200841" y="924909"/>
                  </a:lnTo>
                  <a:lnTo>
                    <a:pt x="1174575" y="958915"/>
                  </a:lnTo>
                  <a:lnTo>
                    <a:pt x="1140572" y="985186"/>
                  </a:lnTo>
                  <a:lnTo>
                    <a:pt x="1100432" y="1002124"/>
                  </a:lnTo>
                  <a:lnTo>
                    <a:pt x="1055751" y="1008126"/>
                  </a:lnTo>
                  <a:lnTo>
                    <a:pt x="168021" y="1008126"/>
                  </a:lnTo>
                  <a:lnTo>
                    <a:pt x="123339" y="1002124"/>
                  </a:lnTo>
                  <a:lnTo>
                    <a:pt x="83199" y="985186"/>
                  </a:lnTo>
                  <a:lnTo>
                    <a:pt x="49196" y="958915"/>
                  </a:lnTo>
                  <a:lnTo>
                    <a:pt x="22930" y="924909"/>
                  </a:lnTo>
                  <a:lnTo>
                    <a:pt x="5998" y="884772"/>
                  </a:lnTo>
                  <a:lnTo>
                    <a:pt x="0" y="840105"/>
                  </a:lnTo>
                  <a:lnTo>
                    <a:pt x="0" y="168021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D6443A07-0CCA-92DB-5504-E8653BCFB3F0}"/>
                </a:ext>
              </a:extLst>
            </p:cNvPr>
            <p:cNvSpPr/>
            <p:nvPr/>
          </p:nvSpPr>
          <p:spPr>
            <a:xfrm>
              <a:off x="3648836" y="4163948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359663" y="0"/>
                  </a:moveTo>
                  <a:lnTo>
                    <a:pt x="359663" y="72009"/>
                  </a:lnTo>
                  <a:lnTo>
                    <a:pt x="0" y="72009"/>
                  </a:lnTo>
                  <a:lnTo>
                    <a:pt x="0" y="216026"/>
                  </a:lnTo>
                  <a:lnTo>
                    <a:pt x="359663" y="216026"/>
                  </a:lnTo>
                  <a:lnTo>
                    <a:pt x="359663" y="288035"/>
                  </a:lnTo>
                  <a:lnTo>
                    <a:pt x="503682" y="144017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C01522BB-7251-4F2E-0A28-B87F8C720983}"/>
                </a:ext>
              </a:extLst>
            </p:cNvPr>
            <p:cNvSpPr/>
            <p:nvPr/>
          </p:nvSpPr>
          <p:spPr>
            <a:xfrm>
              <a:off x="3648836" y="4163948"/>
              <a:ext cx="504190" cy="288290"/>
            </a:xfrm>
            <a:custGeom>
              <a:avLst/>
              <a:gdLst/>
              <a:ahLst/>
              <a:cxnLst/>
              <a:rect l="l" t="t" r="r" b="b"/>
              <a:pathLst>
                <a:path w="504189" h="288289">
                  <a:moveTo>
                    <a:pt x="0" y="72009"/>
                  </a:moveTo>
                  <a:lnTo>
                    <a:pt x="359663" y="72009"/>
                  </a:lnTo>
                  <a:lnTo>
                    <a:pt x="359663" y="0"/>
                  </a:lnTo>
                  <a:lnTo>
                    <a:pt x="503682" y="144017"/>
                  </a:lnTo>
                  <a:lnTo>
                    <a:pt x="359663" y="288035"/>
                  </a:lnTo>
                  <a:lnTo>
                    <a:pt x="359663" y="216026"/>
                  </a:lnTo>
                  <a:lnTo>
                    <a:pt x="0" y="216026"/>
                  </a:lnTo>
                  <a:lnTo>
                    <a:pt x="0" y="72009"/>
                  </a:lnTo>
                  <a:close/>
                </a:path>
              </a:pathLst>
            </a:custGeom>
            <a:ln w="19050">
              <a:solidFill>
                <a:srgbClr val="3A7327"/>
              </a:solidFill>
            </a:ln>
          </p:spPr>
          <p:txBody>
            <a:bodyPr wrap="square" lIns="0" tIns="0" rIns="0" bIns="0" rtlCol="0"/>
            <a:lstStyle/>
            <a:p>
              <a:endParaRPr sz="2127"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BAF862FC-116C-1115-E067-2C67888A800B}"/>
                </a:ext>
              </a:extLst>
            </p:cNvPr>
            <p:cNvSpPr/>
            <p:nvPr/>
          </p:nvSpPr>
          <p:spPr>
            <a:xfrm>
              <a:off x="4224908" y="3731895"/>
              <a:ext cx="1224280" cy="1008380"/>
            </a:xfrm>
            <a:custGeom>
              <a:avLst/>
              <a:gdLst/>
              <a:ahLst/>
              <a:cxnLst/>
              <a:rect l="l" t="t" r="r" b="b"/>
              <a:pathLst>
                <a:path w="1224279" h="1008379">
                  <a:moveTo>
                    <a:pt x="1055751" y="0"/>
                  </a:moveTo>
                  <a:lnTo>
                    <a:pt x="168020" y="0"/>
                  </a:lnTo>
                  <a:lnTo>
                    <a:pt x="123339" y="5998"/>
                  </a:lnTo>
                  <a:lnTo>
                    <a:pt x="83199" y="22930"/>
                  </a:lnTo>
                  <a:lnTo>
                    <a:pt x="49196" y="49196"/>
                  </a:lnTo>
                  <a:lnTo>
                    <a:pt x="22930" y="83199"/>
                  </a:lnTo>
                  <a:lnTo>
                    <a:pt x="5998" y="123339"/>
                  </a:lnTo>
                  <a:lnTo>
                    <a:pt x="0" y="168020"/>
                  </a:lnTo>
                  <a:lnTo>
                    <a:pt x="0" y="840104"/>
                  </a:lnTo>
                  <a:lnTo>
                    <a:pt x="5998" y="884772"/>
                  </a:lnTo>
                  <a:lnTo>
                    <a:pt x="22930" y="924909"/>
                  </a:lnTo>
                  <a:lnTo>
                    <a:pt x="49196" y="958915"/>
                  </a:lnTo>
                  <a:lnTo>
                    <a:pt x="83199" y="985186"/>
                  </a:lnTo>
                  <a:lnTo>
                    <a:pt x="123339" y="1002124"/>
                  </a:lnTo>
                  <a:lnTo>
                    <a:pt x="168020" y="1008125"/>
                  </a:lnTo>
                  <a:lnTo>
                    <a:pt x="1055751" y="1008125"/>
                  </a:lnTo>
                  <a:lnTo>
                    <a:pt x="1100432" y="1002124"/>
                  </a:lnTo>
                  <a:lnTo>
                    <a:pt x="1140572" y="985186"/>
                  </a:lnTo>
                  <a:lnTo>
                    <a:pt x="1174575" y="958915"/>
                  </a:lnTo>
                  <a:lnTo>
                    <a:pt x="1200841" y="924909"/>
                  </a:lnTo>
                  <a:lnTo>
                    <a:pt x="1217773" y="884772"/>
                  </a:lnTo>
                  <a:lnTo>
                    <a:pt x="1223771" y="840104"/>
                  </a:lnTo>
                  <a:lnTo>
                    <a:pt x="1223771" y="168020"/>
                  </a:lnTo>
                  <a:lnTo>
                    <a:pt x="1217773" y="123339"/>
                  </a:lnTo>
                  <a:lnTo>
                    <a:pt x="1200841" y="83199"/>
                  </a:lnTo>
                  <a:lnTo>
                    <a:pt x="1174575" y="49196"/>
                  </a:lnTo>
                  <a:lnTo>
                    <a:pt x="1140572" y="22930"/>
                  </a:lnTo>
                  <a:lnTo>
                    <a:pt x="1100432" y="5998"/>
                  </a:lnTo>
                  <a:lnTo>
                    <a:pt x="1055751" y="0"/>
                  </a:lnTo>
                  <a:close/>
                </a:path>
              </a:pathLst>
            </a:custGeom>
            <a:solidFill>
              <a:srgbClr val="539E39"/>
            </a:solidFill>
          </p:spPr>
          <p:txBody>
            <a:bodyPr wrap="square" lIns="0" tIns="0" rIns="0" bIns="0" rtlCol="0"/>
            <a:lstStyle/>
            <a:p>
              <a:endParaRPr sz="2127"/>
            </a:p>
          </p:txBody>
        </p:sp>
      </p:grpSp>
      <p:sp>
        <p:nvSpPr>
          <p:cNvPr id="20" name="object 17">
            <a:extLst>
              <a:ext uri="{FF2B5EF4-FFF2-40B4-BE49-F238E27FC236}">
                <a16:creationId xmlns:a16="http://schemas.microsoft.com/office/drawing/2014/main" id="{5A381A18-7E21-0D53-F5DC-B623B4EBB1A0}"/>
              </a:ext>
            </a:extLst>
          </p:cNvPr>
          <p:cNvSpPr txBox="1"/>
          <p:nvPr/>
        </p:nvSpPr>
        <p:spPr>
          <a:xfrm>
            <a:off x="4960734" y="4849195"/>
            <a:ext cx="1442528" cy="342491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sz="2127" dirty="0">
                <a:latin typeface="Arial MT"/>
                <a:cs typeface="Arial MT"/>
              </a:rPr>
              <a:t>RDD:</a:t>
            </a:r>
            <a:r>
              <a:rPr sz="2127" spc="-71" dirty="0">
                <a:latin typeface="Arial MT"/>
                <a:cs typeface="Arial MT"/>
              </a:rPr>
              <a:t> </a:t>
            </a:r>
            <a:r>
              <a:rPr sz="2127" spc="-6" dirty="0">
                <a:latin typeface="Arial MT"/>
                <a:cs typeface="Arial MT"/>
              </a:rPr>
              <a:t>pares</a:t>
            </a:r>
            <a:endParaRPr sz="2127">
              <a:latin typeface="Arial MT"/>
              <a:cs typeface="Arial MT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47CBCE53-963E-D392-84FC-ECB3EC862470}"/>
              </a:ext>
            </a:extLst>
          </p:cNvPr>
          <p:cNvSpPr/>
          <p:nvPr/>
        </p:nvSpPr>
        <p:spPr>
          <a:xfrm>
            <a:off x="260314" y="3644900"/>
            <a:ext cx="425553" cy="342244"/>
          </a:xfrm>
          <a:custGeom>
            <a:avLst/>
            <a:gdLst/>
            <a:ahLst/>
            <a:cxnLst/>
            <a:rect l="l" t="t" r="r" b="b"/>
            <a:pathLst>
              <a:path w="360045" h="289560">
                <a:moveTo>
                  <a:pt x="0" y="72389"/>
                </a:moveTo>
                <a:lnTo>
                  <a:pt x="214883" y="72389"/>
                </a:lnTo>
                <a:lnTo>
                  <a:pt x="214883" y="0"/>
                </a:lnTo>
                <a:lnTo>
                  <a:pt x="359664" y="144779"/>
                </a:lnTo>
                <a:lnTo>
                  <a:pt x="214883" y="289559"/>
                </a:lnTo>
                <a:lnTo>
                  <a:pt x="214883" y="217169"/>
                </a:lnTo>
                <a:lnTo>
                  <a:pt x="0" y="217169"/>
                </a:lnTo>
                <a:lnTo>
                  <a:pt x="0" y="72389"/>
                </a:lnTo>
                <a:close/>
              </a:path>
            </a:pathLst>
          </a:custGeom>
          <a:solidFill>
            <a:srgbClr val="00B050"/>
          </a:solidFill>
          <a:ln w="19049">
            <a:solidFill>
              <a:srgbClr val="3A7327"/>
            </a:solidFill>
          </a:ln>
        </p:spPr>
        <p:txBody>
          <a:bodyPr wrap="square" lIns="0" tIns="0" rIns="0" bIns="0" rtlCol="0"/>
          <a:lstStyle/>
          <a:p>
            <a:endParaRPr sz="2127"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C7156614-28DE-172E-C70A-BDF44625D5C0}"/>
              </a:ext>
            </a:extLst>
          </p:cNvPr>
          <p:cNvSpPr txBox="1"/>
          <p:nvPr/>
        </p:nvSpPr>
        <p:spPr>
          <a:xfrm>
            <a:off x="2453948" y="4840188"/>
            <a:ext cx="1818546" cy="907133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sz="2127" dirty="0">
                <a:latin typeface="Arial MT"/>
                <a:cs typeface="Arial MT"/>
              </a:rPr>
              <a:t>RDD:</a:t>
            </a:r>
            <a:r>
              <a:rPr sz="2127" spc="-71" dirty="0">
                <a:latin typeface="Arial MT"/>
                <a:cs typeface="Arial MT"/>
              </a:rPr>
              <a:t> </a:t>
            </a:r>
            <a:r>
              <a:rPr sz="2127" spc="-6" dirty="0">
                <a:latin typeface="Arial MT"/>
                <a:cs typeface="Arial MT"/>
              </a:rPr>
              <a:t>numeros</a:t>
            </a:r>
            <a:endParaRPr sz="2127">
              <a:latin typeface="Arial MT"/>
              <a:cs typeface="Arial MT"/>
            </a:endParaRPr>
          </a:p>
          <a:p>
            <a:pPr marL="586144">
              <a:spcBef>
                <a:spcPts val="1005"/>
              </a:spcBef>
            </a:pPr>
            <a:r>
              <a:rPr sz="1418" b="1" dirty="0">
                <a:latin typeface="Courier New"/>
                <a:cs typeface="Courier New"/>
              </a:rPr>
              <a:t>[1,</a:t>
            </a:r>
            <a:r>
              <a:rPr sz="1418" b="1" spc="-47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2,</a:t>
            </a:r>
            <a:r>
              <a:rPr sz="1418" b="1" spc="-41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3,</a:t>
            </a:r>
            <a:endParaRPr sz="1418">
              <a:latin typeface="Courier New"/>
              <a:cs typeface="Courier New"/>
            </a:endParaRPr>
          </a:p>
          <a:p>
            <a:pPr marL="640933"/>
            <a:r>
              <a:rPr sz="1418" b="1" dirty="0">
                <a:latin typeface="Courier New"/>
                <a:cs typeface="Courier New"/>
              </a:rPr>
              <a:t>4,</a:t>
            </a:r>
            <a:r>
              <a:rPr sz="1418" b="1" spc="-47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5,</a:t>
            </a:r>
            <a:r>
              <a:rPr sz="1418" b="1" spc="-41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6,</a:t>
            </a:r>
            <a:endParaRPr sz="1418">
              <a:latin typeface="Courier New"/>
              <a:cs typeface="Courier New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9C75F418-CD1F-EE2A-CFE1-252169C92778}"/>
              </a:ext>
            </a:extLst>
          </p:cNvPr>
          <p:cNvSpPr txBox="1"/>
          <p:nvPr/>
        </p:nvSpPr>
        <p:spPr>
          <a:xfrm>
            <a:off x="3080193" y="5724619"/>
            <a:ext cx="899141" cy="45155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algn="ctr">
              <a:spcBef>
                <a:spcPts val="118"/>
              </a:spcBef>
            </a:pPr>
            <a:r>
              <a:rPr sz="1418" b="1" dirty="0">
                <a:latin typeface="Courier New"/>
                <a:cs typeface="Courier New"/>
              </a:rPr>
              <a:t>7,</a:t>
            </a:r>
            <a:r>
              <a:rPr sz="1418" b="1" spc="-53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8,</a:t>
            </a:r>
            <a:r>
              <a:rPr sz="1418" b="1" spc="-47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9,</a:t>
            </a:r>
            <a:endParaRPr sz="1418">
              <a:latin typeface="Courier New"/>
              <a:cs typeface="Courier New"/>
            </a:endParaRPr>
          </a:p>
          <a:p>
            <a:pPr marL="1501" algn="ctr"/>
            <a:r>
              <a:rPr sz="1418" b="1" spc="6" dirty="0">
                <a:latin typeface="Courier New"/>
                <a:cs typeface="Courier New"/>
              </a:rPr>
              <a:t>10]</a:t>
            </a:r>
            <a:endParaRPr sz="1418">
              <a:latin typeface="Courier New"/>
              <a:cs typeface="Courier New"/>
            </a:endParaRPr>
          </a:p>
        </p:txBody>
      </p:sp>
      <p:sp>
        <p:nvSpPr>
          <p:cNvPr id="26" name="object 27">
            <a:extLst>
              <a:ext uri="{FF2B5EF4-FFF2-40B4-BE49-F238E27FC236}">
                <a16:creationId xmlns:a16="http://schemas.microsoft.com/office/drawing/2014/main" id="{0A88F5D7-B6F0-9A20-E440-1877DAFB0DA8}"/>
              </a:ext>
            </a:extLst>
          </p:cNvPr>
          <p:cNvSpPr txBox="1"/>
          <p:nvPr/>
        </p:nvSpPr>
        <p:spPr>
          <a:xfrm>
            <a:off x="5447982" y="5641759"/>
            <a:ext cx="572658" cy="45155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algn="ctr">
              <a:spcBef>
                <a:spcPts val="118"/>
              </a:spcBef>
            </a:pPr>
            <a:r>
              <a:rPr sz="1418" b="1" dirty="0">
                <a:latin typeface="Courier New"/>
                <a:cs typeface="Courier New"/>
              </a:rPr>
              <a:t>6,</a:t>
            </a:r>
            <a:r>
              <a:rPr sz="1418" b="1" spc="-95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8,</a:t>
            </a:r>
            <a:endParaRPr sz="1418">
              <a:latin typeface="Courier New"/>
              <a:cs typeface="Courier New"/>
            </a:endParaRPr>
          </a:p>
          <a:p>
            <a:pPr marL="2252" algn="ctr"/>
            <a:r>
              <a:rPr sz="1418" b="1" spc="6" dirty="0">
                <a:latin typeface="Courier New"/>
                <a:cs typeface="Courier New"/>
              </a:rPr>
              <a:t>10]</a:t>
            </a:r>
            <a:endParaRPr sz="1418">
              <a:latin typeface="Courier New"/>
              <a:cs typeface="Courier New"/>
            </a:endParaRPr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EC44FE80-3CDD-39B5-03D5-6F6E5A221D63}"/>
              </a:ext>
            </a:extLst>
          </p:cNvPr>
          <p:cNvSpPr txBox="1"/>
          <p:nvPr/>
        </p:nvSpPr>
        <p:spPr>
          <a:xfrm>
            <a:off x="5393942" y="5425605"/>
            <a:ext cx="681486" cy="233359"/>
          </a:xfrm>
          <a:prstGeom prst="rect">
            <a:avLst/>
          </a:prstGeom>
        </p:spPr>
        <p:txBody>
          <a:bodyPr vert="horz" wrap="square" lIns="0" tIns="15011" rIns="0" bIns="0" rtlCol="0">
            <a:spAutoFit/>
          </a:bodyPr>
          <a:lstStyle/>
          <a:p>
            <a:pPr marL="15010">
              <a:spcBef>
                <a:spcPts val="118"/>
              </a:spcBef>
            </a:pPr>
            <a:r>
              <a:rPr sz="1418" b="1" dirty="0">
                <a:latin typeface="Courier New"/>
                <a:cs typeface="Courier New"/>
              </a:rPr>
              <a:t>[2,</a:t>
            </a:r>
            <a:r>
              <a:rPr sz="1418" b="1" spc="-106" dirty="0">
                <a:latin typeface="Courier New"/>
                <a:cs typeface="Courier New"/>
              </a:rPr>
              <a:t> </a:t>
            </a:r>
            <a:r>
              <a:rPr sz="1418" b="1" dirty="0">
                <a:latin typeface="Courier New"/>
                <a:cs typeface="Courier New"/>
              </a:rPr>
              <a:t>4,</a:t>
            </a:r>
            <a:endParaRPr sz="1418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7362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Acción “reduce”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2813050" cy="1577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8E69D4A-BED1-E7CC-4C67-0ABA8E286740}"/>
              </a:ext>
            </a:extLst>
          </p:cNvPr>
          <p:cNvSpPr txBox="1"/>
          <p:nvPr/>
        </p:nvSpPr>
        <p:spPr>
          <a:xfrm>
            <a:off x="527050" y="1206500"/>
            <a:ext cx="8236368" cy="778016"/>
          </a:xfrm>
          <a:prstGeom prst="rect">
            <a:avLst/>
          </a:prstGeom>
        </p:spPr>
        <p:txBody>
          <a:bodyPr vert="horz" wrap="square" lIns="0" tIns="59292" rIns="0" bIns="0" rtlCol="0">
            <a:spAutoFit/>
          </a:bodyPr>
          <a:lstStyle/>
          <a:p>
            <a:pPr marL="393265" marR="6004" indent="-378255">
              <a:lnSpc>
                <a:spcPts val="2813"/>
              </a:lnSpc>
              <a:spcBef>
                <a:spcPts val="467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Agrega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del RDD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400" b="1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pares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hasta </a:t>
            </a:r>
            <a:r>
              <a:rPr sz="2400" spc="-70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obtener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único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 (expresión </a:t>
            </a:r>
            <a:r>
              <a:rPr lang="es-ES"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407B237E-5292-0B80-9E77-60778B53C122}"/>
              </a:ext>
            </a:extLst>
          </p:cNvPr>
          <p:cNvSpPr txBox="1"/>
          <p:nvPr/>
        </p:nvSpPr>
        <p:spPr>
          <a:xfrm>
            <a:off x="527050" y="4102100"/>
            <a:ext cx="9432720" cy="3000608"/>
          </a:xfrm>
          <a:prstGeom prst="rect">
            <a:avLst/>
          </a:prstGeom>
        </p:spPr>
        <p:txBody>
          <a:bodyPr vert="horz" wrap="square" lIns="0" tIns="80307" rIns="0" bIns="0" rtlCol="0">
            <a:spAutoFit/>
          </a:bodyPr>
          <a:lstStyle/>
          <a:p>
            <a:pPr marL="393265" indent="-378255">
              <a:lnSpc>
                <a:spcPct val="150000"/>
              </a:lnSpc>
              <a:spcBef>
                <a:spcPts val="632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lnSpc>
                <a:spcPct val="150000"/>
              </a:lnSpc>
              <a:spcBef>
                <a:spcPts val="520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función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pasa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12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debe:</a:t>
            </a:r>
          </a:p>
          <a:p>
            <a:pPr marL="771521" lvl="1" indent="-324969">
              <a:lnSpc>
                <a:spcPct val="150000"/>
              </a:lnSpc>
              <a:spcBef>
                <a:spcPts val="443"/>
              </a:spcBef>
              <a:buClr>
                <a:srgbClr val="539E39"/>
              </a:buClr>
              <a:buSzPct val="68421"/>
              <a:buFont typeface="Wingdings"/>
              <a:buChar char=""/>
              <a:tabLst>
                <a:tab pos="770770" algn="l"/>
                <a:tab pos="771521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Recibir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argumentos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devolver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uno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tipo compatible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0770" marR="6004" lvl="1" indent="-324219">
              <a:lnSpc>
                <a:spcPct val="150000"/>
              </a:lnSpc>
              <a:spcBef>
                <a:spcPts val="751"/>
              </a:spcBef>
              <a:buClr>
                <a:srgbClr val="539E39"/>
              </a:buClr>
              <a:buSzPct val="68421"/>
              <a:buFont typeface="Wingdings"/>
              <a:buChar char=""/>
              <a:tabLst>
                <a:tab pos="770770" algn="l"/>
                <a:tab pos="771521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Operación debe s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conmutativa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asociativa</a:t>
            </a:r>
            <a:r>
              <a:rPr lang="es-ES" sz="2400" spc="-6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forma que</a:t>
            </a:r>
            <a:r>
              <a:rPr sz="2400" spc="1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pueda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calcular</a:t>
            </a:r>
            <a:r>
              <a:rPr sz="2400" spc="2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bien 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2400" spc="-60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paralelo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workers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8B1ABB86-53FF-E85C-5C64-ED1C66902D87}"/>
              </a:ext>
            </a:extLst>
          </p:cNvPr>
          <p:cNvSpPr txBox="1"/>
          <p:nvPr/>
        </p:nvSpPr>
        <p:spPr>
          <a:xfrm>
            <a:off x="927435" y="2349500"/>
            <a:ext cx="8171072" cy="1127415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5518" rIns="0" bIns="0" rtlCol="0">
            <a:spAutoFit/>
          </a:bodyPr>
          <a:lstStyle/>
          <a:p>
            <a:pPr marL="107322">
              <a:spcBef>
                <a:spcPts val="201"/>
              </a:spcBef>
            </a:pPr>
            <a:r>
              <a:rPr sz="1891" b="1" spc="-6" dirty="0">
                <a:latin typeface="Courier New"/>
                <a:cs typeface="Courier New"/>
              </a:rPr>
              <a:t>numeros</a:t>
            </a:r>
            <a:r>
              <a:rPr sz="1891" b="1" spc="6" dirty="0">
                <a:latin typeface="Courier New"/>
                <a:cs typeface="Courier New"/>
              </a:rPr>
              <a:t> </a:t>
            </a:r>
            <a:r>
              <a:rPr sz="1891" b="1" dirty="0">
                <a:latin typeface="Courier New"/>
                <a:cs typeface="Courier New"/>
              </a:rPr>
              <a:t>=</a:t>
            </a:r>
            <a:r>
              <a:rPr sz="1891" b="1" spc="12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sc.parallelize([1,2,3,4,5])</a:t>
            </a:r>
            <a:endParaRPr sz="1891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27" dirty="0">
              <a:latin typeface="Courier New"/>
              <a:cs typeface="Courier New"/>
            </a:endParaRPr>
          </a:p>
          <a:p>
            <a:pPr marL="107322">
              <a:spcBef>
                <a:spcPts val="1519"/>
              </a:spcBef>
            </a:pPr>
            <a:r>
              <a:rPr lang="es-ES" sz="1891" b="1" spc="-6" dirty="0">
                <a:latin typeface="Courier New"/>
                <a:cs typeface="Courier New"/>
              </a:rPr>
              <a:t>print(</a:t>
            </a:r>
            <a:r>
              <a:rPr sz="1891" b="1" spc="-6" dirty="0" err="1">
                <a:latin typeface="Courier New"/>
                <a:cs typeface="Courier New"/>
              </a:rPr>
              <a:t>numeros.reduce</a:t>
            </a:r>
            <a:r>
              <a:rPr sz="1891" b="1" spc="-6" dirty="0">
                <a:latin typeface="Courier New"/>
                <a:cs typeface="Courier New"/>
              </a:rPr>
              <a:t>(lambda</a:t>
            </a:r>
            <a:r>
              <a:rPr sz="1891" b="1" spc="24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elem1,elem2:</a:t>
            </a:r>
            <a:r>
              <a:rPr sz="1891" b="1" spc="18" dirty="0">
                <a:latin typeface="Courier New"/>
                <a:cs typeface="Courier New"/>
              </a:rPr>
              <a:t> </a:t>
            </a:r>
            <a:r>
              <a:rPr sz="1891" b="1" spc="-6" dirty="0">
                <a:latin typeface="Courier New"/>
                <a:cs typeface="Courier New"/>
              </a:rPr>
              <a:t>elem1+elem2</a:t>
            </a:r>
            <a:r>
              <a:rPr lang="es-ES" sz="1891" b="1" spc="-6" dirty="0">
                <a:latin typeface="Courier New"/>
                <a:cs typeface="Courier New"/>
              </a:rPr>
              <a:t>))</a:t>
            </a:r>
            <a:endParaRPr sz="189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2563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Acción “reduce”: otro ejemplo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673100"/>
            <a:ext cx="5403850" cy="868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5C7B373-2FF0-5D83-C7D2-611A182E3836}"/>
              </a:ext>
            </a:extLst>
          </p:cNvPr>
          <p:cNvSpPr txBox="1"/>
          <p:nvPr/>
        </p:nvSpPr>
        <p:spPr>
          <a:xfrm>
            <a:off x="813580" y="4330700"/>
            <a:ext cx="8628870" cy="2339815"/>
          </a:xfrm>
          <a:prstGeom prst="rect">
            <a:avLst/>
          </a:prstGeom>
        </p:spPr>
        <p:txBody>
          <a:bodyPr vert="horz" wrap="square" lIns="0" tIns="120086" rIns="0" bIns="0" rtlCol="0">
            <a:spAutoFit/>
          </a:bodyPr>
          <a:lstStyle/>
          <a:p>
            <a:pPr marL="393265" indent="-378255">
              <a:spcBef>
                <a:spcPts val="946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Resultado: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hola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-que-</a:t>
            </a:r>
            <a:r>
              <a:rPr sz="2400" spc="-6" dirty="0" err="1">
                <a:latin typeface="Arial" panose="020B0604020202020204" pitchFamily="34" charset="0"/>
                <a:cs typeface="Arial" panose="020B0604020202020204" pitchFamily="34" charset="0"/>
              </a:rPr>
              <a:t>tal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-bien”</a:t>
            </a:r>
            <a:endParaRPr lang="es-ES" sz="2400" spc="-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010">
              <a:spcBef>
                <a:spcPts val="946"/>
              </a:spcBef>
              <a:buClr>
                <a:srgbClr val="89B833"/>
              </a:buClr>
              <a:buSzPct val="60416"/>
              <a:tabLst>
                <a:tab pos="392515" algn="l"/>
                <a:tab pos="393265" algn="l"/>
              </a:tabLst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3265" indent="-378255">
              <a:spcBef>
                <a:spcPts val="833"/>
              </a:spcBef>
              <a:buClr>
                <a:srgbClr val="89B833"/>
              </a:buClr>
              <a:buSzPct val="60416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400" spc="-24" dirty="0">
                <a:latin typeface="Arial" panose="020B0604020202020204" pitchFamily="34" charset="0"/>
                <a:cs typeface="Arial" panose="020B0604020202020204" pitchFamily="34" charset="0"/>
              </a:rPr>
              <a:t>¿La función de reducción cumple las condiciones?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1521" lvl="1" indent="-324969">
              <a:spcBef>
                <a:spcPts val="721"/>
              </a:spcBef>
              <a:buClr>
                <a:srgbClr val="539E39"/>
              </a:buClr>
              <a:buSzPct val="70000"/>
              <a:buFont typeface="Wingdings"/>
              <a:buChar char=""/>
              <a:tabLst>
                <a:tab pos="770770" algn="l"/>
                <a:tab pos="771521" algn="l"/>
              </a:tabLst>
            </a:pP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todo.</a:t>
            </a:r>
            <a:r>
              <a:rPr sz="2400" spc="-14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Aquí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ha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salido</a:t>
            </a:r>
            <a:r>
              <a:rPr sz="2400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bien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pero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400" spc="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" dirty="0">
                <a:latin typeface="Arial" panose="020B0604020202020204" pitchFamily="34" charset="0"/>
                <a:cs typeface="Arial" panose="020B0604020202020204" pitchFamily="34" charset="0"/>
              </a:rPr>
              <a:t>conmutativa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1521" lvl="1" indent="-324969">
              <a:spcBef>
                <a:spcPts val="542"/>
              </a:spcBef>
              <a:buClr>
                <a:srgbClr val="539E39"/>
              </a:buClr>
              <a:buSzPct val="70000"/>
              <a:buFont typeface="Wingdings"/>
              <a:buChar char=""/>
              <a:tabLst>
                <a:tab pos="770770" algn="l"/>
                <a:tab pos="771521" algn="l"/>
              </a:tabLst>
            </a:pPr>
            <a:r>
              <a:rPr lang="es-ES"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Lo veremos mejor más adelante con “</a:t>
            </a:r>
            <a:r>
              <a:rPr lang="es-ES" sz="2400" b="1" spc="-6" dirty="0" err="1">
                <a:latin typeface="Arial" panose="020B0604020202020204" pitchFamily="34" charset="0"/>
                <a:cs typeface="Arial" panose="020B0604020202020204" pitchFamily="34" charset="0"/>
              </a:rPr>
              <a:t>reduceByKey</a:t>
            </a:r>
            <a:r>
              <a:rPr lang="es-ES" sz="2400" b="1" spc="-6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CD2554E4-5179-995F-56AF-047C62784823}"/>
              </a:ext>
            </a:extLst>
          </p:cNvPr>
          <p:cNvSpPr txBox="1"/>
          <p:nvPr/>
        </p:nvSpPr>
        <p:spPr>
          <a:xfrm>
            <a:off x="762394" y="1282700"/>
            <a:ext cx="9305880" cy="2451688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5518" rIns="0" bIns="0" rtlCol="0">
            <a:spAutoFit/>
          </a:bodyPr>
          <a:lstStyle/>
          <a:p>
            <a:pPr marL="107322">
              <a:spcBef>
                <a:spcPts val="201"/>
              </a:spcBef>
            </a:pPr>
            <a:r>
              <a:rPr b="1" spc="-6" dirty="0">
                <a:latin typeface="Courier New"/>
                <a:cs typeface="Courier New"/>
              </a:rPr>
              <a:t>palabras</a:t>
            </a:r>
            <a:r>
              <a:rPr b="1" spc="12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12" dirty="0">
                <a:latin typeface="Courier New"/>
                <a:cs typeface="Courier New"/>
              </a:rPr>
              <a:t> </a:t>
            </a:r>
            <a:r>
              <a:rPr b="1" spc="-6" dirty="0">
                <a:latin typeface="Courier New"/>
                <a:cs typeface="Courier New"/>
              </a:rPr>
              <a:t>sc.parallelize(['HOLA',</a:t>
            </a:r>
            <a:r>
              <a:rPr b="1" spc="6" dirty="0">
                <a:latin typeface="Courier New"/>
                <a:cs typeface="Courier New"/>
              </a:rPr>
              <a:t> </a:t>
            </a:r>
            <a:r>
              <a:rPr b="1" spc="-6" dirty="0">
                <a:latin typeface="Courier New"/>
                <a:cs typeface="Courier New"/>
              </a:rPr>
              <a:t>'Que',</a:t>
            </a:r>
            <a:r>
              <a:rPr b="1" spc="18" dirty="0">
                <a:latin typeface="Courier New"/>
                <a:cs typeface="Courier New"/>
              </a:rPr>
              <a:t> </a:t>
            </a:r>
            <a:r>
              <a:rPr b="1" spc="-6" dirty="0">
                <a:latin typeface="Courier New"/>
                <a:cs typeface="Courier New"/>
              </a:rPr>
              <a:t>'TAL',</a:t>
            </a:r>
            <a:r>
              <a:rPr b="1" spc="12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'Bien'])</a:t>
            </a:r>
            <a:endParaRPr dirty="0">
              <a:latin typeface="Courier New"/>
              <a:cs typeface="Courier New"/>
            </a:endParaRPr>
          </a:p>
          <a:p>
            <a:pPr marL="107322" marR="371501">
              <a:lnSpc>
                <a:spcPct val="272800"/>
              </a:lnSpc>
              <a:spcBef>
                <a:spcPts val="6"/>
              </a:spcBef>
            </a:pPr>
            <a:r>
              <a:rPr b="1" spc="-6" dirty="0">
                <a:latin typeface="Courier New"/>
                <a:cs typeface="Courier New"/>
              </a:rPr>
              <a:t>pal_minus</a:t>
            </a:r>
            <a:r>
              <a:rPr b="1" spc="12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24" dirty="0">
                <a:latin typeface="Courier New"/>
                <a:cs typeface="Courier New"/>
              </a:rPr>
              <a:t> </a:t>
            </a:r>
            <a:r>
              <a:rPr b="1" spc="-6" dirty="0">
                <a:latin typeface="Courier New"/>
                <a:cs typeface="Courier New"/>
              </a:rPr>
              <a:t>palabras.map(lambda</a:t>
            </a:r>
            <a:r>
              <a:rPr b="1" spc="12" dirty="0">
                <a:latin typeface="Courier New"/>
                <a:cs typeface="Courier New"/>
              </a:rPr>
              <a:t> </a:t>
            </a:r>
            <a:r>
              <a:rPr b="1" spc="-6" dirty="0">
                <a:latin typeface="Courier New"/>
                <a:cs typeface="Courier New"/>
              </a:rPr>
              <a:t>elemento:</a:t>
            </a:r>
            <a:r>
              <a:rPr b="1" spc="30" dirty="0">
                <a:latin typeface="Courier New"/>
                <a:cs typeface="Courier New"/>
              </a:rPr>
              <a:t> </a:t>
            </a:r>
            <a:r>
              <a:rPr b="1" spc="-6" dirty="0">
                <a:latin typeface="Courier New"/>
                <a:cs typeface="Courier New"/>
              </a:rPr>
              <a:t>elemento.lower()) </a:t>
            </a:r>
            <a:r>
              <a:rPr b="1" dirty="0">
                <a:latin typeface="Courier New"/>
                <a:cs typeface="Courier New"/>
              </a:rPr>
              <a:t> </a:t>
            </a:r>
            <a:r>
              <a:rPr b="1" spc="-6" dirty="0">
                <a:latin typeface="Courier New"/>
                <a:cs typeface="Courier New"/>
              </a:rPr>
              <a:t>print</a:t>
            </a:r>
            <a:r>
              <a:rPr lang="es-ES" b="1" spc="18" dirty="0">
                <a:latin typeface="Courier New"/>
                <a:cs typeface="Courier New"/>
              </a:rPr>
              <a:t>(</a:t>
            </a:r>
            <a:r>
              <a:rPr lang="es-ES" b="1" spc="-6" dirty="0" err="1">
                <a:latin typeface="Courier New"/>
                <a:cs typeface="Courier New"/>
              </a:rPr>
              <a:t>pal_minus</a:t>
            </a:r>
            <a:r>
              <a:rPr b="1" spc="-6" dirty="0">
                <a:latin typeface="Courier New"/>
                <a:cs typeface="Courier New"/>
              </a:rPr>
              <a:t>.reduce(lambda</a:t>
            </a:r>
            <a:r>
              <a:rPr b="1" spc="18" dirty="0">
                <a:latin typeface="Courier New"/>
                <a:cs typeface="Courier New"/>
              </a:rPr>
              <a:t> </a:t>
            </a:r>
            <a:r>
              <a:rPr b="1" spc="-6" dirty="0">
                <a:latin typeface="Courier New"/>
                <a:cs typeface="Courier New"/>
              </a:rPr>
              <a:t>elem1,elem2:</a:t>
            </a:r>
            <a:r>
              <a:rPr b="1" spc="18" dirty="0">
                <a:latin typeface="Courier New"/>
                <a:cs typeface="Courier New"/>
              </a:rPr>
              <a:t> </a:t>
            </a:r>
            <a:r>
              <a:rPr b="1" spc="-6" dirty="0">
                <a:latin typeface="Courier New"/>
                <a:cs typeface="Courier New"/>
              </a:rPr>
              <a:t>elem1+</a:t>
            </a:r>
            <a:r>
              <a:rPr b="1" spc="18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"-"</a:t>
            </a:r>
            <a:r>
              <a:rPr b="1" spc="12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+</a:t>
            </a:r>
            <a:r>
              <a:rPr b="1" spc="18" dirty="0">
                <a:latin typeface="Courier New"/>
                <a:cs typeface="Courier New"/>
              </a:rPr>
              <a:t> </a:t>
            </a:r>
            <a:r>
              <a:rPr b="1" spc="-6" dirty="0">
                <a:latin typeface="Courier New"/>
                <a:cs typeface="Courier New"/>
              </a:rPr>
              <a:t>elem2)</a:t>
            </a:r>
            <a:r>
              <a:rPr lang="es-ES" b="1" spc="-6" dirty="0">
                <a:latin typeface="Courier New"/>
                <a:cs typeface="Courier New"/>
              </a:rPr>
              <a:t>)</a:t>
            </a:r>
          </a:p>
          <a:p>
            <a:pPr marL="107322" marR="371501">
              <a:lnSpc>
                <a:spcPct val="272800"/>
              </a:lnSpc>
              <a:spcBef>
                <a:spcPts val="6"/>
              </a:spcBef>
            </a:pPr>
            <a:endParaRPr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706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761BA-7DAA-D743-B0CF-9BE898D4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" y="134434"/>
            <a:ext cx="8763000" cy="609562"/>
          </a:xfrm>
        </p:spPr>
        <p:txBody>
          <a:bodyPr/>
          <a:lstStyle/>
          <a:p>
            <a:r>
              <a:rPr lang="es-ES" dirty="0"/>
              <a:t>Acción “reduce”: otra función de reducción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FD42C2-681F-46B0-A2BD-72905F73C82B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58D850-17FE-6E46-8B8E-86D5DC09C850}"/>
              </a:ext>
            </a:extLst>
          </p:cNvPr>
          <p:cNvSpPr/>
          <p:nvPr/>
        </p:nvSpPr>
        <p:spPr>
          <a:xfrm>
            <a:off x="2127250" y="-317500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E6DE9F-A90A-379C-67A1-0394A43ABD1E}"/>
              </a:ext>
            </a:extLst>
          </p:cNvPr>
          <p:cNvSpPr/>
          <p:nvPr/>
        </p:nvSpPr>
        <p:spPr>
          <a:xfrm>
            <a:off x="0" y="596900"/>
            <a:ext cx="7689850" cy="163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C3004D1D-21B7-62D2-B1FE-29A70AF90B9E}"/>
              </a:ext>
            </a:extLst>
          </p:cNvPr>
          <p:cNvSpPr txBox="1"/>
          <p:nvPr/>
        </p:nvSpPr>
        <p:spPr>
          <a:xfrm>
            <a:off x="475074" y="1206500"/>
            <a:ext cx="9805575" cy="666968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5518" rIns="0" bIns="0" rtlCol="0">
            <a:spAutoFit/>
          </a:bodyPr>
          <a:lstStyle/>
          <a:p>
            <a:pPr marL="107322">
              <a:spcBef>
                <a:spcPts val="201"/>
              </a:spcBef>
            </a:pPr>
            <a:r>
              <a:rPr sz="2000" b="1" spc="-6" dirty="0">
                <a:latin typeface="Courier New"/>
                <a:cs typeface="Courier New"/>
              </a:rPr>
              <a:t>palabras</a:t>
            </a:r>
            <a:r>
              <a:rPr lang="es-ES" sz="2000" b="1" spc="-6" dirty="0">
                <a:latin typeface="Courier New"/>
                <a:cs typeface="Courier New"/>
              </a:rPr>
              <a:t>2</a:t>
            </a:r>
            <a:r>
              <a:rPr sz="2000" b="1" spc="12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12" dirty="0">
                <a:latin typeface="Courier New"/>
                <a:cs typeface="Courier New"/>
              </a:rPr>
              <a:t> </a:t>
            </a:r>
            <a:r>
              <a:rPr sz="2000" b="1" spc="-6" dirty="0" err="1">
                <a:latin typeface="Courier New"/>
                <a:cs typeface="Courier New"/>
              </a:rPr>
              <a:t>sc.parallelize</a:t>
            </a:r>
            <a:r>
              <a:rPr sz="2000" b="1" spc="-6" dirty="0">
                <a:latin typeface="Courier New"/>
                <a:cs typeface="Courier New"/>
              </a:rPr>
              <a:t>([</a:t>
            </a:r>
            <a:r>
              <a:rPr lang="es-ES" sz="2000" b="1" spc="-6" dirty="0">
                <a:latin typeface="Courier New"/>
                <a:cs typeface="Courier New"/>
              </a:rPr>
              <a:t>'Como</a:t>
            </a:r>
            <a:r>
              <a:rPr sz="2000" b="1" spc="-6" dirty="0">
                <a:latin typeface="Courier New"/>
                <a:cs typeface="Courier New"/>
              </a:rPr>
              <a:t>',</a:t>
            </a:r>
            <a:r>
              <a:rPr sz="2000" b="1" spc="6" dirty="0">
                <a:latin typeface="Courier New"/>
                <a:cs typeface="Courier New"/>
              </a:rPr>
              <a:t> </a:t>
            </a:r>
            <a:r>
              <a:rPr lang="es-ES" sz="2000" b="1" spc="-6" dirty="0">
                <a:latin typeface="Courier New"/>
                <a:cs typeface="Courier New"/>
              </a:rPr>
              <a:t>'te</a:t>
            </a:r>
            <a:r>
              <a:rPr sz="2000" b="1" spc="-6" dirty="0">
                <a:latin typeface="Courier New"/>
                <a:cs typeface="Courier New"/>
              </a:rPr>
              <a:t>',</a:t>
            </a:r>
            <a:r>
              <a:rPr sz="2000" b="1" spc="18" dirty="0">
                <a:latin typeface="Courier New"/>
                <a:cs typeface="Courier New"/>
              </a:rPr>
              <a:t> </a:t>
            </a:r>
            <a:r>
              <a:rPr lang="es-ES" sz="2000" b="1" spc="-6" dirty="0">
                <a:latin typeface="Courier New"/>
                <a:cs typeface="Courier New"/>
              </a:rPr>
              <a:t>'encuentras</a:t>
            </a:r>
            <a:r>
              <a:rPr sz="2000" b="1" spc="-6" dirty="0">
                <a:latin typeface="Courier New"/>
                <a:cs typeface="Courier New"/>
              </a:rPr>
              <a:t>',</a:t>
            </a:r>
            <a:r>
              <a:rPr sz="2000" b="1" spc="12" dirty="0">
                <a:latin typeface="Courier New"/>
                <a:cs typeface="Courier New"/>
              </a:rPr>
              <a:t> </a:t>
            </a:r>
            <a:r>
              <a:rPr lang="es-ES" sz="2000" b="1" dirty="0">
                <a:latin typeface="Courier New"/>
                <a:cs typeface="Courier New"/>
              </a:rPr>
              <a:t>'hoy</a:t>
            </a:r>
            <a:r>
              <a:rPr sz="2000" b="1" dirty="0">
                <a:latin typeface="Courier New"/>
                <a:cs typeface="Courier New"/>
              </a:rPr>
              <a:t>'])</a:t>
            </a:r>
            <a:endParaRPr lang="es-ES" sz="2000" b="1" dirty="0">
              <a:latin typeface="Courier New"/>
              <a:cs typeface="Courier New"/>
            </a:endParaRPr>
          </a:p>
          <a:p>
            <a:pPr marL="107322">
              <a:spcBef>
                <a:spcPts val="201"/>
              </a:spcBef>
            </a:pPr>
            <a:endParaRPr sz="2000" dirty="0">
              <a:latin typeface="Courier New"/>
              <a:cs typeface="Courier New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E4B5F6A3-62A4-1E11-35D3-FCB07D9E1C06}"/>
              </a:ext>
            </a:extLst>
          </p:cNvPr>
          <p:cNvSpPr txBox="1"/>
          <p:nvPr/>
        </p:nvSpPr>
        <p:spPr>
          <a:xfrm>
            <a:off x="475074" y="2197100"/>
            <a:ext cx="9805573" cy="778016"/>
          </a:xfrm>
          <a:prstGeom prst="rect">
            <a:avLst/>
          </a:prstGeom>
        </p:spPr>
        <p:txBody>
          <a:bodyPr vert="horz" wrap="square" lIns="0" tIns="59292" rIns="0" bIns="0" rtlCol="0">
            <a:spAutoFit/>
          </a:bodyPr>
          <a:lstStyle/>
          <a:p>
            <a:pPr marL="393265" marR="6004" indent="-378255">
              <a:lnSpc>
                <a:spcPts val="2813"/>
              </a:lnSpc>
              <a:spcBef>
                <a:spcPts val="467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Función de reducción: palabra más larga (un poco más elaborada, </a:t>
            </a: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no nos valdría </a:t>
            </a:r>
            <a:r>
              <a:rPr lang="es-ES" sz="2200" b="1" spc="-6" dirty="0">
                <a:latin typeface="Arial" panose="020B0604020202020204" pitchFamily="34" charset="0"/>
                <a:cs typeface="Arial" panose="020B0604020202020204" pitchFamily="34" charset="0"/>
              </a:rPr>
              <a:t>lambda, tenemos que crearla</a:t>
            </a:r>
            <a:r>
              <a:rPr lang="es-ES" sz="2200" spc="-6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D0EE3B15-ABD6-FBE1-66AE-922DAFAEF9BD}"/>
              </a:ext>
            </a:extLst>
          </p:cNvPr>
          <p:cNvSpPr txBox="1"/>
          <p:nvPr/>
        </p:nvSpPr>
        <p:spPr>
          <a:xfrm>
            <a:off x="475075" y="3111500"/>
            <a:ext cx="9805574" cy="1872427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5518" rIns="0" bIns="0" rtlCol="0">
            <a:spAutoFit/>
          </a:bodyPr>
          <a:lstStyle/>
          <a:p>
            <a:pPr marL="107322" marR="371501">
              <a:spcBef>
                <a:spcPts val="6"/>
              </a:spcBef>
            </a:pPr>
            <a:r>
              <a:rPr lang="es-ES" sz="2000" b="1" spc="-6" dirty="0" err="1">
                <a:latin typeface="Courier New"/>
                <a:cs typeface="Courier New"/>
              </a:rPr>
              <a:t>def</a:t>
            </a:r>
            <a:r>
              <a:rPr lang="es-ES" sz="2000" b="1" spc="-6" dirty="0">
                <a:latin typeface="Courier New"/>
                <a:cs typeface="Courier New"/>
              </a:rPr>
              <a:t> </a:t>
            </a:r>
            <a:r>
              <a:rPr lang="es-ES" sz="2000" b="1" spc="-6" dirty="0" err="1">
                <a:latin typeface="Courier New"/>
                <a:cs typeface="Courier New"/>
              </a:rPr>
              <a:t>cadena_larga</a:t>
            </a:r>
            <a:r>
              <a:rPr lang="es-ES" sz="2000" b="1" spc="-6" dirty="0">
                <a:latin typeface="Courier New"/>
                <a:cs typeface="Courier New"/>
              </a:rPr>
              <a:t>(elem1, elem2):</a:t>
            </a:r>
          </a:p>
          <a:p>
            <a:pPr marL="107322" marR="371501">
              <a:spcBef>
                <a:spcPts val="6"/>
              </a:spcBef>
            </a:pPr>
            <a:r>
              <a:rPr lang="es-ES" sz="2000" b="1" spc="-6" dirty="0">
                <a:latin typeface="Courier New"/>
                <a:cs typeface="Courier New"/>
              </a:rPr>
              <a:t> </a:t>
            </a:r>
          </a:p>
          <a:p>
            <a:pPr marL="107322" marR="371501">
              <a:spcBef>
                <a:spcPts val="6"/>
              </a:spcBef>
            </a:pPr>
            <a:r>
              <a:rPr lang="es-ES" sz="2000" b="1" spc="-6" dirty="0">
                <a:latin typeface="Courier New"/>
                <a:cs typeface="Courier New"/>
              </a:rPr>
              <a:t>    </a:t>
            </a:r>
            <a:r>
              <a:rPr lang="es-ES" sz="2000" b="1" spc="-6" dirty="0" err="1">
                <a:latin typeface="Courier New"/>
                <a:cs typeface="Courier New"/>
              </a:rPr>
              <a:t>if</a:t>
            </a:r>
            <a:r>
              <a:rPr lang="es-ES" sz="2000" b="1" spc="-6" dirty="0">
                <a:latin typeface="Courier New"/>
                <a:cs typeface="Courier New"/>
              </a:rPr>
              <a:t> </a:t>
            </a:r>
            <a:r>
              <a:rPr lang="es-ES" sz="2000" b="1" spc="-6" dirty="0" err="1">
                <a:latin typeface="Courier New"/>
                <a:cs typeface="Courier New"/>
              </a:rPr>
              <a:t>len</a:t>
            </a:r>
            <a:r>
              <a:rPr lang="es-ES" sz="2000" b="1" spc="-6" dirty="0">
                <a:latin typeface="Courier New"/>
                <a:cs typeface="Courier New"/>
              </a:rPr>
              <a:t>(elem1) &gt;= </a:t>
            </a:r>
            <a:r>
              <a:rPr lang="es-ES" sz="2000" b="1" spc="-6" dirty="0" err="1">
                <a:latin typeface="Courier New"/>
                <a:cs typeface="Courier New"/>
              </a:rPr>
              <a:t>len</a:t>
            </a:r>
            <a:r>
              <a:rPr lang="es-ES" sz="2000" b="1" spc="-6" dirty="0">
                <a:latin typeface="Courier New"/>
                <a:cs typeface="Courier New"/>
              </a:rPr>
              <a:t>(elem2):</a:t>
            </a:r>
          </a:p>
          <a:p>
            <a:pPr marL="107322" marR="371501">
              <a:spcBef>
                <a:spcPts val="6"/>
              </a:spcBef>
            </a:pPr>
            <a:r>
              <a:rPr lang="es-ES" sz="2000" b="1" spc="-6" dirty="0">
                <a:latin typeface="Courier New"/>
                <a:cs typeface="Courier New"/>
              </a:rPr>
              <a:t>        </a:t>
            </a:r>
            <a:r>
              <a:rPr lang="es-ES" sz="2000" b="1" spc="-6" dirty="0" err="1">
                <a:latin typeface="Courier New"/>
                <a:cs typeface="Courier New"/>
              </a:rPr>
              <a:t>return</a:t>
            </a:r>
            <a:r>
              <a:rPr lang="es-ES" sz="2000" b="1" spc="-6" dirty="0">
                <a:latin typeface="Courier New"/>
                <a:cs typeface="Courier New"/>
              </a:rPr>
              <a:t> elem1</a:t>
            </a:r>
          </a:p>
          <a:p>
            <a:pPr marL="107322" marR="371501">
              <a:spcBef>
                <a:spcPts val="6"/>
              </a:spcBef>
            </a:pPr>
            <a:r>
              <a:rPr lang="es-ES" sz="2000" b="1" spc="-6" dirty="0">
                <a:latin typeface="Courier New"/>
                <a:cs typeface="Courier New"/>
              </a:rPr>
              <a:t>    </a:t>
            </a:r>
            <a:r>
              <a:rPr lang="es-ES" sz="2000" b="1" spc="-6" dirty="0" err="1">
                <a:latin typeface="Courier New"/>
                <a:cs typeface="Courier New"/>
              </a:rPr>
              <a:t>else</a:t>
            </a:r>
            <a:r>
              <a:rPr lang="es-ES" sz="2000" b="1" spc="-6" dirty="0">
                <a:latin typeface="Courier New"/>
                <a:cs typeface="Courier New"/>
              </a:rPr>
              <a:t>:</a:t>
            </a:r>
          </a:p>
          <a:p>
            <a:pPr marL="107322" marR="371501">
              <a:spcBef>
                <a:spcPts val="6"/>
              </a:spcBef>
            </a:pPr>
            <a:r>
              <a:rPr lang="es-ES" sz="2000" b="1" spc="-6" dirty="0">
                <a:latin typeface="Courier New"/>
                <a:cs typeface="Courier New"/>
              </a:rPr>
              <a:t>        </a:t>
            </a:r>
            <a:r>
              <a:rPr lang="es-ES" sz="2000" b="1" spc="-6" dirty="0" err="1">
                <a:latin typeface="Courier New"/>
                <a:cs typeface="Courier New"/>
              </a:rPr>
              <a:t>return</a:t>
            </a:r>
            <a:r>
              <a:rPr lang="es-ES" sz="2000" b="1" spc="-6" dirty="0">
                <a:latin typeface="Courier New"/>
                <a:cs typeface="Courier New"/>
              </a:rPr>
              <a:t> elem2</a:t>
            </a:r>
            <a:endParaRPr sz="2000" b="1" spc="-6" dirty="0">
              <a:latin typeface="Courier New"/>
              <a:cs typeface="Courier New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49054C91-014A-5210-6016-D45F2854EEB2}"/>
              </a:ext>
            </a:extLst>
          </p:cNvPr>
          <p:cNvSpPr txBox="1"/>
          <p:nvPr/>
        </p:nvSpPr>
        <p:spPr>
          <a:xfrm>
            <a:off x="475074" y="5321300"/>
            <a:ext cx="9805575" cy="666968"/>
          </a:xfrm>
          <a:prstGeom prst="rect">
            <a:avLst/>
          </a:prstGeom>
          <a:solidFill>
            <a:srgbClr val="D9D9D9"/>
          </a:solidFill>
          <a:ln w="12953">
            <a:solidFill>
              <a:srgbClr val="000000"/>
            </a:solidFill>
          </a:ln>
        </p:spPr>
        <p:txBody>
          <a:bodyPr vert="horz" wrap="square" lIns="0" tIns="25518" rIns="0" bIns="0" rtlCol="0">
            <a:spAutoFit/>
          </a:bodyPr>
          <a:lstStyle/>
          <a:p>
            <a:pPr marL="107322">
              <a:spcBef>
                <a:spcPts val="201"/>
              </a:spcBef>
            </a:pPr>
            <a:r>
              <a:rPr lang="es-ES" sz="2000" b="1" spc="-6" dirty="0">
                <a:latin typeface="Courier New"/>
                <a:cs typeface="Courier New"/>
              </a:rPr>
              <a:t>p</a:t>
            </a:r>
            <a:r>
              <a:rPr sz="2000" b="1" spc="-6" dirty="0" err="1">
                <a:latin typeface="Courier New"/>
                <a:cs typeface="Courier New"/>
              </a:rPr>
              <a:t>alabras</a:t>
            </a:r>
            <a:r>
              <a:rPr lang="es-ES" sz="2000" b="1" spc="-6" dirty="0">
                <a:latin typeface="Courier New"/>
                <a:cs typeface="Courier New"/>
              </a:rPr>
              <a:t>2.reduce(</a:t>
            </a:r>
            <a:r>
              <a:rPr lang="es-ES" sz="2000" b="1" spc="-6" dirty="0" err="1">
                <a:latin typeface="Courier New"/>
                <a:cs typeface="Courier New"/>
              </a:rPr>
              <a:t>cadena_larga</a:t>
            </a:r>
            <a:r>
              <a:rPr lang="es-ES" sz="2000" b="1" spc="-6" dirty="0">
                <a:latin typeface="Courier New"/>
                <a:cs typeface="Courier New"/>
              </a:rPr>
              <a:t>)</a:t>
            </a:r>
            <a:endParaRPr lang="es-ES" sz="2000" b="1" dirty="0">
              <a:latin typeface="Courier New"/>
              <a:cs typeface="Courier New"/>
            </a:endParaRPr>
          </a:p>
          <a:p>
            <a:pPr marL="107322">
              <a:spcBef>
                <a:spcPts val="201"/>
              </a:spcBef>
            </a:pPr>
            <a:endParaRPr sz="2000" dirty="0">
              <a:latin typeface="Courier New"/>
              <a:cs typeface="Courier New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A634289C-C8FD-739F-42DC-49A504FB0ACA}"/>
              </a:ext>
            </a:extLst>
          </p:cNvPr>
          <p:cNvSpPr txBox="1"/>
          <p:nvPr/>
        </p:nvSpPr>
        <p:spPr>
          <a:xfrm>
            <a:off x="475074" y="6311759"/>
            <a:ext cx="4166776" cy="393360"/>
          </a:xfrm>
          <a:prstGeom prst="rect">
            <a:avLst/>
          </a:prstGeom>
        </p:spPr>
        <p:txBody>
          <a:bodyPr vert="horz" wrap="square" lIns="0" tIns="59292" rIns="0" bIns="0" rtlCol="0">
            <a:spAutoFit/>
          </a:bodyPr>
          <a:lstStyle/>
          <a:p>
            <a:pPr marL="393265" marR="6004" indent="-378255">
              <a:lnSpc>
                <a:spcPts val="2813"/>
              </a:lnSpc>
              <a:spcBef>
                <a:spcPts val="467"/>
              </a:spcBef>
              <a:buClr>
                <a:srgbClr val="89B833"/>
              </a:buClr>
              <a:buSzPct val="59090"/>
              <a:buFont typeface="Wingdings"/>
              <a:buChar char=""/>
              <a:tabLst>
                <a:tab pos="392515" algn="l"/>
                <a:tab pos="393265" algn="l"/>
              </a:tabLst>
            </a:pPr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:  ‘encuentras’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10 Conector recto de flecha">
            <a:extLst>
              <a:ext uri="{FF2B5EF4-FFF2-40B4-BE49-F238E27FC236}">
                <a16:creationId xmlns:a16="http://schemas.microsoft.com/office/drawing/2014/main" id="{101BC9DD-DF8B-BDEB-558D-E0024B07088A}"/>
              </a:ext>
            </a:extLst>
          </p:cNvPr>
          <p:cNvCxnSpPr>
            <a:cxnSpLocks/>
          </p:cNvCxnSpPr>
          <p:nvPr/>
        </p:nvCxnSpPr>
        <p:spPr>
          <a:xfrm>
            <a:off x="5072142" y="5793813"/>
            <a:ext cx="1627108" cy="5318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3 Rectángulo">
            <a:extLst>
              <a:ext uri="{FF2B5EF4-FFF2-40B4-BE49-F238E27FC236}">
                <a16:creationId xmlns:a16="http://schemas.microsoft.com/office/drawing/2014/main" id="{17AACAA0-9240-1275-0A88-B30458712F75}"/>
              </a:ext>
            </a:extLst>
          </p:cNvPr>
          <p:cNvSpPr/>
          <p:nvPr/>
        </p:nvSpPr>
        <p:spPr>
          <a:xfrm>
            <a:off x="3041651" y="5307418"/>
            <a:ext cx="2057400" cy="428628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105" normalizeH="0" baseline="0" noProof="0" dirty="0" err="1">
              <a:ln>
                <a:noFill/>
              </a:ln>
              <a:solidFill>
                <a:srgbClr val="0F4890"/>
              </a:solidFill>
              <a:effectLst/>
              <a:uLnTx/>
              <a:uFillTx/>
              <a:latin typeface="Montserrat" pitchFamily="2" charset="77"/>
              <a:ea typeface="+mn-ea"/>
              <a:cs typeface="Poppins" pitchFamily="2" charset="77"/>
            </a:endParaRPr>
          </a:p>
        </p:txBody>
      </p:sp>
      <p:sp>
        <p:nvSpPr>
          <p:cNvPr id="16" name="object 25">
            <a:extLst>
              <a:ext uri="{FF2B5EF4-FFF2-40B4-BE49-F238E27FC236}">
                <a16:creationId xmlns:a16="http://schemas.microsoft.com/office/drawing/2014/main" id="{DEF4E1E6-AF3A-9AB1-D0AF-3CEA02288AC0}"/>
              </a:ext>
            </a:extLst>
          </p:cNvPr>
          <p:cNvSpPr txBox="1"/>
          <p:nvPr/>
        </p:nvSpPr>
        <p:spPr>
          <a:xfrm>
            <a:off x="6806443" y="6081624"/>
            <a:ext cx="1905000" cy="682648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5011" rIns="0" bIns="0" rtlCol="0">
            <a:spAutoFit/>
          </a:bodyPr>
          <a:lstStyle/>
          <a:p>
            <a:pPr marL="15010" algn="ctr">
              <a:spcBef>
                <a:spcPts val="118"/>
              </a:spcBef>
            </a:pPr>
            <a:r>
              <a:rPr lang="es-ES" sz="2127" dirty="0">
                <a:latin typeface="Arial MT"/>
                <a:cs typeface="Arial MT"/>
              </a:rPr>
              <a:t>Sólo el nombre</a:t>
            </a:r>
          </a:p>
          <a:p>
            <a:pPr marL="15010" algn="ctr">
              <a:spcBef>
                <a:spcPts val="118"/>
              </a:spcBef>
            </a:pPr>
            <a:r>
              <a:rPr lang="es-ES" sz="2127" dirty="0">
                <a:latin typeface="Arial MT"/>
                <a:cs typeface="Arial MT"/>
              </a:rPr>
              <a:t>de la función</a:t>
            </a:r>
            <a:endParaRPr sz="2127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12272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0143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l">
          <a:defRPr sz="2400" b="1" spc="105" dirty="0" err="1">
            <a:solidFill>
              <a:srgbClr val="0F4890"/>
            </a:solidFill>
            <a:latin typeface="Montserrat" pitchFamily="2" charset="77"/>
            <a:cs typeface="Poppins" pitchFamily="2" charset="77"/>
          </a:defRPr>
        </a:defPPr>
      </a:lstStyle>
    </a:spDef>
    <a:txDef>
      <a:spPr/>
      <a:bodyPr vert="horz" wrap="square" lIns="0" tIns="12700" rIns="0" bIns="0" rtlCol="0">
        <a:spAutoFit/>
      </a:bodyPr>
      <a:lstStyle>
        <a:defPPr marL="12700" algn="l">
          <a:lnSpc>
            <a:spcPct val="100000"/>
          </a:lnSpc>
          <a:spcBef>
            <a:spcPts val="100"/>
          </a:spcBef>
          <a:defRPr sz="1000" b="1" spc="35" dirty="0">
            <a:solidFill>
              <a:srgbClr val="D0143D"/>
            </a:solidFill>
            <a:latin typeface="Montserrat" pitchFamily="2" charset="77"/>
            <a:cs typeface="Tahoma"/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eeedc1-a23b-4b23-a6e8-1216aa6fc5b0" xsi:nil="true"/>
    <lcf76f155ced4ddcb4097134ff3c332f xmlns="c9cba1bf-ad18-487f-b0a8-cc7dc3f65a2e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8F8B34F038034C9212CF433E252545" ma:contentTypeVersion="12" ma:contentTypeDescription="Crear nuevo documento." ma:contentTypeScope="" ma:versionID="1c746c45d690e52c4b842afb8cbf6b2a">
  <xsd:schema xmlns:xsd="http://www.w3.org/2001/XMLSchema" xmlns:xs="http://www.w3.org/2001/XMLSchema" xmlns:p="http://schemas.microsoft.com/office/2006/metadata/properties" xmlns:ns2="c9cba1bf-ad18-487f-b0a8-cc7dc3f65a2e" xmlns:ns3="e9eeedc1-a23b-4b23-a6e8-1216aa6fc5b0" targetNamespace="http://schemas.microsoft.com/office/2006/metadata/properties" ma:root="true" ma:fieldsID="bd8405f551615241ceb3701f9350c617" ns2:_="" ns3:_="">
    <xsd:import namespace="c9cba1bf-ad18-487f-b0a8-cc7dc3f65a2e"/>
    <xsd:import namespace="e9eeedc1-a23b-4b23-a6e8-1216aa6fc5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cba1bf-ad18-487f-b0a8-cc7dc3f65a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0a386ecc-29c3-439c-824f-776d15e910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eeedc1-a23b-4b23-a6e8-1216aa6fc5b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d3a4a2b6-3456-46eb-b464-0d3e1a29a182}" ma:internalName="TaxCatchAll" ma:showField="CatchAllData" ma:web="e9eeedc1-a23b-4b23-a6e8-1216aa6fc5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EA212D-EF07-4D97-8C69-A5A01DB704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C93B92-B136-4793-B69C-D5A6148E87E7}">
  <ds:schemaRefs>
    <ds:schemaRef ds:uri="http://schemas.microsoft.com/office/2006/metadata/properties"/>
    <ds:schemaRef ds:uri="http://schemas.microsoft.com/office/infopath/2007/PartnerControls"/>
    <ds:schemaRef ds:uri="e9eeedc1-a23b-4b23-a6e8-1216aa6fc5b0"/>
    <ds:schemaRef ds:uri="c9cba1bf-ad18-487f-b0a8-cc7dc3f65a2e"/>
  </ds:schemaRefs>
</ds:datastoreItem>
</file>

<file path=customXml/itemProps3.xml><?xml version="1.0" encoding="utf-8"?>
<ds:datastoreItem xmlns:ds="http://schemas.openxmlformats.org/officeDocument/2006/customXml" ds:itemID="{11BA582B-D73A-42E8-B406-C203226B1F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cba1bf-ad18-487f-b0a8-cc7dc3f65a2e"/>
    <ds:schemaRef ds:uri="e9eeedc1-a23b-4b23-a6e8-1216aa6fc5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9911</TotalTime>
  <Words>3411</Words>
  <Application>Microsoft Office PowerPoint</Application>
  <PresentationFormat>Personalizado</PresentationFormat>
  <Paragraphs>405</Paragraphs>
  <Slides>44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52" baseType="lpstr">
      <vt:lpstr>Arial</vt:lpstr>
      <vt:lpstr>Arial MT</vt:lpstr>
      <vt:lpstr>Calibri</vt:lpstr>
      <vt:lpstr>Courier New</vt:lpstr>
      <vt:lpstr>Helvetica Neue</vt:lpstr>
      <vt:lpstr>Montserrat</vt:lpstr>
      <vt:lpstr>Wingdings</vt:lpstr>
      <vt:lpstr>Office Theme</vt:lpstr>
      <vt:lpstr>Presentación de PowerPoint</vt:lpstr>
      <vt:lpstr>Presentación de PowerPoint</vt:lpstr>
      <vt:lpstr>Presentación de PowerPoint</vt:lpstr>
      <vt:lpstr>RDDs: Acciones</vt:lpstr>
      <vt:lpstr>RDDs: Acciones más comunes</vt:lpstr>
      <vt:lpstr>Acción “count”</vt:lpstr>
      <vt:lpstr>Acción “reduce”</vt:lpstr>
      <vt:lpstr>Acción “reduce”: otro ejemplo</vt:lpstr>
      <vt:lpstr>Acción “reduce”: otra función de reducción</vt:lpstr>
      <vt:lpstr>Acción “collect”</vt:lpstr>
      <vt:lpstr>Acción “take”</vt:lpstr>
      <vt:lpstr>Acción “takeOrdered”</vt:lpstr>
      <vt:lpstr>Acción “takeOrdered”: cambiar criterio ordenación</vt:lpstr>
      <vt:lpstr>Presentación de PowerPoint</vt:lpstr>
      <vt:lpstr>RDDs</vt:lpstr>
      <vt:lpstr>Cómo “subimos” un archivo de texto</vt:lpstr>
      <vt:lpstr>Cómo “subimos” un archivo de texto</vt:lpstr>
      <vt:lpstr>Cómo “subimos” un archivo de texto</vt:lpstr>
      <vt:lpstr>Cómo “subimos” un archivo de texto</vt:lpstr>
      <vt:lpstr>Cómo “subimos” un archivo de texto</vt:lpstr>
      <vt:lpstr>Ejercicio 1: Fase leer archivo de texto</vt:lpstr>
      <vt:lpstr>EJERCICIO 1: Contar palabras del fichero</vt:lpstr>
      <vt:lpstr>EJERCICIO 1: Contar palabras de un fichero</vt:lpstr>
      <vt:lpstr>Presentación de PowerPoint</vt:lpstr>
      <vt:lpstr>EJERCICIO 2: Calcular la media de las medidas de sensores de humedad de un terreno (plantación)</vt:lpstr>
      <vt:lpstr>EJERCICIO 2: Calcular la media de las medidas de sensores de humedad de un terreno (plantación)</vt:lpstr>
      <vt:lpstr>EJERCICIO 2: Calcular la media de las medidas de sensores de humedad de un terreno (plantación)</vt:lpstr>
      <vt:lpstr>EJERCICIO 2: Calcular la media de las medidas de sensores de humedad de un terreno (plantación)</vt:lpstr>
      <vt:lpstr>EJERCICIO 2: Calcular la media de las medidas de sensores de humedad de un terreno (plantación)</vt:lpstr>
      <vt:lpstr>Presentación de PowerPoint</vt:lpstr>
      <vt:lpstr>Registros de pares clave-valor (K, V)</vt:lpstr>
      <vt:lpstr>RDDs de pares clave-valor (K, V)</vt:lpstr>
      <vt:lpstr>Transformaciones clave-valor (K, V)</vt:lpstr>
      <vt:lpstr>Transformación: “mapValues()”</vt:lpstr>
      <vt:lpstr>Transformación: “reduceByKey()”</vt:lpstr>
      <vt:lpstr>Cuestiones sobre “reduceByKey()”</vt:lpstr>
      <vt:lpstr>Transformación: “groupByKey()”</vt:lpstr>
      <vt:lpstr>Transformación: “sortByKey()”</vt:lpstr>
      <vt:lpstr>Transformación: “join()”</vt:lpstr>
      <vt:lpstr>Consideraciones sobre “join()”</vt:lpstr>
      <vt:lpstr>Presentación de PowerPoint</vt:lpstr>
      <vt:lpstr>Presentación de PowerPoint</vt:lpstr>
      <vt:lpstr>EJERCICIO 3: Agrupar ventas por marca en un MES. Comparar con ventas totales TRIMESTRE año anterior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Acelera_pyme_manual</dc:title>
  <dc:creator>Eduardo R</dc:creator>
  <cp:lastModifiedBy>Eduardo R</cp:lastModifiedBy>
  <cp:revision>90</cp:revision>
  <dcterms:created xsi:type="dcterms:W3CDTF">2021-05-28T10:18:10Z</dcterms:created>
  <dcterms:modified xsi:type="dcterms:W3CDTF">2022-11-09T14:24:42Z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2021-05-28T00:00:00Z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2021-05-28T00:00:00Z</vt:filetime>
  </property>
  <property fmtid="{D5CDD505-2E9C-101B-9397-08002B2CF9AE}" pid="5" name="ContentTypeId">
    <vt:lpwstr>0x010100A48F8B34F038034C9212CF433E252545</vt:lpwstr>
  </property>
  <property fmtid="{D5CDD505-2E9C-101B-9397-08002B2CF9AE}" pid="6" name="MediaServiceImageTags">
    <vt:lpwstr/>
  </property>
</Properties>
</file>