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9456" r:id="rId5"/>
    <p:sldId id="9457" r:id="rId6"/>
    <p:sldId id="9589" r:id="rId7"/>
    <p:sldId id="9514" r:id="rId8"/>
    <p:sldId id="9515" r:id="rId9"/>
    <p:sldId id="9516" r:id="rId10"/>
    <p:sldId id="9590" r:id="rId11"/>
    <p:sldId id="9591" r:id="rId12"/>
    <p:sldId id="9592" r:id="rId13"/>
    <p:sldId id="9593" r:id="rId14"/>
    <p:sldId id="9594" r:id="rId15"/>
    <p:sldId id="9595" r:id="rId16"/>
    <p:sldId id="9596" r:id="rId17"/>
    <p:sldId id="9582" r:id="rId18"/>
    <p:sldId id="9583" r:id="rId19"/>
    <p:sldId id="9485" r:id="rId20"/>
    <p:sldId id="9539" r:id="rId21"/>
    <p:sldId id="9553" r:id="rId22"/>
    <p:sldId id="9554" r:id="rId23"/>
    <p:sldId id="9556" r:id="rId24"/>
    <p:sldId id="9557" r:id="rId25"/>
    <p:sldId id="9558" r:id="rId26"/>
    <p:sldId id="9559" r:id="rId27"/>
    <p:sldId id="9560" r:id="rId28"/>
    <p:sldId id="9565" r:id="rId29"/>
    <p:sldId id="9561" r:id="rId30"/>
    <p:sldId id="9562" r:id="rId31"/>
    <p:sldId id="9563" r:id="rId32"/>
    <p:sldId id="9564" r:id="rId33"/>
    <p:sldId id="9572" r:id="rId34"/>
    <p:sldId id="274" r:id="rId35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121"/>
    <a:srgbClr val="22D3C6"/>
    <a:srgbClr val="FFEA4F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>
      <p:cViewPr varScale="1">
        <p:scale>
          <a:sx n="67" d="100"/>
          <a:sy n="67" d="100"/>
        </p:scale>
        <p:origin x="522" y="72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0120-5BE9-46C1-B14B-4D9E9A4E054A}" type="datetimeFigureOut">
              <a:rPr lang="es-ES" smtClean="0"/>
              <a:t>13/01/2023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3709-1D53-44D0-976A-5136B4F49A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76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PERSISTENCIA: casos de uso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4800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5BF5BBC0-022E-D240-611C-FEFA5018439B}"/>
              </a:ext>
            </a:extLst>
          </p:cNvPr>
          <p:cNvSpPr txBox="1"/>
          <p:nvPr/>
        </p:nvSpPr>
        <p:spPr>
          <a:xfrm>
            <a:off x="331752" y="1516046"/>
            <a:ext cx="442915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Se almacena en memoria el RDD resultado de la transformación 3 (proceso 0)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Procesos 1 y 2 recuperarían el RDD almacenado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No solo esta aplicación, basta con que tengamos un proceso que lleve mucho tiempo o un conjunto de datos que se utilice con frecuencia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/>
              <a:t>Dos métodos disponibles: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400" b="1" dirty="0"/>
              <a:t>      cache() </a:t>
            </a:r>
            <a:r>
              <a:rPr lang="es-ES" sz="2400" dirty="0"/>
              <a:t>y</a:t>
            </a:r>
            <a:r>
              <a:rPr lang="es-ES" sz="2400" b="1" dirty="0"/>
              <a:t> </a:t>
            </a:r>
            <a:r>
              <a:rPr lang="es-ES" sz="2400" b="1" dirty="0" err="1"/>
              <a:t>persist</a:t>
            </a:r>
            <a:r>
              <a:rPr lang="es-ES" sz="2400" b="1" dirty="0"/>
              <a:t>()</a:t>
            </a:r>
          </a:p>
        </p:txBody>
      </p:sp>
      <p:pic>
        <p:nvPicPr>
          <p:cNvPr id="10" name="Picture 2" descr="https://miro.medium.com/max/1400/1*NgrzTx0jSP4iet_S8wapig.png">
            <a:extLst>
              <a:ext uri="{FF2B5EF4-FFF2-40B4-BE49-F238E27FC236}">
                <a16:creationId xmlns:a16="http://schemas.microsoft.com/office/drawing/2014/main" id="{87F8B075-264F-68FE-969F-C379676C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9436" r="18826"/>
          <a:stretch>
            <a:fillRect/>
          </a:stretch>
        </p:blipFill>
        <p:spPr bwMode="auto">
          <a:xfrm>
            <a:off x="4664032" y="1617044"/>
            <a:ext cx="6143668" cy="4512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PERSISTENCIA: nodos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184650" cy="1288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CuadroTexto 33">
            <a:extLst>
              <a:ext uri="{FF2B5EF4-FFF2-40B4-BE49-F238E27FC236}">
                <a16:creationId xmlns:a16="http://schemas.microsoft.com/office/drawing/2014/main" id="{4BAA5457-D0DF-459A-9CC8-0DF920FC12DB}"/>
              </a:ext>
            </a:extLst>
          </p:cNvPr>
          <p:cNvSpPr txBox="1"/>
          <p:nvPr/>
        </p:nvSpPr>
        <p:spPr>
          <a:xfrm>
            <a:off x="260314" y="1054100"/>
            <a:ext cx="97870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Cuando se persiste un RDD, cada nodo con particiones del mismo las mantiene en memoria y las reutiliza en otras acciones. Esto permite que las acciones futuras sean mucho más rápidas (a menudo por más de 10 veces). 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onfiguración de las opciones de Spark: Azure HDInsight | Microsoft Docs">
            <a:extLst>
              <a:ext uri="{FF2B5EF4-FFF2-40B4-BE49-F238E27FC236}">
                <a16:creationId xmlns:a16="http://schemas.microsoft.com/office/drawing/2014/main" id="{C7DF75F5-10DD-3B21-1DA9-F2F6A7DE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669" y="2520850"/>
            <a:ext cx="6992361" cy="4926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3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 err="1"/>
              <a:t>Persist</a:t>
            </a:r>
            <a:r>
              <a:rPr lang="es-ES" dirty="0"/>
              <a:t>(</a:t>
            </a:r>
            <a:r>
              <a:rPr lang="es-ES" dirty="0" err="1"/>
              <a:t>StorageLevel</a:t>
            </a:r>
            <a:r>
              <a:rPr lang="es-ES" dirty="0"/>
              <a:t>.&lt;&gt;)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96654"/>
            <a:ext cx="4565650" cy="205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BEE77EF-E1DB-A8BB-A8B2-45AAB04F23E0}"/>
              </a:ext>
            </a:extLst>
          </p:cNvPr>
          <p:cNvSpPr txBox="1"/>
          <p:nvPr/>
        </p:nvSpPr>
        <p:spPr>
          <a:xfrm>
            <a:off x="265076" y="1097283"/>
            <a:ext cx="10244174" cy="186181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1945313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Permite especificar distintos niveles de almacenamiento como parámetro &lt;&gt;: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MEMORY_ONLY (por defecto)</a:t>
            </a: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DISK_ONLY</a:t>
            </a:r>
          </a:p>
          <a:p>
            <a:pPr marL="850465" marR="6004" lvl="1" indent="-378255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MEMORY_AND_DISK (si no cabe en memoria utiliza disco)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F51188C-2D47-3329-CEBB-463364F12007}"/>
              </a:ext>
            </a:extLst>
          </p:cNvPr>
          <p:cNvSpPr txBox="1"/>
          <p:nvPr/>
        </p:nvSpPr>
        <p:spPr>
          <a:xfrm>
            <a:off x="265076" y="3530750"/>
            <a:ext cx="10358510" cy="350288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StorageLevel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file = '</a:t>
            </a:r>
            <a:r>
              <a:rPr lang="es-ES" b="1" spc="-6" dirty="0" err="1">
                <a:latin typeface="Courier New"/>
                <a:cs typeface="Courier New"/>
              </a:rPr>
              <a:t>dbfs</a:t>
            </a:r>
            <a:r>
              <a:rPr lang="es-ES" b="1" spc="-6" dirty="0">
                <a:latin typeface="Courier New"/>
                <a:cs typeface="Courier New"/>
              </a:rPr>
              <a:t>:/</a:t>
            </a:r>
            <a:r>
              <a:rPr lang="es-ES" b="1" spc="-6" dirty="0" err="1">
                <a:latin typeface="Courier New"/>
                <a:cs typeface="Courier New"/>
              </a:rPr>
              <a:t>FileStore</a:t>
            </a:r>
            <a:r>
              <a:rPr lang="es-ES" b="1" spc="-6" dirty="0">
                <a:latin typeface="Courier New"/>
                <a:cs typeface="Courier New"/>
              </a:rPr>
              <a:t>/</a:t>
            </a:r>
            <a:r>
              <a:rPr lang="es-ES" b="1" spc="-6" dirty="0" err="1">
                <a:latin typeface="Courier New"/>
                <a:cs typeface="Courier New"/>
              </a:rPr>
              <a:t>shared_uploads</a:t>
            </a:r>
            <a:r>
              <a:rPr lang="es-ES" b="1" spc="-6" dirty="0">
                <a:latin typeface="Courier New"/>
                <a:cs typeface="Courier New"/>
              </a:rPr>
              <a:t>/edurf.cld@gmail.com/quijote-1.txt</a:t>
            </a:r>
            <a:r>
              <a:rPr lang="es-ES" sz="1800" b="1" spc="-6" dirty="0">
                <a:latin typeface="Courier New"/>
                <a:cs typeface="Courier New"/>
              </a:rPr>
              <a:t>'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b="1" spc="-6" dirty="0" err="1">
                <a:latin typeface="Courier New"/>
                <a:cs typeface="Courier New"/>
              </a:rPr>
              <a:t>lineas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 err="1">
                <a:latin typeface="Courier New"/>
                <a:cs typeface="Courier New"/>
              </a:rPr>
              <a:t>sc.textFile</a:t>
            </a:r>
            <a:r>
              <a:rPr b="1" spc="-6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file</a:t>
            </a:r>
            <a:r>
              <a:rPr b="1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b="1" spc="-6" dirty="0">
                <a:latin typeface="Courier New"/>
                <a:cs typeface="Courier New"/>
              </a:rPr>
              <a:t>long_lineas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lineas.map(lambda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elemento: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b="1" spc="-6" dirty="0" err="1">
                <a:latin typeface="Courier New"/>
                <a:cs typeface="Courier New"/>
              </a:rPr>
              <a:t>len</a:t>
            </a:r>
            <a:r>
              <a:rPr b="1" spc="-6" dirty="0">
                <a:latin typeface="Courier New"/>
                <a:cs typeface="Courier New"/>
              </a:rPr>
              <a:t>(</a:t>
            </a:r>
            <a:r>
              <a:rPr b="1" spc="-6" dirty="0" err="1">
                <a:latin typeface="Courier New"/>
                <a:cs typeface="Courier New"/>
              </a:rPr>
              <a:t>elemento</a:t>
            </a:r>
            <a:r>
              <a:rPr b="1" spc="-6" dirty="0">
                <a:latin typeface="Courier New"/>
                <a:cs typeface="Courier New"/>
              </a:rPr>
              <a:t>))</a:t>
            </a:r>
            <a:endParaRPr lang="es-ES" b="1" spc="-6"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b="1" spc="-6" dirty="0" err="1">
                <a:latin typeface="Courier New"/>
                <a:cs typeface="Courier New"/>
              </a:rPr>
              <a:t>long_lineas.persist</a:t>
            </a:r>
            <a:r>
              <a:rPr lang="es-ES" b="1" spc="-6" dirty="0">
                <a:latin typeface="Courier New"/>
                <a:cs typeface="Courier New"/>
              </a:rPr>
              <a:t>(</a:t>
            </a:r>
            <a:r>
              <a:rPr lang="es-ES" dirty="0" err="1"/>
              <a:t>StorageLevel.MEMORY_ONLY</a:t>
            </a:r>
            <a:r>
              <a:rPr lang="es-ES" dirty="0"/>
              <a:t>) </a:t>
            </a:r>
            <a:r>
              <a:rPr lang="es-ES" dirty="0">
                <a:solidFill>
                  <a:srgbClr val="00B050"/>
                </a:solidFill>
              </a:rPr>
              <a:t>				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endParaRPr lang="es-ES" b="1" spc="-6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b="1" spc="-6" dirty="0">
                <a:latin typeface="Courier New"/>
                <a:cs typeface="Courier New"/>
              </a:rPr>
              <a:t>p</a:t>
            </a:r>
            <a:r>
              <a:rPr b="1" spc="-6" dirty="0" err="1">
                <a:latin typeface="Courier New"/>
                <a:cs typeface="Courier New"/>
              </a:rPr>
              <a:t>rint</a:t>
            </a:r>
            <a:r>
              <a:rPr lang="es-ES" b="1" spc="24" dirty="0">
                <a:latin typeface="Courier New"/>
                <a:cs typeface="Courier New"/>
              </a:rPr>
              <a:t>(</a:t>
            </a:r>
            <a:r>
              <a:rPr b="1" spc="-6" dirty="0" err="1">
                <a:latin typeface="Courier New"/>
                <a:cs typeface="Courier New"/>
              </a:rPr>
              <a:t>long_lineas.reduce</a:t>
            </a:r>
            <a:r>
              <a:rPr b="1" spc="-6" dirty="0">
                <a:latin typeface="Courier New"/>
                <a:cs typeface="Courier New"/>
              </a:rPr>
              <a:t>(lambda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elem1,elem2: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</a:t>
            </a:r>
            <a:r>
              <a:rPr b="1" spc="24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elem2)</a:t>
            </a:r>
            <a:r>
              <a:rPr lang="es-ES" b="1" spc="-6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68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Cache()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18224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044C2A8-BEDD-EE4F-4E46-A87458237DF9}"/>
              </a:ext>
            </a:extLst>
          </p:cNvPr>
          <p:cNvSpPr txBox="1"/>
          <p:nvPr/>
        </p:nvSpPr>
        <p:spPr>
          <a:xfrm>
            <a:off x="260314" y="1158856"/>
            <a:ext cx="10215634" cy="254243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986916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Es un “atajo” para el nivel de persistencia por defecto (MEMORY_ONLY): 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rdd.cache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Tanto con “cache()” como con 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persist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()”  es necesario usar una acción posterior para ejecutarlas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Spark monitorea automáticamente todas las llamadas de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persist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 y cache() que realiza (consola Spark -&gt; Storage)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9EFF050-3EA8-EE96-42B9-249DD7A8F124}"/>
              </a:ext>
            </a:extLst>
          </p:cNvPr>
          <p:cNvSpPr txBox="1"/>
          <p:nvPr/>
        </p:nvSpPr>
        <p:spPr>
          <a:xfrm>
            <a:off x="260314" y="4069984"/>
            <a:ext cx="10358510" cy="309476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 </a:t>
            </a:r>
          </a:p>
          <a:p>
            <a:pPr marL="107322">
              <a:lnSpc>
                <a:spcPct val="150000"/>
              </a:lnSpc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long_lineas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lang="es-ES" sz="1891" b="1" spc="-6" dirty="0" err="1">
                <a:latin typeface="Courier New"/>
                <a:cs typeface="Courier New"/>
              </a:rPr>
              <a:t>flatM</a:t>
            </a:r>
            <a:r>
              <a:rPr sz="1891" b="1" spc="-6" dirty="0">
                <a:latin typeface="Courier New"/>
                <a:cs typeface="Courier New"/>
              </a:rPr>
              <a:t>ap(lambda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lang="es-ES" sz="1891" b="1" spc="-6" dirty="0" err="1">
                <a:latin typeface="Courier New"/>
                <a:cs typeface="Courier New"/>
              </a:rPr>
              <a:t>elemento.split</a:t>
            </a:r>
            <a:r>
              <a:rPr lang="es-ES" sz="1891" b="1" spc="-6" dirty="0">
                <a:latin typeface="Courier New"/>
                <a:cs typeface="Courier New"/>
              </a:rPr>
              <a:t>())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long_lineas.cache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2000" dirty="0"/>
              <a:t>) </a:t>
            </a: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sz="1891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s-ES" sz="1891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07322" marR="806794">
              <a:lnSpc>
                <a:spcPct val="150000"/>
              </a:lnSpc>
              <a:spcBef>
                <a:spcPts val="12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24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long_lineas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lang="es-ES" sz="1891" b="1" spc="-6" dirty="0" err="1">
                <a:latin typeface="Courier New"/>
                <a:cs typeface="Courier New"/>
              </a:rPr>
              <a:t>count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55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Acceso a la consola de Spark en DBCE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0040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79278B2-79C8-055C-EA12-A86807AE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9456"/>
          <a:stretch>
            <a:fillRect/>
          </a:stretch>
        </p:blipFill>
        <p:spPr bwMode="auto">
          <a:xfrm>
            <a:off x="474628" y="3016244"/>
            <a:ext cx="953452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adroTexto 33">
            <a:extLst>
              <a:ext uri="{FF2B5EF4-FFF2-40B4-BE49-F238E27FC236}">
                <a16:creationId xmlns:a16="http://schemas.microsoft.com/office/drawing/2014/main" id="{CB586001-56F6-11F6-D93A-3D65ED7C75BD}"/>
              </a:ext>
            </a:extLst>
          </p:cNvPr>
          <p:cNvSpPr txBox="1"/>
          <p:nvPr/>
        </p:nvSpPr>
        <p:spPr>
          <a:xfrm>
            <a:off x="188876" y="1087418"/>
            <a:ext cx="1045001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100000"/>
              <a:buFont typeface="+mj-lt"/>
              <a:buAutoNum type="arabicPeriod"/>
              <a:tabLst>
                <a:tab pos="392515" algn="l"/>
                <a:tab pos="393265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un notebook abierto, nos vamos a la esquina superior izquierda al recuadro con el nombre del clúster asignado,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clickamos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flecha desplegable a la derecha</a:t>
            </a:r>
          </a:p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100000"/>
              <a:buFont typeface="+mj-lt"/>
              <a:buAutoNum type="arabicPeriod"/>
              <a:tabLst>
                <a:tab pos="392515" algn="l"/>
                <a:tab pos="393265" algn="l"/>
              </a:tabLst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Entre las opciones en azul de la parte inferior,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clickamos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en “Spark UI”</a:t>
            </a:r>
          </a:p>
        </p:txBody>
      </p:sp>
      <p:cxnSp>
        <p:nvCxnSpPr>
          <p:cNvPr id="10" name="10 Conector recto de flecha">
            <a:extLst>
              <a:ext uri="{FF2B5EF4-FFF2-40B4-BE49-F238E27FC236}">
                <a16:creationId xmlns:a16="http://schemas.microsoft.com/office/drawing/2014/main" id="{D801FBF0-B8FB-136C-A64B-5552898714A4}"/>
              </a:ext>
            </a:extLst>
          </p:cNvPr>
          <p:cNvCxnSpPr/>
          <p:nvPr/>
        </p:nvCxnSpPr>
        <p:spPr>
          <a:xfrm rot="10800000" flipV="1">
            <a:off x="5046660" y="3587748"/>
            <a:ext cx="1071570" cy="500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3 Rectángulo">
            <a:extLst>
              <a:ext uri="{FF2B5EF4-FFF2-40B4-BE49-F238E27FC236}">
                <a16:creationId xmlns:a16="http://schemas.microsoft.com/office/drawing/2014/main" id="{43AA8911-F542-4666-F97D-9D7C08D794AD}"/>
              </a:ext>
            </a:extLst>
          </p:cNvPr>
          <p:cNvSpPr/>
          <p:nvPr/>
        </p:nvSpPr>
        <p:spPr>
          <a:xfrm>
            <a:off x="1474760" y="3873500"/>
            <a:ext cx="3214710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2" name="14 Conector recto de flecha">
            <a:extLst>
              <a:ext uri="{FF2B5EF4-FFF2-40B4-BE49-F238E27FC236}">
                <a16:creationId xmlns:a16="http://schemas.microsoft.com/office/drawing/2014/main" id="{11AA1B7F-E8D9-3A36-EB4D-0542A009FA8C}"/>
              </a:ext>
            </a:extLst>
          </p:cNvPr>
          <p:cNvCxnSpPr/>
          <p:nvPr/>
        </p:nvCxnSpPr>
        <p:spPr>
          <a:xfrm rot="10800000">
            <a:off x="6332544" y="5516574"/>
            <a:ext cx="1071570" cy="78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7 CuadroTexto">
            <a:extLst>
              <a:ext uri="{FF2B5EF4-FFF2-40B4-BE49-F238E27FC236}">
                <a16:creationId xmlns:a16="http://schemas.microsoft.com/office/drawing/2014/main" id="{74377D60-7FEA-5F6B-4B7F-FA5EAB93C8B4}"/>
              </a:ext>
            </a:extLst>
          </p:cNvPr>
          <p:cNvSpPr txBox="1"/>
          <p:nvPr/>
        </p:nvSpPr>
        <p:spPr>
          <a:xfrm>
            <a:off x="6261106" y="3230558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1</a:t>
            </a:r>
          </a:p>
        </p:txBody>
      </p:sp>
      <p:sp>
        <p:nvSpPr>
          <p:cNvPr id="14" name="18 CuadroTexto">
            <a:extLst>
              <a:ext uri="{FF2B5EF4-FFF2-40B4-BE49-F238E27FC236}">
                <a16:creationId xmlns:a16="http://schemas.microsoft.com/office/drawing/2014/main" id="{A8D1EA3D-41FA-1DA1-10AB-7CB0DA7416E1}"/>
              </a:ext>
            </a:extLst>
          </p:cNvPr>
          <p:cNvSpPr txBox="1"/>
          <p:nvPr/>
        </p:nvSpPr>
        <p:spPr>
          <a:xfrm>
            <a:off x="7546990" y="6230954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24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Acceso a la consola de Spark en DBCE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0040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A01A1607-B7C2-D029-153D-E187FB4FFFFF}"/>
              </a:ext>
            </a:extLst>
          </p:cNvPr>
          <p:cNvSpPr txBox="1"/>
          <p:nvPr/>
        </p:nvSpPr>
        <p:spPr>
          <a:xfrm>
            <a:off x="188876" y="1087418"/>
            <a:ext cx="104500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221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41"/>
              </a:spcBef>
              <a:spcAft>
                <a:spcPts val="0"/>
              </a:spcAft>
              <a:buClr>
                <a:srgbClr val="89B833"/>
              </a:buClr>
              <a:buSzPct val="73000"/>
              <a:buFont typeface="Wingdings" pitchFamily="2" charset="2"/>
              <a:buChar char="Ø"/>
              <a:tabLst>
                <a:tab pos="392515" algn="l"/>
                <a:tab pos="393265" algn="l"/>
              </a:tabLst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nos abre una nueva pestaña. En el menú de la parte superior podemos ver  y acceder a la información entre otros sobre Jobs (info general, DAG), Stages (duración, resumen Task), Environment (configuración) y Executors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007FF4-2988-ADD9-EC63-C2988735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76" y="2396844"/>
            <a:ext cx="10333072" cy="498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5 Rectángulo">
            <a:extLst>
              <a:ext uri="{FF2B5EF4-FFF2-40B4-BE49-F238E27FC236}">
                <a16:creationId xmlns:a16="http://schemas.microsoft.com/office/drawing/2014/main" id="{89397C7B-05D8-AB34-DA00-3EE7033E35C6}"/>
              </a:ext>
            </a:extLst>
          </p:cNvPr>
          <p:cNvSpPr/>
          <p:nvPr/>
        </p:nvSpPr>
        <p:spPr>
          <a:xfrm>
            <a:off x="188876" y="3111500"/>
            <a:ext cx="10144196" cy="461665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0" name="16 Conector recto de flecha">
            <a:extLst>
              <a:ext uri="{FF2B5EF4-FFF2-40B4-BE49-F238E27FC236}">
                <a16:creationId xmlns:a16="http://schemas.microsoft.com/office/drawing/2014/main" id="{5B2B9FF0-A9CC-5E8A-CF89-3ABED5B6AAF4}"/>
              </a:ext>
            </a:extLst>
          </p:cNvPr>
          <p:cNvCxnSpPr/>
          <p:nvPr/>
        </p:nvCxnSpPr>
        <p:spPr>
          <a:xfrm rot="10800000">
            <a:off x="5332412" y="3754442"/>
            <a:ext cx="1071570" cy="78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3.PySpark </a:t>
            </a:r>
          </a:p>
          <a:p>
            <a:pPr algn="ctr"/>
            <a:r>
              <a:rPr lang="es-ES" dirty="0" err="1">
                <a:solidFill>
                  <a:srgbClr val="22D3C6"/>
                </a:solidFill>
              </a:rPr>
              <a:t>Structured</a:t>
            </a:r>
            <a:r>
              <a:rPr lang="es-ES" dirty="0">
                <a:solidFill>
                  <a:srgbClr val="22D3C6"/>
                </a:solidFill>
              </a:rPr>
              <a:t> </a:t>
            </a:r>
            <a:r>
              <a:rPr lang="es-ES" dirty="0" err="1">
                <a:solidFill>
                  <a:srgbClr val="22D3C6"/>
                </a:solidFill>
              </a:rPr>
              <a:t>APIs</a:t>
            </a:r>
            <a:r>
              <a:rPr lang="es-ES" dirty="0">
                <a:solidFill>
                  <a:srgbClr val="22D3C6"/>
                </a:solidFill>
              </a:rPr>
              <a:t>:</a:t>
            </a:r>
          </a:p>
          <a:p>
            <a:pPr algn="ctr"/>
            <a:r>
              <a:rPr lang="es-ES" dirty="0" err="1">
                <a:solidFill>
                  <a:srgbClr val="22D3C6"/>
                </a:solidFill>
              </a:rPr>
              <a:t>Dataframes</a:t>
            </a:r>
            <a:endParaRPr lang="es-ES" dirty="0">
              <a:solidFill>
                <a:srgbClr val="22D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: </a:t>
            </a:r>
            <a:r>
              <a:rPr lang="es-ES" dirty="0" err="1"/>
              <a:t>Dataframes</a:t>
            </a:r>
            <a:r>
              <a:rPr lang="es-ES" dirty="0"/>
              <a:t> y Datasets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9278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876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define unas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datos estructurados (como “tablas”, colección de registros):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Datasets.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define una estructura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para cada instancia de ellos.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La diferencia es en la “comprobación” de ese esquema: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frente a Datasets (compile time,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sólo Java y Scala, no los usaremos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C2B41A-4214-FFC2-7B5D-73AACA0D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5" y="4141787"/>
            <a:ext cx="8533649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DATAFRAMES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37389"/>
            <a:ext cx="2736850" cy="1119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272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Los Spark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son como tablas distribuidas en memoria con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columnas con nombre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esquemas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donde cada columna tiene un tipo de datos específico: entero, cadena, real, array, fecha,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ejecución Spark las “compila” a la API de bajo nivel que ya conocemos: RDDs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8772B8-82FF-EE48-2AB2-EF95BD78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2" y="3786563"/>
            <a:ext cx="5638800" cy="33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 err="1"/>
              <a:t>Schemas</a:t>
            </a:r>
            <a:r>
              <a:rPr lang="es-ES" dirty="0"/>
              <a:t>: tipos de datos columnas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099"/>
            <a:ext cx="6165850" cy="152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5CDA9E-486F-F38C-D93C-B1C7A39D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82" y="1114387"/>
            <a:ext cx="5130335" cy="28908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F06797-1C0A-C517-535E-DCA6C4EE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74" y="4303661"/>
            <a:ext cx="7729474" cy="27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835455" y="139700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9FB29F6-2F3B-95A2-9C2D-3FDD178F5055}"/>
              </a:ext>
            </a:extLst>
          </p:cNvPr>
          <p:cNvSpPr txBox="1"/>
          <p:nvPr/>
        </p:nvSpPr>
        <p:spPr>
          <a:xfrm>
            <a:off x="835455" y="1373907"/>
            <a:ext cx="9136789" cy="501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Consideraciones sobre rendimiento RDDs: particiones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Consideraciones sobre rendimiento RDDs: persistencia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PySpark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Structured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APIs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Dataframe</a:t>
            </a: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Transformaciones </a:t>
            </a:r>
            <a:r>
              <a:rPr lang="es-ES" sz="3200" b="1" spc="-5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consulta de datos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CREAR UN DATAFRAME (I)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57225"/>
            <a:ext cx="502285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85802" y="922295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+ esquema . El esquema lo podemos definir (explícito, </a:t>
            </a: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lo más aconsejado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inferir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desde los datos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en el caso </a:t>
            </a:r>
            <a:r>
              <a:rPr lang="es-ES" sz="2000" b="1">
                <a:latin typeface="Arial" panose="020B0604020202020204" pitchFamily="34" charset="0"/>
                <a:cs typeface="Arial" panose="020B0604020202020204" pitchFamily="34" charset="0"/>
              </a:rPr>
              <a:t>de lectura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 una fuente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678" y="2259751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[(None,"Smith   ","36636","M",3500),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("Michael",“   Rose","40288","M",4750),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("Robert","Williams","42114","M",None),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("</a:t>
            </a:r>
            <a:r>
              <a:rPr lang="es-ES" b="1" dirty="0" err="1">
                <a:latin typeface="Courier New"/>
                <a:cs typeface="Courier New"/>
              </a:rPr>
              <a:t>Maria</a:t>
            </a:r>
            <a:r>
              <a:rPr lang="es-ES" b="1" dirty="0">
                <a:latin typeface="Courier New"/>
                <a:cs typeface="Courier New"/>
              </a:rPr>
              <a:t>",“    Jones    ","39192","F",4000)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4088834"/>
            <a:ext cx="10226560" cy="300094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pyspark.sql.types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esquema = </a:t>
            </a:r>
            <a:r>
              <a:rPr lang="es-ES" b="1" spc="-6" dirty="0" err="1">
                <a:latin typeface="Courier New"/>
                <a:cs typeface="Courier New"/>
              </a:rPr>
              <a:t>StructType</a:t>
            </a:r>
            <a:r>
              <a:rPr lang="es-ES" b="1" spc="-6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firstname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lastname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('id',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False),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gender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StringType</a:t>
            </a:r>
            <a:r>
              <a:rPr lang="es-ES" b="1" spc="-6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    </a:t>
            </a:r>
            <a:r>
              <a:rPr lang="es-ES" b="1" spc="-6" dirty="0" err="1">
                <a:latin typeface="Courier New"/>
                <a:cs typeface="Courier New"/>
              </a:rPr>
              <a:t>StructField</a:t>
            </a:r>
            <a:r>
              <a:rPr lang="es-ES" b="1" spc="-6" dirty="0">
                <a:latin typeface="Courier New"/>
                <a:cs typeface="Courier New"/>
              </a:rPr>
              <a:t>('</a:t>
            </a:r>
            <a:r>
              <a:rPr lang="es-ES" b="1" spc="-6" dirty="0" err="1">
                <a:latin typeface="Courier New"/>
                <a:cs typeface="Courier New"/>
              </a:rPr>
              <a:t>salary</a:t>
            </a:r>
            <a:r>
              <a:rPr lang="es-ES" b="1" spc="-6" dirty="0">
                <a:latin typeface="Courier New"/>
                <a:cs typeface="Courier New"/>
              </a:rPr>
              <a:t>', </a:t>
            </a:r>
            <a:r>
              <a:rPr lang="es-ES" b="1" spc="-6" dirty="0" err="1">
                <a:latin typeface="Courier New"/>
                <a:cs typeface="Courier New"/>
              </a:rPr>
              <a:t>IntegerType</a:t>
            </a:r>
            <a:r>
              <a:rPr lang="es-ES" b="1" spc="-6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])</a:t>
            </a: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FB20D8E4-AC9A-33F4-EBA9-E2084CC29158}"/>
              </a:ext>
            </a:extLst>
          </p:cNvPr>
          <p:cNvCxnSpPr>
            <a:cxnSpLocks/>
          </p:cNvCxnSpPr>
          <p:nvPr/>
        </p:nvCxnSpPr>
        <p:spPr>
          <a:xfrm flipV="1">
            <a:off x="4251623" y="4940300"/>
            <a:ext cx="1059185" cy="3173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877BBA35-54B8-54D6-A5C0-AE7DD982B784}"/>
              </a:ext>
            </a:extLst>
          </p:cNvPr>
          <p:cNvSpPr/>
          <p:nvPr/>
        </p:nvSpPr>
        <p:spPr>
          <a:xfrm>
            <a:off x="2581417" y="5257616"/>
            <a:ext cx="1527033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CA392105-951D-1F05-2388-14C03480BC95}"/>
              </a:ext>
            </a:extLst>
          </p:cNvPr>
          <p:cNvSpPr txBox="1"/>
          <p:nvPr/>
        </p:nvSpPr>
        <p:spPr>
          <a:xfrm>
            <a:off x="5403850" y="4756467"/>
            <a:ext cx="2652199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Nombre columna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6" name="13 Rectángulo">
            <a:extLst>
              <a:ext uri="{FF2B5EF4-FFF2-40B4-BE49-F238E27FC236}">
                <a16:creationId xmlns:a16="http://schemas.microsoft.com/office/drawing/2014/main" id="{017AA8D9-85AB-436C-F041-70EBCB134C19}"/>
              </a:ext>
            </a:extLst>
          </p:cNvPr>
          <p:cNvSpPr/>
          <p:nvPr/>
        </p:nvSpPr>
        <p:spPr>
          <a:xfrm>
            <a:off x="3319998" y="5878902"/>
            <a:ext cx="1626652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7" name="10 Conector recto de flecha">
            <a:extLst>
              <a:ext uri="{FF2B5EF4-FFF2-40B4-BE49-F238E27FC236}">
                <a16:creationId xmlns:a16="http://schemas.microsoft.com/office/drawing/2014/main" id="{1C0894B0-5680-8711-1BDF-34A1D287CEA3}"/>
              </a:ext>
            </a:extLst>
          </p:cNvPr>
          <p:cNvCxnSpPr>
            <a:cxnSpLocks/>
          </p:cNvCxnSpPr>
          <p:nvPr/>
        </p:nvCxnSpPr>
        <p:spPr>
          <a:xfrm>
            <a:off x="5022850" y="6183702"/>
            <a:ext cx="1905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25">
            <a:extLst>
              <a:ext uri="{FF2B5EF4-FFF2-40B4-BE49-F238E27FC236}">
                <a16:creationId xmlns:a16="http://schemas.microsoft.com/office/drawing/2014/main" id="{2D298C83-AFFE-5B73-A46A-26D9D0D9182A}"/>
              </a:ext>
            </a:extLst>
          </p:cNvPr>
          <p:cNvSpPr txBox="1"/>
          <p:nvPr/>
        </p:nvSpPr>
        <p:spPr>
          <a:xfrm>
            <a:off x="7062750" y="5953167"/>
            <a:ext cx="914400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Tipo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3" name="13 Rectángulo">
            <a:extLst>
              <a:ext uri="{FF2B5EF4-FFF2-40B4-BE49-F238E27FC236}">
                <a16:creationId xmlns:a16="http://schemas.microsoft.com/office/drawing/2014/main" id="{FFD0410B-F1EE-831A-D9BC-3FC325AD70D1}"/>
              </a:ext>
            </a:extLst>
          </p:cNvPr>
          <p:cNvSpPr/>
          <p:nvPr/>
        </p:nvSpPr>
        <p:spPr>
          <a:xfrm>
            <a:off x="5861051" y="6484339"/>
            <a:ext cx="6858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4" name="10 Conector recto de flecha">
            <a:extLst>
              <a:ext uri="{FF2B5EF4-FFF2-40B4-BE49-F238E27FC236}">
                <a16:creationId xmlns:a16="http://schemas.microsoft.com/office/drawing/2014/main" id="{9BA566D1-64C7-F9F9-02C7-8C8C133FDBAE}"/>
              </a:ext>
            </a:extLst>
          </p:cNvPr>
          <p:cNvCxnSpPr>
            <a:cxnSpLocks/>
          </p:cNvCxnSpPr>
          <p:nvPr/>
        </p:nvCxnSpPr>
        <p:spPr>
          <a:xfrm>
            <a:off x="6623050" y="6692900"/>
            <a:ext cx="16002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25">
            <a:extLst>
              <a:ext uri="{FF2B5EF4-FFF2-40B4-BE49-F238E27FC236}">
                <a16:creationId xmlns:a16="http://schemas.microsoft.com/office/drawing/2014/main" id="{524F716E-83E6-8320-C70A-9502148AE995}"/>
              </a:ext>
            </a:extLst>
          </p:cNvPr>
          <p:cNvSpPr txBox="1"/>
          <p:nvPr/>
        </p:nvSpPr>
        <p:spPr>
          <a:xfrm>
            <a:off x="8464305" y="6248366"/>
            <a:ext cx="1600200" cy="682648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 permite </a:t>
            </a:r>
          </a:p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valor NULO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6" name="13 Rectángulo">
            <a:extLst>
              <a:ext uri="{FF2B5EF4-FFF2-40B4-BE49-F238E27FC236}">
                <a16:creationId xmlns:a16="http://schemas.microsoft.com/office/drawing/2014/main" id="{73C80D64-9FF3-4D17-7CDA-7909E2B16895}"/>
              </a:ext>
            </a:extLst>
          </p:cNvPr>
          <p:cNvSpPr/>
          <p:nvPr/>
        </p:nvSpPr>
        <p:spPr>
          <a:xfrm>
            <a:off x="4392782" y="4128662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7" name="10 Conector recto de flecha">
            <a:extLst>
              <a:ext uri="{FF2B5EF4-FFF2-40B4-BE49-F238E27FC236}">
                <a16:creationId xmlns:a16="http://schemas.microsoft.com/office/drawing/2014/main" id="{07FC6098-FC91-4EDB-3D20-A7A80D27C491}"/>
              </a:ext>
            </a:extLst>
          </p:cNvPr>
          <p:cNvCxnSpPr>
            <a:cxnSpLocks/>
          </p:cNvCxnSpPr>
          <p:nvPr/>
        </p:nvCxnSpPr>
        <p:spPr>
          <a:xfrm flipV="1">
            <a:off x="5919815" y="2667971"/>
            <a:ext cx="1693835" cy="13595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5">
            <a:extLst>
              <a:ext uri="{FF2B5EF4-FFF2-40B4-BE49-F238E27FC236}">
                <a16:creationId xmlns:a16="http://schemas.microsoft.com/office/drawing/2014/main" id="{30834645-1ACA-5B87-05C3-1E763DE2E6DD}"/>
              </a:ext>
            </a:extLst>
          </p:cNvPr>
          <p:cNvSpPr txBox="1"/>
          <p:nvPr/>
        </p:nvSpPr>
        <p:spPr>
          <a:xfrm>
            <a:off x="7670605" y="2044700"/>
            <a:ext cx="2865209" cy="66982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esquema como lista de columnas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30" name="13 Rectángulo">
            <a:extLst>
              <a:ext uri="{FF2B5EF4-FFF2-40B4-BE49-F238E27FC236}">
                <a16:creationId xmlns:a16="http://schemas.microsoft.com/office/drawing/2014/main" id="{B54ED0FD-A9C3-4BD3-0661-EB6045C861E1}"/>
              </a:ext>
            </a:extLst>
          </p:cNvPr>
          <p:cNvSpPr/>
          <p:nvPr/>
        </p:nvSpPr>
        <p:spPr>
          <a:xfrm>
            <a:off x="6085134" y="4135181"/>
            <a:ext cx="1527033" cy="3048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31" name="10 Conector recto de flecha">
            <a:extLst>
              <a:ext uri="{FF2B5EF4-FFF2-40B4-BE49-F238E27FC236}">
                <a16:creationId xmlns:a16="http://schemas.microsoft.com/office/drawing/2014/main" id="{899620B7-C007-1B07-E85E-19FA9B72A9FC}"/>
              </a:ext>
            </a:extLst>
          </p:cNvPr>
          <p:cNvCxnSpPr>
            <a:cxnSpLocks/>
          </p:cNvCxnSpPr>
          <p:nvPr/>
        </p:nvCxnSpPr>
        <p:spPr>
          <a:xfrm flipV="1">
            <a:off x="7130232" y="3427141"/>
            <a:ext cx="925817" cy="63882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25">
            <a:extLst>
              <a:ext uri="{FF2B5EF4-FFF2-40B4-BE49-F238E27FC236}">
                <a16:creationId xmlns:a16="http://schemas.microsoft.com/office/drawing/2014/main" id="{EF23175C-BF0A-0E50-F06F-7ACDCC74612A}"/>
              </a:ext>
            </a:extLst>
          </p:cNvPr>
          <p:cNvSpPr txBox="1"/>
          <p:nvPr/>
        </p:nvSpPr>
        <p:spPr>
          <a:xfrm>
            <a:off x="8200173" y="3150664"/>
            <a:ext cx="19662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Define columna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075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CREAR UN DATAFRAME (II)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83442"/>
            <a:ext cx="5175250" cy="142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Recordar, en nuestro entorno interactivo ya están instanciados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y </a:t>
            </a: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u="sng" dirty="0" err="1">
                <a:latin typeface="Arial" panose="020B0604020202020204" pitchFamily="34" charset="0"/>
                <a:cs typeface="Arial" panose="020B0604020202020204" pitchFamily="34" charset="0"/>
              </a:rPr>
              <a:t>SparkSession.sparkContext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como &lt;</a:t>
            </a:r>
            <a:r>
              <a:rPr lang="es-ES" sz="2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&gt;, las utilizamos directamente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309148" y="2764292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</a:t>
            </a:r>
            <a:r>
              <a:rPr lang="es-ES" b="1" dirty="0">
                <a:latin typeface="Courier New"/>
                <a:cs typeface="Courier New"/>
              </a:rPr>
              <a:t> = </a:t>
            </a:r>
            <a:r>
              <a:rPr lang="es-ES" b="1" dirty="0" err="1">
                <a:latin typeface="Courier New"/>
                <a:cs typeface="Courier New"/>
              </a:rPr>
              <a:t>spark.createDataFrame</a:t>
            </a:r>
            <a:r>
              <a:rPr lang="es-ES" b="1" dirty="0">
                <a:latin typeface="Courier New"/>
                <a:cs typeface="Courier New"/>
              </a:rPr>
              <a:t>(data=datos, </a:t>
            </a:r>
            <a:r>
              <a:rPr lang="es-ES" b="1" dirty="0" err="1">
                <a:latin typeface="Courier New"/>
                <a:cs typeface="Courier New"/>
              </a:rPr>
              <a:t>schema</a:t>
            </a:r>
            <a:r>
              <a:rPr lang="es-ES" b="1" dirty="0">
                <a:latin typeface="Courier New"/>
                <a:cs typeface="Courier New"/>
              </a:rPr>
              <a:t>=esquema)</a:t>
            </a:r>
          </a:p>
          <a:p>
            <a:pPr marL="107322">
              <a:spcBef>
                <a:spcPts val="195"/>
              </a:spcBef>
            </a:pPr>
            <a:endParaRPr lang="es-E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dirty="0" err="1">
                <a:latin typeface="Courier New"/>
                <a:cs typeface="Courier New"/>
              </a:rPr>
              <a:t>df.printSchema</a:t>
            </a:r>
            <a:r>
              <a:rPr lang="es-ES" b="1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309148" y="6163687"/>
            <a:ext cx="10226560" cy="6054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df.show</a:t>
            </a:r>
            <a:r>
              <a:rPr lang="es-ES" b="1" spc="-6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truncate</a:t>
            </a:r>
            <a:r>
              <a:rPr lang="es-ES" b="1" spc="-6" dirty="0">
                <a:latin typeface="Courier New"/>
                <a:cs typeface="Courier New"/>
              </a:rPr>
              <a:t>=False)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</p:txBody>
      </p:sp>
      <p:sp>
        <p:nvSpPr>
          <p:cNvPr id="9" name="CuadroTexto 33">
            <a:extLst>
              <a:ext uri="{FF2B5EF4-FFF2-40B4-BE49-F238E27FC236}">
                <a16:creationId xmlns:a16="http://schemas.microsoft.com/office/drawing/2014/main" id="{E587167E-06E6-0A1F-1F00-A4FEE94F11F3}"/>
              </a:ext>
            </a:extLst>
          </p:cNvPr>
          <p:cNvSpPr txBox="1"/>
          <p:nvPr/>
        </p:nvSpPr>
        <p:spPr>
          <a:xfrm>
            <a:off x="309148" y="4135580"/>
            <a:ext cx="10450012" cy="1706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printShema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()”: muestra esquema del Dataframe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 ACCIÓN, muestra el contenido (se puede especificar nº registros entre paréntesis, al igual que si se recorta o no la salida por pantalla)</a:t>
            </a:r>
          </a:p>
        </p:txBody>
      </p:sp>
    </p:spTree>
    <p:extLst>
      <p:ext uri="{BB962C8B-B14F-4D97-AF65-F5344CB8AC3E}">
        <p14:creationId xmlns:p14="http://schemas.microsoft.com/office/powerpoint/2010/main" val="42448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DATAFRAME: objeto “</a:t>
            </a:r>
            <a:r>
              <a:rPr lang="es-ES" dirty="0" err="1"/>
              <a:t>Row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57226"/>
            <a:ext cx="4946650" cy="130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901700"/>
            <a:ext cx="10450012" cy="221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Spark se define un objeto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(fila) como una colección ordenada de campos. Cada uno de sus campos formaría parte de una columna del DF.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puede acceder de forma individual a los campos. Siguiendo el ejemplo de los empleados al crear un dataframe: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D656940-B36D-337C-C588-A0D1E84E56A2}"/>
              </a:ext>
            </a:extLst>
          </p:cNvPr>
          <p:cNvSpPr txBox="1"/>
          <p:nvPr/>
        </p:nvSpPr>
        <p:spPr>
          <a:xfrm>
            <a:off x="296913" y="3307220"/>
            <a:ext cx="10226560" cy="151335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b="1" spc="-6" dirty="0" err="1">
                <a:latin typeface="Courier New"/>
                <a:cs typeface="Courier New"/>
              </a:rPr>
              <a:t>from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pyspark.sql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import</a:t>
            </a:r>
            <a:r>
              <a:rPr lang="es-ES" b="1" spc="-6" dirty="0">
                <a:latin typeface="Courier New"/>
                <a:cs typeface="Courier New"/>
              </a:rPr>
              <a:t>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empleado_1 = </a:t>
            </a:r>
            <a:r>
              <a:rPr lang="es-ES" b="1" spc="-6" dirty="0" err="1">
                <a:latin typeface="Courier New"/>
                <a:cs typeface="Courier New"/>
              </a:rPr>
              <a:t>Row</a:t>
            </a:r>
            <a:r>
              <a:rPr lang="es-ES" b="1" spc="-6" dirty="0">
                <a:latin typeface="Courier New"/>
                <a:cs typeface="Courier New"/>
              </a:rPr>
              <a:t>("James","Smith","36636","M",3500)</a:t>
            </a:r>
          </a:p>
          <a:p>
            <a:pPr marL="107322">
              <a:spcBef>
                <a:spcPts val="201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b="1" spc="-6" dirty="0">
                <a:latin typeface="Courier New"/>
                <a:cs typeface="Courier New"/>
              </a:rPr>
              <a:t>print('Este empleado se llama: ',empleado_1[0])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4B1755C-0338-7C8A-AFF4-0DEE9F81DA38}"/>
              </a:ext>
            </a:extLst>
          </p:cNvPr>
          <p:cNvSpPr txBox="1"/>
          <p:nvPr/>
        </p:nvSpPr>
        <p:spPr>
          <a:xfrm>
            <a:off x="251920" y="5332703"/>
            <a:ext cx="10238795" cy="15125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datos = [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("James","Smith","36636","M",3500),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("Michael","Rose","40288","M",4750),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("Robert","Williams","42114","M",4200),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 </a:t>
            </a:r>
            <a:r>
              <a:rPr lang="es-ES" b="1" dirty="0" err="1">
                <a:latin typeface="Courier New"/>
                <a:cs typeface="Courier New"/>
              </a:rPr>
              <a:t>Row</a:t>
            </a:r>
            <a:r>
              <a:rPr lang="es-ES" b="1" dirty="0">
                <a:latin typeface="Courier New"/>
                <a:cs typeface="Courier New"/>
              </a:rPr>
              <a:t>("Maria","Jones","39192","F",4000)</a:t>
            </a:r>
          </a:p>
          <a:p>
            <a:pPr marL="107322">
              <a:spcBef>
                <a:spcPts val="195"/>
              </a:spcBef>
            </a:pPr>
            <a:r>
              <a:rPr lang="es-ES" b="1" dirty="0">
                <a:latin typeface="Courier New"/>
                <a:cs typeface="Courier New"/>
              </a:rPr>
              <a:t>        ]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Leer DATAFRAME desde un archivo (I)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927850" cy="76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353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Spark SQL admite una gran variedad de fuentes de datos, proporcionando un conjunto de métodos comunes para leer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y escribir (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DataFrameWriter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) datos en y desde estas fuentes. 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DataFrameReader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(forma general):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spark.read.format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(esquema).load(</a:t>
            </a:r>
            <a:r>
              <a:rPr lang="es-ES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sales.csv,</a:t>
            </a:r>
            <a:r>
              <a:rPr lang="es-E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con opción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inferSchema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4549153"/>
            <a:ext cx="10238795" cy="272318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file = '</a:t>
            </a:r>
            <a:r>
              <a:rPr lang="en-US" b="1" dirty="0" err="1">
                <a:latin typeface="Courier New"/>
                <a:cs typeface="Courier New"/>
              </a:rPr>
              <a:t>dbfs</a:t>
            </a:r>
            <a:r>
              <a:rPr lang="en-US" b="1" dirty="0">
                <a:latin typeface="Courier New"/>
                <a:cs typeface="Courier New"/>
              </a:rPr>
              <a:t>:/</a:t>
            </a:r>
            <a:r>
              <a:rPr lang="en-US" b="1" dirty="0" err="1">
                <a:latin typeface="Courier New"/>
                <a:cs typeface="Courier New"/>
              </a:rPr>
              <a:t>FileStore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shared_uploads</a:t>
            </a:r>
            <a:r>
              <a:rPr lang="en-US" b="1" dirty="0">
                <a:latin typeface="Courier New"/>
                <a:cs typeface="Courier New"/>
              </a:rPr>
              <a:t>/edurf.cld@gmail.com/sales.csv'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</a:t>
            </a:r>
            <a:r>
              <a:rPr lang="en-US" b="1" dirty="0">
                <a:latin typeface="Courier New"/>
                <a:cs typeface="Courier New"/>
              </a:rPr>
              <a:t> = (</a:t>
            </a:r>
            <a:r>
              <a:rPr lang="en-US" b="1" dirty="0" err="1">
                <a:latin typeface="Courier New"/>
                <a:cs typeface="Courier New"/>
              </a:rPr>
              <a:t>spark.read</a:t>
            </a: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.format("csv")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.option("header", "true")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.option("</a:t>
            </a:r>
            <a:r>
              <a:rPr lang="en-US" b="1" dirty="0" err="1">
                <a:latin typeface="Courier New"/>
                <a:cs typeface="Courier New"/>
              </a:rPr>
              <a:t>inferSchema</a:t>
            </a:r>
            <a:r>
              <a:rPr lang="en-US" b="1" dirty="0">
                <a:latin typeface="Courier New"/>
                <a:cs typeface="Courier New"/>
              </a:rPr>
              <a:t>", True)</a:t>
            </a:r>
          </a:p>
          <a:p>
            <a:pPr marL="107322">
              <a:spcBef>
                <a:spcPts val="195"/>
              </a:spcBef>
            </a:pPr>
            <a:r>
              <a:rPr lang="en-US" b="1" dirty="0">
                <a:latin typeface="Courier New"/>
                <a:cs typeface="Courier New"/>
              </a:rPr>
              <a:t>            .load(file))</a:t>
            </a:r>
          </a:p>
          <a:p>
            <a:pPr marL="107322">
              <a:spcBef>
                <a:spcPts val="195"/>
              </a:spcBef>
            </a:pPr>
            <a:endParaRPr lang="en-US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b="1" dirty="0" err="1">
                <a:latin typeface="Courier New"/>
                <a:cs typeface="Courier New"/>
              </a:rPr>
              <a:t>sales_df.printSchema</a:t>
            </a:r>
            <a:r>
              <a:rPr lang="en-US" b="1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7171251" y="5187495"/>
            <a:ext cx="2652199" cy="669824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Infiere el esquema a partir de los datos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 flipV="1">
            <a:off x="6013450" y="5529986"/>
            <a:ext cx="1066800" cy="6980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1974850" y="6083300"/>
            <a:ext cx="38862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5" name="10 Conector recto de flecha">
            <a:extLst>
              <a:ext uri="{FF2B5EF4-FFF2-40B4-BE49-F238E27FC236}">
                <a16:creationId xmlns:a16="http://schemas.microsoft.com/office/drawing/2014/main" id="{EA9A1A0B-4CE4-FA6C-3A6E-0880F0CAF052}"/>
              </a:ext>
            </a:extLst>
          </p:cNvPr>
          <p:cNvCxnSpPr>
            <a:cxnSpLocks/>
          </p:cNvCxnSpPr>
          <p:nvPr/>
        </p:nvCxnSpPr>
        <p:spPr>
          <a:xfrm flipV="1">
            <a:off x="4337050" y="2838937"/>
            <a:ext cx="2070684" cy="4291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5">
            <a:extLst>
              <a:ext uri="{FF2B5EF4-FFF2-40B4-BE49-F238E27FC236}">
                <a16:creationId xmlns:a16="http://schemas.microsoft.com/office/drawing/2014/main" id="{809B13D2-B7D2-646F-E2B5-4B3624418233}"/>
              </a:ext>
            </a:extLst>
          </p:cNvPr>
          <p:cNvSpPr txBox="1"/>
          <p:nvPr/>
        </p:nvSpPr>
        <p:spPr>
          <a:xfrm>
            <a:off x="6519602" y="2580199"/>
            <a:ext cx="1855364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Según formato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8" name="10 Conector recto de flecha">
            <a:extLst>
              <a:ext uri="{FF2B5EF4-FFF2-40B4-BE49-F238E27FC236}">
                <a16:creationId xmlns:a16="http://schemas.microsoft.com/office/drawing/2014/main" id="{F6C99892-B660-550E-1D66-E3B52AE3464D}"/>
              </a:ext>
            </a:extLst>
          </p:cNvPr>
          <p:cNvCxnSpPr>
            <a:cxnSpLocks/>
          </p:cNvCxnSpPr>
          <p:nvPr/>
        </p:nvCxnSpPr>
        <p:spPr>
          <a:xfrm flipV="1">
            <a:off x="7232650" y="2882264"/>
            <a:ext cx="1905000" cy="38581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25">
            <a:extLst>
              <a:ext uri="{FF2B5EF4-FFF2-40B4-BE49-F238E27FC236}">
                <a16:creationId xmlns:a16="http://schemas.microsoft.com/office/drawing/2014/main" id="{B7FF5A32-5063-5F84-17B0-35722484FB52}"/>
              </a:ext>
            </a:extLst>
          </p:cNvPr>
          <p:cNvSpPr txBox="1"/>
          <p:nvPr/>
        </p:nvSpPr>
        <p:spPr>
          <a:xfrm>
            <a:off x="9274753" y="2711019"/>
            <a:ext cx="1097393" cy="342491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opcional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334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Leer DATAFRAME desde un archivo (II)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927850" cy="76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296913" y="7493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Ejemplo lectura archivo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persons.json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especificando esquema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6416023-BD3D-E136-9796-570F9B812682}"/>
              </a:ext>
            </a:extLst>
          </p:cNvPr>
          <p:cNvSpPr txBox="1"/>
          <p:nvPr/>
        </p:nvSpPr>
        <p:spPr>
          <a:xfrm>
            <a:off x="284452" y="5323853"/>
            <a:ext cx="10238795" cy="190244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file = '</a:t>
            </a:r>
            <a:r>
              <a:rPr lang="es-ES" sz="1600" dirty="0" err="1">
                <a:latin typeface="Courier New"/>
                <a:cs typeface="Courier New"/>
              </a:rPr>
              <a:t>dbfs</a:t>
            </a:r>
            <a:r>
              <a:rPr lang="es-ES" sz="1600" dirty="0">
                <a:latin typeface="Courier New"/>
                <a:cs typeface="Courier New"/>
              </a:rPr>
              <a:t>:/</a:t>
            </a:r>
            <a:r>
              <a:rPr lang="es-ES" sz="1600" dirty="0" err="1">
                <a:latin typeface="Courier New"/>
                <a:cs typeface="Courier New"/>
              </a:rPr>
              <a:t>FileStore</a:t>
            </a:r>
            <a:r>
              <a:rPr lang="es-ES" sz="1600" dirty="0">
                <a:latin typeface="Courier New"/>
                <a:cs typeface="Courier New"/>
              </a:rPr>
              <a:t>/</a:t>
            </a:r>
            <a:r>
              <a:rPr lang="es-ES" sz="1600" dirty="0" err="1">
                <a:latin typeface="Courier New"/>
                <a:cs typeface="Courier New"/>
              </a:rPr>
              <a:t>shared_uploads</a:t>
            </a:r>
            <a:r>
              <a:rPr lang="es-ES" sz="1600" dirty="0">
                <a:latin typeface="Courier New"/>
                <a:cs typeface="Courier New"/>
              </a:rPr>
              <a:t>/edurf.cld@gmail.com/</a:t>
            </a:r>
            <a:r>
              <a:rPr lang="es-ES" sz="1600" dirty="0" err="1">
                <a:latin typeface="Courier New"/>
                <a:cs typeface="Courier New"/>
              </a:rPr>
              <a:t>persons.json</a:t>
            </a:r>
            <a:r>
              <a:rPr lang="es-ES" sz="1600" dirty="0">
                <a:latin typeface="Courier New"/>
                <a:cs typeface="Courier New"/>
              </a:rPr>
              <a:t>'</a:t>
            </a: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</a:t>
            </a:r>
            <a:r>
              <a:rPr lang="es-ES" sz="1600" dirty="0">
                <a:latin typeface="Courier New"/>
                <a:cs typeface="Courier New"/>
              </a:rPr>
              <a:t> = </a:t>
            </a:r>
            <a:r>
              <a:rPr lang="es-ES" sz="1600" dirty="0" err="1">
                <a:latin typeface="Courier New"/>
                <a:cs typeface="Courier New"/>
              </a:rPr>
              <a:t>spark.read.format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json</a:t>
            </a:r>
            <a:r>
              <a:rPr lang="es-ES" sz="1600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.</a:t>
            </a:r>
            <a:r>
              <a:rPr lang="es-ES" sz="1600" dirty="0" err="1">
                <a:latin typeface="Courier New"/>
                <a:cs typeface="Courier New"/>
              </a:rPr>
              <a:t>option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multiline</a:t>
            </a:r>
            <a:r>
              <a:rPr lang="es-ES" sz="1600" dirty="0">
                <a:latin typeface="Courier New"/>
                <a:cs typeface="Courier New"/>
              </a:rPr>
              <a:t>',True)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.</a:t>
            </a:r>
            <a:r>
              <a:rPr lang="es-ES" sz="1600" dirty="0" err="1">
                <a:latin typeface="Courier New"/>
                <a:cs typeface="Courier New"/>
              </a:rPr>
              <a:t>schema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.load(file)</a:t>
            </a: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persons_df.printSchema</a:t>
            </a:r>
            <a:r>
              <a:rPr lang="es-ES" sz="1600" dirty="0">
                <a:latin typeface="Courier New"/>
                <a:cs typeface="Courier New"/>
              </a:rPr>
              <a:t>()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0767DA0A-A83B-449C-5AD6-2A7DA4233214}"/>
              </a:ext>
            </a:extLst>
          </p:cNvPr>
          <p:cNvSpPr txBox="1"/>
          <p:nvPr/>
        </p:nvSpPr>
        <p:spPr>
          <a:xfrm>
            <a:off x="5873079" y="6322094"/>
            <a:ext cx="3587372" cy="34249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especificamos el esquema</a:t>
            </a:r>
            <a:endParaRPr sz="2127" dirty="0">
              <a:latin typeface="Arial MT"/>
              <a:cs typeface="Arial MT"/>
            </a:endParaRPr>
          </a:p>
        </p:txBody>
      </p:sp>
      <p:cxnSp>
        <p:nvCxnSpPr>
          <p:cNvPr id="12" name="10 Conector recto de flecha">
            <a:extLst>
              <a:ext uri="{FF2B5EF4-FFF2-40B4-BE49-F238E27FC236}">
                <a16:creationId xmlns:a16="http://schemas.microsoft.com/office/drawing/2014/main" id="{1B1F7DF1-7E49-F9C2-ACDC-EC747AA54F34}"/>
              </a:ext>
            </a:extLst>
          </p:cNvPr>
          <p:cNvCxnSpPr>
            <a:cxnSpLocks/>
          </p:cNvCxnSpPr>
          <p:nvPr/>
        </p:nvCxnSpPr>
        <p:spPr>
          <a:xfrm>
            <a:off x="3476341" y="6540500"/>
            <a:ext cx="215610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3 Rectángulo">
            <a:extLst>
              <a:ext uri="{FF2B5EF4-FFF2-40B4-BE49-F238E27FC236}">
                <a16:creationId xmlns:a16="http://schemas.microsoft.com/office/drawing/2014/main" id="{57E0D8A1-4147-3AFC-9CE7-48C64951AF1A}"/>
              </a:ext>
            </a:extLst>
          </p:cNvPr>
          <p:cNvSpPr/>
          <p:nvPr/>
        </p:nvSpPr>
        <p:spPr>
          <a:xfrm>
            <a:off x="374650" y="6388100"/>
            <a:ext cx="2895600" cy="30480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435100"/>
            <a:ext cx="10238795" cy="35080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from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pyspark.sql.types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import</a:t>
            </a:r>
            <a:r>
              <a:rPr lang="es-ES" sz="1600" dirty="0">
                <a:latin typeface="Courier New"/>
                <a:cs typeface="Courier New"/>
              </a:rPr>
              <a:t>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600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600" dirty="0" err="1">
                <a:latin typeface="Courier New"/>
                <a:cs typeface="Courier New"/>
              </a:rPr>
              <a:t>persons_schema</a:t>
            </a:r>
            <a:r>
              <a:rPr lang="es-ES" sz="1600" dirty="0">
                <a:latin typeface="Courier New"/>
                <a:cs typeface="Courier New"/>
              </a:rPr>
              <a:t> = </a:t>
            </a:r>
            <a:r>
              <a:rPr lang="es-ES" sz="1600" dirty="0" err="1">
                <a:latin typeface="Courier New"/>
                <a:cs typeface="Courier New"/>
              </a:rPr>
              <a:t>StructType</a:t>
            </a:r>
            <a:r>
              <a:rPr lang="es-ES" sz="1600" dirty="0">
                <a:latin typeface="Courier New"/>
                <a:cs typeface="Courier New"/>
              </a:rPr>
              <a:t>([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('id', </a:t>
            </a:r>
            <a:r>
              <a:rPr lang="es-ES" sz="1600" dirty="0" err="1">
                <a:latin typeface="Courier New"/>
                <a:cs typeface="Courier New"/>
              </a:rPr>
              <a:t>IntegerType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first_name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last_name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fav_movies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ArrayType</a:t>
            </a:r>
            <a:r>
              <a:rPr lang="es-ES" sz="1600" dirty="0">
                <a:latin typeface="Courier New"/>
                <a:cs typeface="Courier New"/>
              </a:rPr>
              <a:t>(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salary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FloatType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image_url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StringType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</a:t>
            </a:r>
            <a:r>
              <a:rPr lang="es-ES" sz="1600" dirty="0" err="1">
                <a:latin typeface="Courier New"/>
                <a:cs typeface="Courier New"/>
              </a:rPr>
              <a:t>date_of_birth</a:t>
            </a:r>
            <a:r>
              <a:rPr lang="es-ES" sz="1600" dirty="0">
                <a:latin typeface="Courier New"/>
                <a:cs typeface="Courier New"/>
              </a:rPr>
              <a:t>', </a:t>
            </a:r>
            <a:r>
              <a:rPr lang="es-ES" sz="1600" dirty="0" err="1">
                <a:latin typeface="Courier New"/>
                <a:cs typeface="Courier New"/>
              </a:rPr>
              <a:t>DateType</a:t>
            </a:r>
            <a:r>
              <a:rPr lang="es-ES" sz="1600" dirty="0">
                <a:latin typeface="Courier New"/>
                <a:cs typeface="Courier New"/>
              </a:rPr>
              <a:t>(), True),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    </a:t>
            </a:r>
            <a:r>
              <a:rPr lang="es-ES" sz="1600" dirty="0" err="1">
                <a:latin typeface="Courier New"/>
                <a:cs typeface="Courier New"/>
              </a:rPr>
              <a:t>StructField</a:t>
            </a:r>
            <a:r>
              <a:rPr lang="es-ES" sz="1600" dirty="0">
                <a:latin typeface="Courier New"/>
                <a:cs typeface="Courier New"/>
              </a:rPr>
              <a:t>('active', </a:t>
            </a:r>
            <a:r>
              <a:rPr lang="es-ES" sz="1600" dirty="0" err="1">
                <a:latin typeface="Courier New"/>
                <a:cs typeface="Courier New"/>
              </a:rPr>
              <a:t>BooleanType</a:t>
            </a:r>
            <a:r>
              <a:rPr lang="es-ES" sz="1600" dirty="0">
                <a:latin typeface="Courier New"/>
                <a:cs typeface="Courier New"/>
              </a:rPr>
              <a:t>(), True)</a:t>
            </a:r>
          </a:p>
          <a:p>
            <a:pPr marL="107322">
              <a:spcBef>
                <a:spcPts val="195"/>
              </a:spcBef>
            </a:pPr>
            <a:r>
              <a:rPr lang="es-ES" sz="1600" dirty="0">
                <a:latin typeface="Courier New"/>
                <a:cs typeface="Courier New"/>
              </a:rPr>
              <a:t>])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5E58B88-E891-1805-991E-418ED5F2C1EC}"/>
              </a:ext>
            </a:extLst>
          </p:cNvPr>
          <p:cNvSpPr/>
          <p:nvPr/>
        </p:nvSpPr>
        <p:spPr>
          <a:xfrm>
            <a:off x="7994650" y="2310543"/>
            <a:ext cx="381000" cy="2440076"/>
          </a:xfrm>
          <a:prstGeom prst="righ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863A58-867F-3638-2744-A06F2F1F87B1}"/>
              </a:ext>
            </a:extLst>
          </p:cNvPr>
          <p:cNvSpPr/>
          <p:nvPr/>
        </p:nvSpPr>
        <p:spPr>
          <a:xfrm>
            <a:off x="374650" y="2244537"/>
            <a:ext cx="1828800" cy="3335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s-ES" sz="2400" b="1" spc="105" dirty="0" err="1">
              <a:solidFill>
                <a:srgbClr val="0F4890"/>
              </a:solidFill>
              <a:latin typeface="Montserrat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52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4.Transformaciones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Dataframe: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Consulta datos</a:t>
            </a:r>
          </a:p>
        </p:txBody>
      </p:sp>
    </p:spTree>
    <p:extLst>
      <p:ext uri="{BB962C8B-B14F-4D97-AF65-F5344CB8AC3E}">
        <p14:creationId xmlns:p14="http://schemas.microsoft.com/office/powerpoint/2010/main" val="15226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610600" cy="609562"/>
          </a:xfrm>
        </p:spPr>
        <p:txBody>
          <a:bodyPr/>
          <a:lstStyle/>
          <a:p>
            <a:pPr algn="l"/>
            <a:r>
              <a:rPr lang="es-ES" dirty="0"/>
              <a:t>Transformaciones dataframe: SELECT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862"/>
            <a:ext cx="685165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44072" y="798749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la(s) columna(s) y/o expresiones especificadas. Podemos escribir directamente el/los nombre(s) de las columnas (cadena)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90" y="1816100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Order_ID','Item_Type','Units_Sold','Unit_Price','Country</a:t>
            </a:r>
            <a:r>
              <a:rPr lang="en-US" dirty="0">
                <a:latin typeface="Courier New"/>
                <a:cs typeface="Courier New"/>
              </a:rPr>
              <a:t>').show(10,truncate=False)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312598" y="2501900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RECORDAR, necesitamos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ACCIÓN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(evaluación perezosa)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0D9EA2CF-8685-6E0E-F2A3-A0BDE9585232}"/>
              </a:ext>
            </a:extLst>
          </p:cNvPr>
          <p:cNvSpPr txBox="1"/>
          <p:nvPr/>
        </p:nvSpPr>
        <p:spPr>
          <a:xfrm>
            <a:off x="355289" y="4262708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pyspark.sql.functions</a:t>
            </a:r>
            <a:r>
              <a:rPr lang="en-US" dirty="0">
                <a:latin typeface="Courier New"/>
                <a:cs typeface="Courier New"/>
              </a:rPr>
              <a:t> import col, expr</a:t>
            </a:r>
          </a:p>
          <a:p>
            <a:pPr marL="107322">
              <a:spcBef>
                <a:spcPts val="195"/>
              </a:spcBef>
            </a:pPr>
            <a:endParaRPr lang="en-U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6" name="CuadroTexto 33">
            <a:extLst>
              <a:ext uri="{FF2B5EF4-FFF2-40B4-BE49-F238E27FC236}">
                <a16:creationId xmlns:a16="http://schemas.microsoft.com/office/drawing/2014/main" id="{010A5941-A09A-6D62-5722-678565E1AD93}"/>
              </a:ext>
            </a:extLst>
          </p:cNvPr>
          <p:cNvSpPr txBox="1"/>
          <p:nvPr/>
        </p:nvSpPr>
        <p:spPr>
          <a:xfrm>
            <a:off x="146050" y="31115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expresiones más complejas podemos hacer uso de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(columna), 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 (expresión), “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D0445E4-D832-CEB5-C09F-591F354C3440}"/>
              </a:ext>
            </a:extLst>
          </p:cNvPr>
          <p:cNvSpPr txBox="1"/>
          <p:nvPr/>
        </p:nvSpPr>
        <p:spPr>
          <a:xfrm>
            <a:off x="355289" y="5809092"/>
            <a:ext cx="10238795" cy="57900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 (col('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') * col('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')).alias('TOTAL_PRICE')).show(10)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216568" y="6660495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podemos utilizar ambas formas (solo cadenas frente al uso col,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 mismo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FILTER/WHERE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994650" cy="76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55793" y="9779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FILTER/WHERE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registros que cumplan la condición expresada. Se obtiene el mismo resultado con ambas (WHERE por semejanza SQL)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355289" y="2203615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sales_df.filter</a:t>
            </a:r>
            <a:r>
              <a:rPr lang="en-US" dirty="0">
                <a:latin typeface="Courier New"/>
                <a:cs typeface="Courier New"/>
              </a:rPr>
              <a:t>((col('Region')=='Europe') &amp; (col('Country')=='Spain’))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92F60A52-5B74-9975-8EF3-69435C5F0D10}"/>
              </a:ext>
            </a:extLst>
          </p:cNvPr>
          <p:cNvSpPr txBox="1"/>
          <p:nvPr/>
        </p:nvSpPr>
        <p:spPr>
          <a:xfrm>
            <a:off x="204314" y="3352325"/>
            <a:ext cx="10450012" cy="111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Debemos emplear como operadores booleanos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“&amp;”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“AND “         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“|”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como “OR” (AltGR+1)	-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“~”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como “NOT” (AltGR+4+ESP)  </a:t>
            </a:r>
          </a:p>
        </p:txBody>
      </p:sp>
      <p:sp>
        <p:nvSpPr>
          <p:cNvPr id="20" name="CuadroTexto 33">
            <a:extLst>
              <a:ext uri="{FF2B5EF4-FFF2-40B4-BE49-F238E27FC236}">
                <a16:creationId xmlns:a16="http://schemas.microsoft.com/office/drawing/2014/main" id="{E2737B14-A222-F0A3-4706-2DD5C9467BA3}"/>
              </a:ext>
            </a:extLst>
          </p:cNvPr>
          <p:cNvSpPr txBox="1"/>
          <p:nvPr/>
        </p:nvSpPr>
        <p:spPr>
          <a:xfrm>
            <a:off x="178844" y="4961259"/>
            <a:ext cx="104500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“encadenamos” (notación punto) dos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el efecto es el del operador “&amp;”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55288" y="5710171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sales_df.where</a:t>
            </a:r>
            <a:r>
              <a:rPr lang="en-US" dirty="0">
                <a:latin typeface="Courier New"/>
                <a:cs typeface="Courier New"/>
              </a:rPr>
              <a:t>(col('Region')=='Europe').where(col('Country')=='Spain')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	   .select(col('</a:t>
            </a:r>
            <a:r>
              <a:rPr lang="en-US" dirty="0" err="1">
                <a:latin typeface="Courier New"/>
                <a:cs typeface="Courier New"/>
              </a:rPr>
              <a:t>Order_ID</a:t>
            </a:r>
            <a:r>
              <a:rPr lang="en-US" dirty="0">
                <a:latin typeface="Courier New"/>
                <a:cs typeface="Courier New"/>
              </a:rPr>
              <a:t>'), col('Country'),  col('</a:t>
            </a:r>
            <a:r>
              <a:rPr lang="en-US" dirty="0" err="1">
                <a:latin typeface="Courier New"/>
                <a:cs typeface="Courier New"/>
              </a:rPr>
              <a:t>Item_Type</a:t>
            </a:r>
            <a:r>
              <a:rPr lang="en-US" dirty="0">
                <a:latin typeface="Courier New"/>
                <a:cs typeface="Courier New"/>
              </a:rPr>
              <a:t>'),expr("</a:t>
            </a:r>
            <a:r>
              <a:rPr lang="en-US" dirty="0" err="1">
                <a:latin typeface="Courier New"/>
                <a:cs typeface="Courier New"/>
              </a:rPr>
              <a:t>Units_Sold</a:t>
            </a:r>
            <a:r>
              <a:rPr lang="en-US" dirty="0">
                <a:latin typeface="Courier New"/>
                <a:cs typeface="Courier New"/>
              </a:rPr>
              <a:t> * </a:t>
            </a:r>
            <a:r>
              <a:rPr lang="en-US" dirty="0" err="1">
                <a:latin typeface="Courier New"/>
                <a:cs typeface="Courier New"/>
              </a:rPr>
              <a:t>Unit_Price</a:t>
            </a:r>
            <a:r>
              <a:rPr lang="en-US" dirty="0">
                <a:latin typeface="Courier New"/>
                <a:cs typeface="Courier New"/>
              </a:rPr>
              <a:t> as TOTAL_PRICE"))).show(5)</a:t>
            </a:r>
            <a:endParaRPr lang="es-E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60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ORDERBY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8985250" cy="1339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3" y="5109461"/>
            <a:ext cx="10450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Para tratar con valores nulos existen las opciones 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desc_nulls_first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asc_nulls_last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desc_nulls_last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()’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8" y="6182472"/>
            <a:ext cx="10238795" cy="60465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Region','Country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pPr marL="107322">
              <a:spcBef>
                <a:spcPts val="195"/>
              </a:spcBef>
            </a:pP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orderBy</a:t>
            </a:r>
            <a:r>
              <a:rPr lang="en-US" dirty="0">
                <a:latin typeface="Courier New"/>
                <a:cs typeface="Courier New"/>
              </a:rPr>
              <a:t>(col('Region').</a:t>
            </a:r>
            <a:r>
              <a:rPr lang="en-US" dirty="0" err="1">
                <a:latin typeface="Courier New"/>
                <a:cs typeface="Courier New"/>
              </a:rPr>
              <a:t>asc_nulls_first</a:t>
            </a:r>
            <a:r>
              <a:rPr lang="en-US" dirty="0">
                <a:latin typeface="Courier New"/>
                <a:cs typeface="Courier New"/>
              </a:rPr>
              <a:t>()))</a:t>
            </a:r>
            <a:r>
              <a:rPr lang="es-ES" dirty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show()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B343B9D-AB5E-C3DE-A2BA-EEAB43B2D444}"/>
              </a:ext>
            </a:extLst>
          </p:cNvPr>
          <p:cNvSpPr txBox="1"/>
          <p:nvPr/>
        </p:nvSpPr>
        <p:spPr>
          <a:xfrm>
            <a:off x="305979" y="2026431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</a:t>
            </a: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 col('Country'), 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 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())).show(10)</a:t>
            </a:r>
          </a:p>
        </p:txBody>
      </p:sp>
      <p:sp>
        <p:nvSpPr>
          <p:cNvPr id="11" name="CuadroTexto 33">
            <a:extLst>
              <a:ext uri="{FF2B5EF4-FFF2-40B4-BE49-F238E27FC236}">
                <a16:creationId xmlns:a16="http://schemas.microsoft.com/office/drawing/2014/main" id="{13E51007-182D-8C16-713D-33271E80AB7E}"/>
              </a:ext>
            </a:extLst>
          </p:cNvPr>
          <p:cNvSpPr txBox="1"/>
          <p:nvPr/>
        </p:nvSpPr>
        <p:spPr>
          <a:xfrm>
            <a:off x="178843" y="93364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Dataframe con los valores ordenados por la(s) columna(s) especificadas. Podemos usar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(por defecto) y ‘</a:t>
            </a:r>
            <a:r>
              <a:rPr lang="es-E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s-E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’ para especificar orden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1" y="3441763"/>
            <a:ext cx="10238795" cy="11843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’))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()).show(20,truncate=False)</a:t>
            </a:r>
          </a:p>
        </p:txBody>
      </p:sp>
    </p:spTree>
    <p:extLst>
      <p:ext uri="{BB962C8B-B14F-4D97-AF65-F5344CB8AC3E}">
        <p14:creationId xmlns:p14="http://schemas.microsoft.com/office/powerpoint/2010/main" val="37271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0" y="63500"/>
            <a:ext cx="10210800" cy="609562"/>
          </a:xfrm>
        </p:spPr>
        <p:txBody>
          <a:bodyPr/>
          <a:lstStyle/>
          <a:p>
            <a:pPr algn="l"/>
            <a:r>
              <a:rPr lang="es-ES" dirty="0"/>
              <a:t>Transformaciones dataframe: DISTINCT, LIMIT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8070850" cy="1339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901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Devuelve los valores únicos (distintos) del dataframe (por ejemplo para encontrar valores únicos de una columna, contarlos)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D402C706-8612-8EA6-FFAC-927FA368DCB8}"/>
              </a:ext>
            </a:extLst>
          </p:cNvPr>
          <p:cNvSpPr txBox="1"/>
          <p:nvPr/>
        </p:nvSpPr>
        <p:spPr>
          <a:xfrm>
            <a:off x="299629" y="1975597"/>
            <a:ext cx="10238795" cy="90730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('Region').distinct().count()</a:t>
            </a:r>
          </a:p>
          <a:p>
            <a:pPr marL="107322">
              <a:spcBef>
                <a:spcPts val="195"/>
              </a:spcBef>
            </a:pPr>
            <a:endParaRPr lang="es-ES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n-US" dirty="0" err="1">
                <a:latin typeface="Courier New"/>
                <a:cs typeface="Courier New"/>
              </a:rPr>
              <a:t>sales_df.select</a:t>
            </a:r>
            <a:r>
              <a:rPr lang="en-US" dirty="0">
                <a:latin typeface="Courier New"/>
                <a:cs typeface="Courier New"/>
              </a:rPr>
              <a:t>('Region').distinct().show()</a:t>
            </a:r>
            <a:endParaRPr lang="es-ES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D332B91-C042-7369-5CF9-5A5FFD6EDDAB}"/>
              </a:ext>
            </a:extLst>
          </p:cNvPr>
          <p:cNvSpPr txBox="1"/>
          <p:nvPr/>
        </p:nvSpPr>
        <p:spPr>
          <a:xfrm>
            <a:off x="284452" y="4304240"/>
            <a:ext cx="10238795" cy="8816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(</a:t>
            </a:r>
            <a:r>
              <a:rPr lang="es-ES" dirty="0" err="1">
                <a:latin typeface="Courier New"/>
                <a:cs typeface="Courier New"/>
              </a:rPr>
              <a:t>sales_df.select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Order_ID</a:t>
            </a:r>
            <a:r>
              <a:rPr lang="es-ES" dirty="0">
                <a:latin typeface="Courier New"/>
                <a:cs typeface="Courier New"/>
              </a:rPr>
              <a:t>'),col('Country'),col('</a:t>
            </a:r>
            <a:r>
              <a:rPr lang="es-ES" dirty="0" err="1">
                <a:latin typeface="Courier New"/>
                <a:cs typeface="Courier New"/>
              </a:rPr>
              <a:t>Item_Type</a:t>
            </a:r>
            <a:r>
              <a:rPr lang="es-ES" dirty="0">
                <a:latin typeface="Courier New"/>
                <a:cs typeface="Courier New"/>
              </a:rPr>
              <a:t>'),col('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'))</a:t>
            </a:r>
          </a:p>
          <a:p>
            <a:pPr marL="107322">
              <a:spcBef>
                <a:spcPts val="195"/>
              </a:spcBef>
            </a:pPr>
            <a:r>
              <a:rPr lang="es-ES" dirty="0">
                <a:latin typeface="Courier New"/>
                <a:cs typeface="Courier New"/>
              </a:rPr>
              <a:t>.</a:t>
            </a:r>
            <a:r>
              <a:rPr lang="es-ES" dirty="0" err="1">
                <a:latin typeface="Courier New"/>
                <a:cs typeface="Courier New"/>
              </a:rPr>
              <a:t>orderBy</a:t>
            </a:r>
            <a:r>
              <a:rPr lang="es-ES" dirty="0">
                <a:latin typeface="Courier New"/>
                <a:cs typeface="Courier New"/>
              </a:rPr>
              <a:t>(col('</a:t>
            </a:r>
            <a:r>
              <a:rPr lang="es-ES" dirty="0" err="1">
                <a:latin typeface="Courier New"/>
                <a:cs typeface="Courier New"/>
              </a:rPr>
              <a:t>Units_Sold</a:t>
            </a:r>
            <a:r>
              <a:rPr lang="es-ES" dirty="0">
                <a:latin typeface="Courier New"/>
                <a:cs typeface="Courier New"/>
              </a:rPr>
              <a:t>').</a:t>
            </a:r>
            <a:r>
              <a:rPr lang="es-ES" dirty="0" err="1">
                <a:latin typeface="Courier New"/>
                <a:cs typeface="Courier New"/>
              </a:rPr>
              <a:t>desc</a:t>
            </a:r>
            <a:r>
              <a:rPr lang="es-ES" dirty="0">
                <a:latin typeface="Courier New"/>
                <a:cs typeface="Courier New"/>
              </a:rPr>
              <a:t>(),col('Country').</a:t>
            </a:r>
            <a:r>
              <a:rPr lang="es-ES" dirty="0" err="1">
                <a:latin typeface="Courier New"/>
                <a:cs typeface="Courier New"/>
              </a:rPr>
              <a:t>asc</a:t>
            </a:r>
            <a:r>
              <a:rPr lang="es-ES" dirty="0">
                <a:latin typeface="Courier New"/>
                <a:cs typeface="Courier New"/>
              </a:rPr>
              <a:t>()).</a:t>
            </a:r>
            <a:r>
              <a:rPr lang="es-ES" dirty="0" err="1">
                <a:latin typeface="Courier New"/>
                <a:cs typeface="Courier New"/>
              </a:rPr>
              <a:t>limit</a:t>
            </a:r>
            <a:r>
              <a:rPr lang="es-ES" dirty="0">
                <a:latin typeface="Courier New"/>
                <a:cs typeface="Courier New"/>
              </a:rPr>
              <a:t>(20).</a:t>
            </a:r>
            <a:r>
              <a:rPr lang="es-ES" dirty="0" err="1">
                <a:latin typeface="Courier New"/>
                <a:cs typeface="Courier New"/>
              </a:rPr>
              <a:t>count</a:t>
            </a:r>
            <a:r>
              <a:rPr lang="es-E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178844" y="3187700"/>
            <a:ext cx="104500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Restringe el número de registros del dataframe a devolver al especificado entre paréntesis</a:t>
            </a:r>
          </a:p>
        </p:txBody>
      </p:sp>
      <p:sp>
        <p:nvSpPr>
          <p:cNvPr id="15" name="CuadroTexto 33">
            <a:extLst>
              <a:ext uri="{FF2B5EF4-FFF2-40B4-BE49-F238E27FC236}">
                <a16:creationId xmlns:a16="http://schemas.microsoft.com/office/drawing/2014/main" id="{3F43FF0F-841C-DBCE-AFD9-220AA161AE95}"/>
              </a:ext>
            </a:extLst>
          </p:cNvPr>
          <p:cNvSpPr txBox="1"/>
          <p:nvPr/>
        </p:nvSpPr>
        <p:spPr>
          <a:xfrm>
            <a:off x="592638" y="5626100"/>
            <a:ext cx="10450012" cy="17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NO confundir con el uso de la acción “show()”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“show(10)”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devuelve por pantalla los 10 primeros registros del dataframe completo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s-E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(10)”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“recorta” el dataframe a los 10 primeros</a:t>
            </a:r>
          </a:p>
        </p:txBody>
      </p:sp>
    </p:spTree>
    <p:extLst>
      <p:ext uri="{BB962C8B-B14F-4D97-AF65-F5344CB8AC3E}">
        <p14:creationId xmlns:p14="http://schemas.microsoft.com/office/powerpoint/2010/main" val="3765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Consideraciones sobre rendimiento RDDs: particiones</a:t>
            </a:r>
          </a:p>
        </p:txBody>
      </p:sp>
    </p:spTree>
    <p:extLst>
      <p:ext uri="{BB962C8B-B14F-4D97-AF65-F5344CB8AC3E}">
        <p14:creationId xmlns:p14="http://schemas.microsoft.com/office/powerpoint/2010/main" val="27013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63500"/>
            <a:ext cx="10707131" cy="609562"/>
          </a:xfrm>
        </p:spPr>
        <p:txBody>
          <a:bodyPr/>
          <a:lstStyle/>
          <a:p>
            <a:pPr algn="l"/>
            <a:r>
              <a:rPr lang="es-ES" dirty="0"/>
              <a:t>EJERCICIO: archivo Sales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-1" y="596900"/>
            <a:ext cx="4565651" cy="124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uadroTexto 33">
            <a:extLst>
              <a:ext uri="{FF2B5EF4-FFF2-40B4-BE49-F238E27FC236}">
                <a16:creationId xmlns:a16="http://schemas.microsoft.com/office/drawing/2014/main" id="{E9EA52DB-F7F5-9078-9B5B-86305DF0F18E}"/>
              </a:ext>
            </a:extLst>
          </p:cNvPr>
          <p:cNvSpPr txBox="1"/>
          <p:nvPr/>
        </p:nvSpPr>
        <p:spPr>
          <a:xfrm>
            <a:off x="73233" y="1238440"/>
            <a:ext cx="10450012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Realizar la siguiente CONSULTA: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Devolver los campos producto, unidades vendidas, fechas de pedido y envío, de las ventas de la Zona Logística de Asia, ordenadas por país. Sólo nos interesan los 10 primeros.</a:t>
            </a:r>
          </a:p>
          <a:p>
            <a:pPr marL="15010" algn="just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PARTICIONES DATOS (sistema distribuido)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7660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11 Grupo">
            <a:extLst>
              <a:ext uri="{FF2B5EF4-FFF2-40B4-BE49-F238E27FC236}">
                <a16:creationId xmlns:a16="http://schemas.microsoft.com/office/drawing/2014/main" id="{E1B1E157-03C7-D40D-79EE-17083C5AC403}"/>
              </a:ext>
            </a:extLst>
          </p:cNvPr>
          <p:cNvGrpSpPr/>
          <p:nvPr/>
        </p:nvGrpSpPr>
        <p:grpSpPr>
          <a:xfrm>
            <a:off x="5036804" y="1335751"/>
            <a:ext cx="5453911" cy="5181669"/>
            <a:chOff x="2541588" y="1154113"/>
            <a:chExt cx="5724525" cy="543877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C7C4F4A-EA94-ED7B-A042-5EEAB787F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41588" y="1154113"/>
              <a:ext cx="5724525" cy="543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10 CuadroTexto">
              <a:extLst>
                <a:ext uri="{FF2B5EF4-FFF2-40B4-BE49-F238E27FC236}">
                  <a16:creationId xmlns:a16="http://schemas.microsoft.com/office/drawing/2014/main" id="{DEEF0D00-B5B1-31BE-317F-8CE9EDE07888}"/>
                </a:ext>
              </a:extLst>
            </p:cNvPr>
            <p:cNvSpPr txBox="1"/>
            <p:nvPr/>
          </p:nvSpPr>
          <p:spPr>
            <a:xfrm>
              <a:off x="2974958" y="1297661"/>
              <a:ext cx="785818" cy="2898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s-ES" b="1" spc="35" dirty="0">
                  <a:solidFill>
                    <a:srgbClr val="061121"/>
                  </a:solidFill>
                  <a:latin typeface="Montserrat" pitchFamily="2" charset="77"/>
                  <a:cs typeface="Tahoma"/>
                </a:rPr>
                <a:t>RDD</a:t>
              </a:r>
            </a:p>
          </p:txBody>
        </p:sp>
      </p:grpSp>
      <p:sp>
        <p:nvSpPr>
          <p:cNvPr id="10" name="CuadroTexto 33">
            <a:extLst>
              <a:ext uri="{FF2B5EF4-FFF2-40B4-BE49-F238E27FC236}">
                <a16:creationId xmlns:a16="http://schemas.microsoft.com/office/drawing/2014/main" id="{9A7636C7-D304-DC4F-79B0-7DB6BD996AE6}"/>
              </a:ext>
            </a:extLst>
          </p:cNvPr>
          <p:cNvSpPr txBox="1"/>
          <p:nvPr/>
        </p:nvSpPr>
        <p:spPr>
          <a:xfrm>
            <a:off x="260314" y="1587484"/>
            <a:ext cx="442915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Los datos se dividen en particiones que se distribuyen en memoria de distintos nodos (</a:t>
            </a: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nodos workers)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Aunque esto no siempre es posible, a cada ejecutor de Spark se le adjudica preferentemente una tarea que requiera leer la partición más cercana a él en la red.</a:t>
            </a:r>
          </a:p>
        </p:txBody>
      </p:sp>
    </p:spTree>
    <p:extLst>
      <p:ext uri="{BB962C8B-B14F-4D97-AF65-F5344CB8AC3E}">
        <p14:creationId xmlns:p14="http://schemas.microsoft.com/office/powerpoint/2010/main" val="4809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SHUFFLE: movimiento de datos en el clúster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9946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85895FC-0512-24BD-2258-EF6D9AD06474}"/>
              </a:ext>
            </a:extLst>
          </p:cNvPr>
          <p:cNvSpPr txBox="1"/>
          <p:nvPr/>
        </p:nvSpPr>
        <p:spPr>
          <a:xfrm>
            <a:off x="260314" y="977900"/>
            <a:ext cx="10144196" cy="2050167"/>
          </a:xfrm>
          <a:prstGeom prst="rect">
            <a:avLst/>
          </a:prstGeom>
        </p:spPr>
        <p:txBody>
          <a:bodyPr vert="horz" wrap="square" lIns="0" tIns="125339" rIns="0" bIns="0" rtlCol="0">
            <a:spAutoFit/>
          </a:bodyPr>
          <a:lstStyle/>
          <a:p>
            <a:pPr marL="393265" indent="-378255" algn="just">
              <a:spcBef>
                <a:spcPts val="98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Se produce en determinadas situaciones, como las operaciones de ordenación o reducción.</a:t>
            </a:r>
          </a:p>
          <a:p>
            <a:pPr marL="393265" indent="-378255" algn="just">
              <a:spcBef>
                <a:spcPts val="98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reduceByKey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(…). Hay que agrupar en un nodo los elementos de una misma clave, que provendrán de distintos nodos.</a:t>
            </a: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 algn="just"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2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 err="1">
                <a:latin typeface="Arial" panose="020B0604020202020204" pitchFamily="34" charset="0"/>
                <a:cs typeface="Arial" panose="020B0604020202020204" pitchFamily="34" charset="0"/>
              </a:rPr>
              <a:t>costoso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(tiempo)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a veces es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Spark Shuffle Deep Dive (Explained In Depth)">
            <a:extLst>
              <a:ext uri="{FF2B5EF4-FFF2-40B4-BE49-F238E27FC236}">
                <a16:creationId xmlns:a16="http://schemas.microsoft.com/office/drawing/2014/main" id="{9CC9F983-34AB-2220-FB8C-8E2D8784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0597" r="12984"/>
          <a:stretch>
            <a:fillRect/>
          </a:stretch>
        </p:blipFill>
        <p:spPr bwMode="auto">
          <a:xfrm>
            <a:off x="1369060" y="3340100"/>
            <a:ext cx="8069579" cy="406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4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 err="1"/>
              <a:t>Coalesce</a:t>
            </a:r>
            <a:r>
              <a:rPr lang="es-ES" dirty="0"/>
              <a:t>(</a:t>
            </a:r>
            <a:r>
              <a:rPr lang="es-ES" dirty="0" err="1"/>
              <a:t>numPartitions</a:t>
            </a:r>
            <a:r>
              <a:rPr lang="es-ES" dirty="0"/>
              <a:t>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5656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34E74E9-4912-EB3E-63D4-D62BF66881BD}"/>
              </a:ext>
            </a:extLst>
          </p:cNvPr>
          <p:cNvSpPr txBox="1"/>
          <p:nvPr/>
        </p:nvSpPr>
        <p:spPr>
          <a:xfrm>
            <a:off x="265076" y="1087418"/>
            <a:ext cx="10091774" cy="36469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1945313" indent="-378255" algn="just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de un RDD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numPartitions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(crea uno nuevo)</a:t>
            </a:r>
            <a:r>
              <a:rPr lang="es-ES"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ejecutar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ejemplo después de filtrar un número elevado de  datos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(particiones con pocos elementos, una tarea a cada partición, ineficiente)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265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 favor: minimiza el movimiento de datos (“colapsa” particiones en un mismo nodo si puede)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904360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Contra: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(óptimo rendimiento)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09A6C9C-1146-69F4-E269-FD184B890C2E}"/>
              </a:ext>
            </a:extLst>
          </p:cNvPr>
          <p:cNvSpPr txBox="1"/>
          <p:nvPr/>
        </p:nvSpPr>
        <p:spPr>
          <a:xfrm>
            <a:off x="474628" y="5302260"/>
            <a:ext cx="9525000" cy="18331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rdd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sc.parallelize([3,2,1,4,5</a:t>
            </a:r>
            <a:r>
              <a:rPr lang="es-ES" sz="2000" b="1" spc="-6" dirty="0">
                <a:latin typeface="Courier New"/>
                <a:cs typeface="Courier New"/>
              </a:rPr>
              <a:t>,7,9,6,2,8</a:t>
            </a:r>
            <a:r>
              <a:rPr sz="2000" b="1" spc="-6" dirty="0">
                <a:latin typeface="Courier New"/>
                <a:cs typeface="Courier New"/>
              </a:rPr>
              <a:t>]</a:t>
            </a:r>
            <a:r>
              <a:rPr lang="es-ES" sz="2000" b="1" spc="-6" dirty="0">
                <a:latin typeface="Courier New"/>
                <a:cs typeface="Courier New"/>
              </a:rPr>
              <a:t>,4</a:t>
            </a:r>
            <a:r>
              <a:rPr sz="20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rdd2 = </a:t>
            </a:r>
            <a:r>
              <a:rPr lang="es-ES" sz="2000" b="1" spc="-6" dirty="0" err="1">
                <a:latin typeface="Courier New"/>
                <a:cs typeface="Courier New"/>
              </a:rPr>
              <a:t>rdd.coalesce</a:t>
            </a:r>
            <a:r>
              <a:rPr lang="es-ES" sz="2000" b="1" spc="-6" dirty="0">
                <a:latin typeface="Courier New"/>
                <a:cs typeface="Courier New"/>
              </a:rPr>
              <a:t>(3)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rdd2.getNumPartitions())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rdd2.glom().</a:t>
            </a:r>
            <a:r>
              <a:rPr lang="es-ES" sz="2000" b="1" spc="-6" dirty="0" err="1">
                <a:latin typeface="Courier New"/>
                <a:cs typeface="Courier New"/>
              </a:rPr>
              <a:t>collect</a:t>
            </a:r>
            <a:r>
              <a:rPr lang="es-ES" sz="2000" b="1" spc="-6" dirty="0">
                <a:latin typeface="Courier New"/>
                <a:cs typeface="Courier New"/>
              </a:rPr>
              <a:t>())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9181634-C0E0-46DB-761B-799A93678BB2}"/>
              </a:ext>
            </a:extLst>
          </p:cNvPr>
          <p:cNvSpPr txBox="1"/>
          <p:nvPr/>
        </p:nvSpPr>
        <p:spPr>
          <a:xfrm>
            <a:off x="5975354" y="5659450"/>
            <a:ext cx="3214710" cy="341774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24017" rIns="0" bIns="0" rtlCol="0">
            <a:spAutoFit/>
          </a:bodyPr>
          <a:lstStyle/>
          <a:p>
            <a:pPr marL="102069" marR="174118" algn="ctr">
              <a:lnSpc>
                <a:spcPct val="97100"/>
              </a:lnSpc>
              <a:spcBef>
                <a:spcPts val="189"/>
              </a:spcBef>
            </a:pPr>
            <a:r>
              <a:rPr lang="es-ES" sz="2127" spc="-6" dirty="0">
                <a:latin typeface="Arial MT"/>
                <a:cs typeface="Arial MT"/>
              </a:rPr>
              <a:t>Devuelve nº particiones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D7378EE1-8B25-CFD1-732C-543EDEB8FFF2}"/>
              </a:ext>
            </a:extLst>
          </p:cNvPr>
          <p:cNvSpPr/>
          <p:nvPr/>
        </p:nvSpPr>
        <p:spPr>
          <a:xfrm rot="17568690">
            <a:off x="4833169" y="5728868"/>
            <a:ext cx="784170" cy="832675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98ED5A4-A850-0EFD-221B-2B66BB9761B9}"/>
              </a:ext>
            </a:extLst>
          </p:cNvPr>
          <p:cNvSpPr/>
          <p:nvPr/>
        </p:nvSpPr>
        <p:spPr>
          <a:xfrm rot="17568690">
            <a:off x="3846248" y="5562991"/>
            <a:ext cx="1257816" cy="2415951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7764E27-D351-8B4F-722F-50D92D1266D7}"/>
              </a:ext>
            </a:extLst>
          </p:cNvPr>
          <p:cNvSpPr txBox="1"/>
          <p:nvPr/>
        </p:nvSpPr>
        <p:spPr>
          <a:xfrm>
            <a:off x="5975354" y="6373830"/>
            <a:ext cx="3214710" cy="97682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24017" rIns="0" bIns="0" rtlCol="0">
            <a:spAutoFit/>
          </a:bodyPr>
          <a:lstStyle/>
          <a:p>
            <a:pPr marL="102069" marR="174118" algn="ctr">
              <a:lnSpc>
                <a:spcPct val="97100"/>
              </a:lnSpc>
              <a:spcBef>
                <a:spcPts val="189"/>
              </a:spcBef>
            </a:pPr>
            <a:r>
              <a:rPr lang="es-ES" sz="2127" spc="-6" dirty="0">
                <a:latin typeface="Arial MT"/>
                <a:cs typeface="Arial MT"/>
              </a:rPr>
              <a:t>Crea RDD cuyos elementos son las particiones 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371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 err="1"/>
              <a:t>Repartition</a:t>
            </a:r>
            <a:r>
              <a:rPr lang="es-ES" dirty="0"/>
              <a:t>(</a:t>
            </a:r>
            <a:r>
              <a:rPr lang="es-ES" dirty="0" err="1"/>
              <a:t>numPartitions</a:t>
            </a:r>
            <a:r>
              <a:rPr lang="es-ES" dirty="0"/>
              <a:t>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97442"/>
            <a:ext cx="4870450" cy="175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36EFEC2-4CF2-22D3-0DE4-8EE533B5C642}"/>
              </a:ext>
            </a:extLst>
          </p:cNvPr>
          <p:cNvSpPr txBox="1"/>
          <p:nvPr/>
        </p:nvSpPr>
        <p:spPr>
          <a:xfrm>
            <a:off x="260314" y="1054100"/>
            <a:ext cx="10215634" cy="385561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986916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del RDD (crea uno nuevo)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resultantes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(aprox.) 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ganar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posteriormente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cambio mayor coste: siempre produce movimiento de datos a través del clúster (full shuffle)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 veces son necesarias (valorar pros/contras en cada caso)</a:t>
            </a:r>
          </a:p>
          <a:p>
            <a:pPr marL="393265" marR="6004" indent="-378255" algn="just"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repartition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” distribuye los datos de forma equitativa, a costa del movimiento de datos.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5D0FF0B-2DE6-7B04-8122-E8970CBD1701}"/>
              </a:ext>
            </a:extLst>
          </p:cNvPr>
          <p:cNvSpPr txBox="1"/>
          <p:nvPr/>
        </p:nvSpPr>
        <p:spPr>
          <a:xfrm>
            <a:off x="603250" y="5302260"/>
            <a:ext cx="9525000" cy="1333060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rdd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 err="1">
                <a:latin typeface="Courier New"/>
                <a:cs typeface="Courier New"/>
              </a:rPr>
              <a:t>sc.parallelize</a:t>
            </a:r>
            <a:r>
              <a:rPr sz="2000" b="1" spc="-6" dirty="0">
                <a:latin typeface="Courier New"/>
                <a:cs typeface="Courier New"/>
              </a:rPr>
              <a:t>([4,5</a:t>
            </a:r>
            <a:r>
              <a:rPr lang="es-ES" sz="2000" b="1" spc="-6" dirty="0">
                <a:latin typeface="Courier New"/>
                <a:cs typeface="Courier New"/>
              </a:rPr>
              <a:t>,7,9,6,2,8,3</a:t>
            </a:r>
            <a:r>
              <a:rPr sz="2000" b="1" spc="-6" dirty="0">
                <a:latin typeface="Courier New"/>
                <a:cs typeface="Courier New"/>
              </a:rPr>
              <a:t>]</a:t>
            </a:r>
            <a:r>
              <a:rPr lang="es-ES" sz="2000" b="1" spc="-6" dirty="0">
                <a:latin typeface="Courier New"/>
                <a:cs typeface="Courier New"/>
              </a:rPr>
              <a:t>,3</a:t>
            </a:r>
            <a:r>
              <a:rPr sz="20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rdd2 = </a:t>
            </a:r>
            <a:r>
              <a:rPr lang="es-ES" sz="2000" b="1" spc="-6" dirty="0" err="1">
                <a:latin typeface="Courier New"/>
                <a:cs typeface="Courier New"/>
              </a:rPr>
              <a:t>rdd.repartition</a:t>
            </a:r>
            <a:r>
              <a:rPr lang="es-ES" sz="2000" b="1" spc="-6" dirty="0">
                <a:latin typeface="Courier New"/>
                <a:cs typeface="Courier New"/>
              </a:rPr>
              <a:t>(4)</a:t>
            </a: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18" dirty="0">
                <a:latin typeface="Courier New"/>
                <a:cs typeface="Courier New"/>
              </a:rPr>
              <a:t>(</a:t>
            </a:r>
            <a:r>
              <a:rPr lang="es-ES" sz="2000" b="1" spc="-6" dirty="0">
                <a:latin typeface="Courier New"/>
                <a:cs typeface="Courier New"/>
              </a:rPr>
              <a:t>rdd2.getNumPartitions())</a:t>
            </a:r>
          </a:p>
        </p:txBody>
      </p:sp>
    </p:spTree>
    <p:extLst>
      <p:ext uri="{BB962C8B-B14F-4D97-AF65-F5344CB8AC3E}">
        <p14:creationId xmlns:p14="http://schemas.microsoft.com/office/powerpoint/2010/main" val="37412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A348E096-35AB-8F60-7155-FDA90108DDE8}"/>
              </a:ext>
            </a:extLst>
          </p:cNvPr>
          <p:cNvSpPr txBox="1">
            <a:spLocks/>
          </p:cNvSpPr>
          <p:nvPr/>
        </p:nvSpPr>
        <p:spPr>
          <a:xfrm>
            <a:off x="603250" y="1580033"/>
            <a:ext cx="9448800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2pPr>
            <a:lvl3pPr marL="9144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3pPr>
            <a:lvl4pPr marL="13716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4pPr>
            <a:lvl5pPr marL="18288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kern="0" dirty="0">
                <a:solidFill>
                  <a:srgbClr val="22D3C6"/>
                </a:solidFill>
              </a:rPr>
              <a:t>2. Consideraciones sobre rendimiento RDDs: persistencia</a:t>
            </a:r>
          </a:p>
        </p:txBody>
      </p:sp>
    </p:spTree>
    <p:extLst>
      <p:ext uri="{BB962C8B-B14F-4D97-AF65-F5344CB8AC3E}">
        <p14:creationId xmlns:p14="http://schemas.microsoft.com/office/powerpoint/2010/main" val="403485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PERSISTENCIA: casos de uso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4800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818561B8-5BD5-7F3B-E0BE-0EE790342F53}"/>
              </a:ext>
            </a:extLst>
          </p:cNvPr>
          <p:cNvSpPr txBox="1"/>
          <p:nvPr/>
        </p:nvSpPr>
        <p:spPr>
          <a:xfrm>
            <a:off x="222250" y="1411508"/>
            <a:ext cx="44291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Evaluación perezosa: no se almacena ningún dato hasta la acción (símil receta)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Transformaciones 1 a 3 comunes, se ejecutarían 2 veces (p. ejplo. bifurcaciones por sentencias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Mayor tiempo de procesamiento y mayor uso de memoria</a:t>
            </a:r>
          </a:p>
          <a:p>
            <a:pPr marL="393265" indent="-378255" algn="just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SOLUCIÓN: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persistencia</a:t>
            </a:r>
          </a:p>
        </p:txBody>
      </p:sp>
      <p:pic>
        <p:nvPicPr>
          <p:cNvPr id="8" name="Picture 2" descr="https://miro.medium.com/max/1400/1*iFczx25Cnt3qb3bsUJ5ZCw.png">
            <a:extLst>
              <a:ext uri="{FF2B5EF4-FFF2-40B4-BE49-F238E27FC236}">
                <a16:creationId xmlns:a16="http://schemas.microsoft.com/office/drawing/2014/main" id="{EA78EBB9-32CD-1DC4-888B-9469303E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902" r="19467"/>
          <a:stretch>
            <a:fillRect/>
          </a:stretch>
        </p:blipFill>
        <p:spPr bwMode="auto">
          <a:xfrm>
            <a:off x="4943434" y="1997369"/>
            <a:ext cx="5857916" cy="3752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14063</TotalTime>
  <Words>2684</Words>
  <Application>Microsoft Office PowerPoint</Application>
  <PresentationFormat>Personalizado</PresentationFormat>
  <Paragraphs>245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Arial 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Presentación de PowerPoint</vt:lpstr>
      <vt:lpstr>Presentación de PowerPoint</vt:lpstr>
      <vt:lpstr>PARTICIONES DATOS (sistema distribuido)</vt:lpstr>
      <vt:lpstr>SHUFFLE: movimiento de datos en el clúster</vt:lpstr>
      <vt:lpstr>Coalesce(numPartitions)</vt:lpstr>
      <vt:lpstr>Repartition(numPartitions)</vt:lpstr>
      <vt:lpstr>Presentación de PowerPoint</vt:lpstr>
      <vt:lpstr>PERSISTENCIA: casos de uso</vt:lpstr>
      <vt:lpstr>PERSISTENCIA: casos de uso</vt:lpstr>
      <vt:lpstr>PERSISTENCIA: nodos</vt:lpstr>
      <vt:lpstr>Persist(StorageLevel.&lt;&gt;)</vt:lpstr>
      <vt:lpstr>Cache()</vt:lpstr>
      <vt:lpstr>Acceso a la consola de Spark en DBCE</vt:lpstr>
      <vt:lpstr>Acceso a la consola de Spark en DBCE</vt:lpstr>
      <vt:lpstr>Presentación de PowerPoint</vt:lpstr>
      <vt:lpstr>Structured APIs: Dataframes y Datasets</vt:lpstr>
      <vt:lpstr>DATAFRAMES</vt:lpstr>
      <vt:lpstr>Schemas: tipos de datos columnas</vt:lpstr>
      <vt:lpstr>CREAR UN DATAFRAME (I)</vt:lpstr>
      <vt:lpstr>CREAR UN DATAFRAME (II)</vt:lpstr>
      <vt:lpstr>DATAFRAME: objeto “Row”</vt:lpstr>
      <vt:lpstr>Leer DATAFRAME desde un archivo (I)</vt:lpstr>
      <vt:lpstr>Leer DATAFRAME desde un archivo (II)</vt:lpstr>
      <vt:lpstr>Presentación de PowerPoint</vt:lpstr>
      <vt:lpstr>Transformaciones dataframe: SELECT </vt:lpstr>
      <vt:lpstr>Transformaciones dataframe: FILTER/WHERE </vt:lpstr>
      <vt:lpstr>Transformaciones dataframe: ORDERBY</vt:lpstr>
      <vt:lpstr>Transformaciones dataframe: DISTINCT, LIMIT</vt:lpstr>
      <vt:lpstr>EJERCICIO: archivo Sales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117</cp:revision>
  <dcterms:created xsi:type="dcterms:W3CDTF">2021-05-28T10:18:10Z</dcterms:created>
  <dcterms:modified xsi:type="dcterms:W3CDTF">2023-01-13T03:10:12Z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