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56" r:id="rId2"/>
    <p:sldId id="265" r:id="rId3"/>
    <p:sldId id="257" r:id="rId4"/>
    <p:sldId id="258" r:id="rId5"/>
    <p:sldId id="259" r:id="rId6"/>
    <p:sldId id="260" r:id="rId7"/>
    <p:sldId id="267" r:id="rId8"/>
    <p:sldId id="270" r:id="rId9"/>
    <p:sldId id="261" r:id="rId10"/>
    <p:sldId id="266" r:id="rId11"/>
    <p:sldId id="271" r:id="rId12"/>
    <p:sldId id="262" r:id="rId13"/>
    <p:sldId id="268" r:id="rId14"/>
    <p:sldId id="269" r:id="rId15"/>
    <p:sldId id="264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01F13-9707-4FCC-8A28-297FADEF070E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A807C-559D-4AAE-92FE-8E6E7F3BDE5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27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AEE9-749D-4C09-B739-CB60064DB495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722C-1290-41AC-8082-5AF72A941E9C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D96F-B360-4DEC-8F68-294735CFCFB0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1C52-C58F-41FE-AFCD-10356D1F406C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C40C-58E4-4F39-BCE0-770AE598EC2F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9067-E413-4E81-A354-202865121112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6C7-6479-4185-8180-91629D782EF4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39F7-FA96-4EC3-A955-9CB5A1F486EE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7531-B248-4FEC-862E-A13596730505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EF-80D0-43E5-A64B-8F5859359542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45E4-AAC4-4D43-B72B-084F9FB91C71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FBE44BB-7070-4926-9015-1329A24BCA44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2F17BB-1D8D-43E8-9953-CCF2CC12ED5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646917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</a:rPr>
              <a:t>SISTEMA DE RECOMENDACIÓN DE SITIOS TURISTICOS Y COMERCIO PARA EL MUNICIPIO DE GINEBRA (VALLE)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41082" y="2253402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Autores: 	Andrés Felipe Medina Tascón</a:t>
            </a:r>
          </a:p>
          <a:p>
            <a:r>
              <a:rPr lang="es-ES" sz="2800" dirty="0">
                <a:solidFill>
                  <a:schemeClr val="bg1"/>
                </a:solidFill>
              </a:rPr>
              <a:t>	</a:t>
            </a:r>
            <a:r>
              <a:rPr lang="es-ES" sz="2800" dirty="0" smtClean="0">
                <a:solidFill>
                  <a:schemeClr val="bg1"/>
                </a:solidFill>
              </a:rPr>
              <a:t>	Oscar Alexander Ruiz Palacio 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6515" y="342900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Tutor: </a:t>
            </a:r>
            <a:r>
              <a:rPr lang="es-ES" sz="2800" dirty="0" smtClean="0">
                <a:solidFill>
                  <a:schemeClr val="bg1"/>
                </a:solidFill>
              </a:rPr>
              <a:t>	Ms.c </a:t>
            </a:r>
            <a:r>
              <a:rPr lang="es-ES" sz="2800" dirty="0">
                <a:solidFill>
                  <a:schemeClr val="bg1"/>
                </a:solidFill>
              </a:rPr>
              <a:t>Royer David Estrada Esponda. Ing.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0273BA-9278-444B-A8A6-DF1497738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53" y="3717032"/>
            <a:ext cx="7003634" cy="42021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085A04-95FD-4C36-9CD7-0C948EC92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807341"/>
            <a:ext cx="3369263" cy="20215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B2C7F90-CA83-4931-81B9-E22A7491C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5" y="4950219"/>
            <a:ext cx="1735803" cy="173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2"/>
          <a:stretch/>
        </p:blipFill>
        <p:spPr bwMode="auto">
          <a:xfrm>
            <a:off x="6876256" y="4027884"/>
            <a:ext cx="226774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67833" y="2564904"/>
            <a:ext cx="7408333" cy="345069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tx1"/>
                </a:solidFill>
              </a:rPr>
              <a:t>Caracterización </a:t>
            </a:r>
            <a:r>
              <a:rPr lang="es-CO" sz="2000" dirty="0" smtClean="0">
                <a:solidFill>
                  <a:schemeClr val="tx1"/>
                </a:solidFill>
              </a:rPr>
              <a:t>de la </a:t>
            </a:r>
            <a:r>
              <a:rPr lang="es-CO" sz="2000" dirty="0">
                <a:solidFill>
                  <a:schemeClr val="tx1"/>
                </a:solidFill>
              </a:rPr>
              <a:t>Información </a:t>
            </a:r>
            <a:r>
              <a:rPr lang="es-CO" sz="2000" dirty="0" smtClean="0">
                <a:solidFill>
                  <a:schemeClr val="tx1"/>
                </a:solidFill>
              </a:rPr>
              <a:t> recolectada para poder alimentar la </a:t>
            </a:r>
            <a:r>
              <a:rPr lang="es-CO" sz="2000" dirty="0">
                <a:solidFill>
                  <a:schemeClr val="tx1"/>
                </a:solidFill>
              </a:rPr>
              <a:t>Base de Datos </a:t>
            </a:r>
            <a:endParaRPr lang="es-CO" sz="2000" dirty="0" smtClean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Elección </a:t>
            </a:r>
            <a:r>
              <a:rPr lang="es-CO" sz="2000" dirty="0">
                <a:solidFill>
                  <a:schemeClr val="tx1"/>
                </a:solidFill>
              </a:rPr>
              <a:t>de la técnica de Sistema de Recomendación implementado</a:t>
            </a:r>
            <a:r>
              <a:rPr lang="es-ES" sz="20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tx1"/>
                </a:solidFill>
              </a:rPr>
              <a:t>Artefactos de diseño de la aplicación móvil, código fuente, </a:t>
            </a:r>
            <a:r>
              <a:rPr lang="es-CO" sz="2000" dirty="0" smtClean="0">
                <a:solidFill>
                  <a:schemeClr val="tx1"/>
                </a:solidFill>
              </a:rPr>
              <a:t>y </a:t>
            </a:r>
            <a:r>
              <a:rPr lang="es-CO" sz="2000" dirty="0">
                <a:solidFill>
                  <a:schemeClr val="tx1"/>
                </a:solidFill>
              </a:rPr>
              <a:t>aplicación móvil disponible en la Play Store en versión beta. </a:t>
            </a:r>
            <a:endParaRPr lang="es-CO" sz="2000" dirty="0" smtClean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</a:t>
            </a:r>
            <a:r>
              <a:rPr lang="es-ES" dirty="0" smtClean="0"/>
              <a:t>Finales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10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56822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28" y="4509120"/>
            <a:ext cx="623937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2"/>
          <a:stretch/>
        </p:blipFill>
        <p:spPr bwMode="auto">
          <a:xfrm>
            <a:off x="6876256" y="4027884"/>
            <a:ext cx="226774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Implementación de un prototipo de Sistema de Recomendación.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Pruebas realizadas para medir la precisión y exhaustividad del Sistema de Recomendación.</a:t>
            </a:r>
            <a:endParaRPr lang="es-E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11</a:t>
            </a:fld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 Finales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2"/>
          <a:stretch/>
        </p:blipFill>
        <p:spPr bwMode="auto">
          <a:xfrm>
            <a:off x="6876256" y="4027884"/>
            <a:ext cx="226774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Ausencia de datos de los diferentes sitios.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Debido a las condiciones de la aplicación, se implementó un sistema de recomendación basado en contenido con el algoritmo TF-IDF.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L</a:t>
            </a:r>
            <a:r>
              <a:rPr lang="es-CO" dirty="0" smtClean="0">
                <a:solidFill>
                  <a:schemeClr val="tx1"/>
                </a:solidFill>
              </a:rPr>
              <a:t>as </a:t>
            </a:r>
            <a:r>
              <a:rPr lang="es-CO" dirty="0">
                <a:solidFill>
                  <a:schemeClr val="tx1"/>
                </a:solidFill>
              </a:rPr>
              <a:t>recomendaciones generadas fueron </a:t>
            </a:r>
            <a:endParaRPr lang="es-CO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smtClean="0">
                <a:solidFill>
                  <a:schemeClr val="tx1"/>
                </a:solidFill>
              </a:rPr>
              <a:t>   de </a:t>
            </a:r>
            <a:r>
              <a:rPr lang="es-CO" dirty="0">
                <a:solidFill>
                  <a:schemeClr val="tx1"/>
                </a:solidFill>
              </a:rPr>
              <a:t>agrado para los </a:t>
            </a:r>
            <a:r>
              <a:rPr lang="es-CO" dirty="0" smtClean="0">
                <a:solidFill>
                  <a:schemeClr val="tx1"/>
                </a:solidFill>
              </a:rPr>
              <a:t>usuarios, sin </a:t>
            </a:r>
            <a:r>
              <a:rPr lang="es-CO" dirty="0">
                <a:solidFill>
                  <a:schemeClr val="tx1"/>
                </a:solidFill>
              </a:rPr>
              <a:t>embargo, no </a:t>
            </a:r>
            <a:endParaRPr lang="es-CO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CO" dirty="0" smtClean="0">
                <a:solidFill>
                  <a:schemeClr val="tx1"/>
                </a:solidFill>
              </a:rPr>
              <a:t>    se </a:t>
            </a:r>
            <a:r>
              <a:rPr lang="es-CO" dirty="0">
                <a:solidFill>
                  <a:schemeClr val="tx1"/>
                </a:solidFill>
              </a:rPr>
              <a:t>están tomando en cuenta todos los </a:t>
            </a:r>
            <a:endParaRPr lang="es-CO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CO" dirty="0" smtClean="0">
                <a:solidFill>
                  <a:schemeClr val="tx1"/>
                </a:solidFill>
              </a:rPr>
              <a:t>    sitios </a:t>
            </a:r>
            <a:r>
              <a:rPr lang="es-CO" dirty="0">
                <a:solidFill>
                  <a:schemeClr val="tx1"/>
                </a:solidFill>
              </a:rPr>
              <a:t>que podrían llegar a gustar a los </a:t>
            </a:r>
            <a:r>
              <a:rPr lang="es-CO" dirty="0" smtClean="0">
                <a:solidFill>
                  <a:schemeClr val="tx1"/>
                </a:solidFill>
              </a:rPr>
              <a:t>usuarios.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tx1"/>
                </a:solidFill>
              </a:rPr>
              <a:t>Se </a:t>
            </a:r>
            <a:r>
              <a:rPr lang="es-CO" dirty="0">
                <a:solidFill>
                  <a:schemeClr val="tx1"/>
                </a:solidFill>
              </a:rPr>
              <a:t>logró implementar la aplicación móvil en </a:t>
            </a:r>
            <a:endParaRPr lang="es-CO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CO" dirty="0" smtClean="0">
                <a:solidFill>
                  <a:schemeClr val="tx1"/>
                </a:solidFill>
              </a:rPr>
              <a:t>    el </a:t>
            </a:r>
            <a:r>
              <a:rPr lang="es-CO" dirty="0">
                <a:solidFill>
                  <a:schemeClr val="tx1"/>
                </a:solidFill>
              </a:rPr>
              <a:t>tiempo estipulado para el desarrollo del trabajo.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Finales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21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Favorecer el ecosistema para la consolidación de nuevas unidades comerciales en el municipio de Ginebra en el Valle del </a:t>
            </a:r>
            <a:r>
              <a:rPr lang="es-MX" dirty="0" smtClean="0">
                <a:solidFill>
                  <a:schemeClr val="tx1"/>
                </a:solidFill>
              </a:rPr>
              <a:t>Cauca.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Fortalecer la comunicación entre prestadores de servicios turísticos y consumidores finales, de este modo favorecer las relaciones comerciales de ambas partes.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13</a:t>
            </a:fld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Impactos Sociales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58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Disminuir costos de adquisición de nuevos clientes para los comerciantes, gracias a la capacidad funcional de la aplicación </a:t>
            </a:r>
            <a:r>
              <a:rPr lang="es-MX" dirty="0" smtClean="0">
                <a:solidFill>
                  <a:schemeClr val="tx1"/>
                </a:solidFill>
              </a:rPr>
              <a:t>móvil.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Consolidar relaciones más redituables entre los visitantes y los turistas por medio del aumento de la recompra.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14</a:t>
            </a:fld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Impactos Económicos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0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V. Zuluaga et al., “Creación de un dataset sobre ecoturismo de los municipios de Riofrío y Tuluá para publicar en la Web de Datos,” 2016.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chemeClr val="tx1"/>
                </a:solidFill>
              </a:rPr>
              <a:t>I</a:t>
            </a:r>
            <a:r>
              <a:rPr lang="es-ES" sz="1400" dirty="0">
                <a:solidFill>
                  <a:schemeClr val="tx1"/>
                </a:solidFill>
              </a:rPr>
              <a:t>. N. Alfaro, “7 Beneficios de Utilizar Google Map en el Negocio,” 2014. [Online]. Available: http://nessware.net/7-beneficios-de-utilizar-google-map-en-el-negocio/. [Accessed: 03-May-2018</a:t>
            </a:r>
            <a:r>
              <a:rPr lang="es-ES" sz="1400" dirty="0" smtClean="0">
                <a:solidFill>
                  <a:schemeClr val="tx1"/>
                </a:solidFill>
              </a:rPr>
              <a:t>].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chemeClr val="tx1"/>
                </a:solidFill>
              </a:rPr>
              <a:t>Dennis </a:t>
            </a:r>
            <a:r>
              <a:rPr lang="es-ES" sz="1400" dirty="0">
                <a:solidFill>
                  <a:schemeClr val="tx1"/>
                </a:solidFill>
              </a:rPr>
              <a:t>Crowley y Naveen Selvadurai, “Foursquare, red social basada en servicios de localización que incorpora elementos de juego.,” 2009. [Online]. Available: https://es.foursquare.com/. [Accessed: 03-May-2018</a:t>
            </a:r>
            <a:r>
              <a:rPr lang="es-ES" sz="1400" dirty="0" smtClean="0">
                <a:solidFill>
                  <a:schemeClr val="tx1"/>
                </a:solidFill>
              </a:rPr>
              <a:t>].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P. Toral, “Las apps como instrumento de información y promoción turística,” </a:t>
            </a:r>
            <a:r>
              <a:rPr lang="es-CO" sz="1400" i="1" dirty="0">
                <a:solidFill>
                  <a:schemeClr val="tx1"/>
                </a:solidFill>
              </a:rPr>
              <a:t>Univ. Oviedo</a:t>
            </a:r>
            <a:r>
              <a:rPr lang="es-CO" sz="1400" dirty="0">
                <a:solidFill>
                  <a:schemeClr val="tx1"/>
                </a:solidFill>
              </a:rPr>
              <a:t>, p. </a:t>
            </a:r>
            <a:r>
              <a:rPr lang="es-CO" sz="1400" dirty="0" smtClean="0">
                <a:solidFill>
                  <a:schemeClr val="tx1"/>
                </a:solidFill>
              </a:rPr>
              <a:t>60.</a:t>
            </a:r>
            <a:endParaRPr lang="es-ES" sz="1400" dirty="0" smtClean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A. B. Alonso, I. F. Artime, M. Á. Rodríguez, R. G. </a:t>
            </a:r>
            <a:r>
              <a:rPr lang="es-CO" sz="1400" dirty="0" err="1">
                <a:solidFill>
                  <a:schemeClr val="tx1"/>
                </a:solidFill>
              </a:rPr>
              <a:t>Baniello</a:t>
            </a:r>
            <a:r>
              <a:rPr lang="es-CO" sz="1400" dirty="0">
                <a:solidFill>
                  <a:schemeClr val="tx1"/>
                </a:solidFill>
              </a:rPr>
              <a:t>, and E. P. S. I. G. I. De Telecomunicación, “Dispositivos móviles</a:t>
            </a:r>
            <a:r>
              <a:rPr lang="es-CO" sz="1400" dirty="0" smtClean="0">
                <a:solidFill>
                  <a:schemeClr val="tx1"/>
                </a:solidFill>
              </a:rPr>
              <a:t>.”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Y. D. Amaya </a:t>
            </a:r>
            <a:r>
              <a:rPr lang="es-CO" sz="1400" dirty="0" err="1">
                <a:solidFill>
                  <a:schemeClr val="tx1"/>
                </a:solidFill>
              </a:rPr>
              <a:t>Balaguera</a:t>
            </a:r>
            <a:r>
              <a:rPr lang="es-CO" sz="1400" dirty="0">
                <a:solidFill>
                  <a:schemeClr val="tx1"/>
                </a:solidFill>
              </a:rPr>
              <a:t>, “Metodologías ágiles en el desarrollo de aplicaciones para dispositivos móviles,” </a:t>
            </a:r>
            <a:r>
              <a:rPr lang="es-CO" sz="1400" i="1" dirty="0">
                <a:solidFill>
                  <a:schemeClr val="tx1"/>
                </a:solidFill>
              </a:rPr>
              <a:t>Rev. </a:t>
            </a:r>
            <a:r>
              <a:rPr lang="es-CO" sz="1400" i="1" dirty="0" err="1">
                <a:solidFill>
                  <a:schemeClr val="tx1"/>
                </a:solidFill>
              </a:rPr>
              <a:t>Tecnol</a:t>
            </a:r>
            <a:r>
              <a:rPr lang="es-CO" sz="1400" i="1" dirty="0">
                <a:solidFill>
                  <a:schemeClr val="tx1"/>
                </a:solidFill>
              </a:rPr>
              <a:t>. | J. </a:t>
            </a:r>
            <a:r>
              <a:rPr lang="es-CO" sz="1400" i="1" dirty="0" err="1">
                <a:solidFill>
                  <a:schemeClr val="tx1"/>
                </a:solidFill>
              </a:rPr>
              <a:t>Technol</a:t>
            </a:r>
            <a:r>
              <a:rPr lang="es-CO" sz="1400" i="1" dirty="0">
                <a:solidFill>
                  <a:schemeClr val="tx1"/>
                </a:solidFill>
              </a:rPr>
              <a:t>.</a:t>
            </a:r>
            <a:r>
              <a:rPr lang="es-CO" sz="1400" dirty="0">
                <a:solidFill>
                  <a:schemeClr val="tx1"/>
                </a:solidFill>
              </a:rPr>
              <a:t>, vol. 12 número, pp. </a:t>
            </a:r>
            <a:r>
              <a:rPr lang="es-CO" sz="1400" dirty="0" smtClean="0">
                <a:solidFill>
                  <a:schemeClr val="tx1"/>
                </a:solidFill>
              </a:rPr>
              <a:t>111–124.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F. Ricci, L. </a:t>
            </a:r>
            <a:r>
              <a:rPr lang="es-CO" sz="1400" dirty="0" err="1">
                <a:solidFill>
                  <a:schemeClr val="tx1"/>
                </a:solidFill>
              </a:rPr>
              <a:t>Rokach</a:t>
            </a:r>
            <a:r>
              <a:rPr lang="es-CO" sz="1400" dirty="0">
                <a:solidFill>
                  <a:schemeClr val="tx1"/>
                </a:solidFill>
              </a:rPr>
              <a:t>, B. </a:t>
            </a:r>
            <a:r>
              <a:rPr lang="es-CO" sz="1400" dirty="0" err="1">
                <a:solidFill>
                  <a:schemeClr val="tx1"/>
                </a:solidFill>
              </a:rPr>
              <a:t>Shapira</a:t>
            </a:r>
            <a:r>
              <a:rPr lang="es-CO" sz="1400" dirty="0">
                <a:solidFill>
                  <a:schemeClr val="tx1"/>
                </a:solidFill>
              </a:rPr>
              <a:t>, and P. B. </a:t>
            </a:r>
            <a:r>
              <a:rPr lang="es-CO" sz="1400" dirty="0" err="1">
                <a:solidFill>
                  <a:schemeClr val="tx1"/>
                </a:solidFill>
              </a:rPr>
              <a:t>Kantor</a:t>
            </a:r>
            <a:r>
              <a:rPr lang="es-CO" sz="1400" dirty="0">
                <a:solidFill>
                  <a:schemeClr val="tx1"/>
                </a:solidFill>
              </a:rPr>
              <a:t>, </a:t>
            </a:r>
            <a:r>
              <a:rPr lang="es-CO" sz="1400" i="1" dirty="0" err="1">
                <a:solidFill>
                  <a:schemeClr val="tx1"/>
                </a:solidFill>
              </a:rPr>
              <a:t>Recommender</a:t>
            </a:r>
            <a:r>
              <a:rPr lang="es-CO" sz="1400" i="1" dirty="0">
                <a:solidFill>
                  <a:schemeClr val="tx1"/>
                </a:solidFill>
              </a:rPr>
              <a:t> </a:t>
            </a:r>
            <a:r>
              <a:rPr lang="es-CO" sz="1400" i="1" dirty="0" err="1">
                <a:solidFill>
                  <a:schemeClr val="tx1"/>
                </a:solidFill>
              </a:rPr>
              <a:t>Systems</a:t>
            </a:r>
            <a:r>
              <a:rPr lang="es-CO" sz="1400" i="1" dirty="0">
                <a:solidFill>
                  <a:schemeClr val="tx1"/>
                </a:solidFill>
              </a:rPr>
              <a:t> </a:t>
            </a:r>
            <a:r>
              <a:rPr lang="es-CO" sz="1400" i="1" dirty="0" err="1">
                <a:solidFill>
                  <a:schemeClr val="tx1"/>
                </a:solidFill>
              </a:rPr>
              <a:t>Handbook</a:t>
            </a:r>
            <a:r>
              <a:rPr lang="es-CO" sz="1400" dirty="0" smtClean="0">
                <a:solidFill>
                  <a:schemeClr val="tx1"/>
                </a:solidFill>
              </a:rPr>
              <a:t>.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Descripción del problema.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Formulación del problema.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Objetivo General.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Objetivos Específicos.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Marco Referencial.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Marco Conceptual.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Metodología.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Resultado.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Conclusiones.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Impactos sociales y económicos.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Bibliografía.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contenido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2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24128" y="2803146"/>
            <a:ext cx="2084173" cy="33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>
                <a:solidFill>
                  <a:schemeClr val="tx1"/>
                </a:solidFill>
              </a:rPr>
              <a:t>El municipio de Ginebra, ubicado en el Valle del Cauca, cuenta con una cantidad considerable de turistas cada fin de semana y festividades, lo que hace que el turismo sea uno de los grandes atractivos que posee el municipio, siendo un destino gastronómico, cultural y natural.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problema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33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>
                <a:solidFill>
                  <a:schemeClr val="tx1"/>
                </a:solidFill>
              </a:rPr>
              <a:t>¿Cómo promover el turismo en el municipio de Ginebra por medio de un sistema de recomendación que pueda ser usado desde dispositivos móviles?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Formulación del Problema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4</a:t>
            </a:fld>
            <a:endParaRPr lang="es-ES" dirty="0"/>
          </a:p>
        </p:txBody>
      </p:sp>
      <p:pic>
        <p:nvPicPr>
          <p:cNvPr id="1026" name="Picture 2" descr="Resultado de imagen para formulacion del probl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567287"/>
            <a:ext cx="25241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objetivo gene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28604"/>
            <a:ext cx="3982244" cy="298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>
                <a:solidFill>
                  <a:schemeClr val="tx1"/>
                </a:solidFill>
              </a:rPr>
              <a:t>Desarrollar un prototipo de sistema de recomendación que pueda ser usado por medio de dispositivos móviles para promover el turismo en el municipio de Ginebra.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General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99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Caracterizar los sitios y eventos del municipio de Ginebra.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Determinar el tipo de sistema de recomendación y los algoritmos a utilizar.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Implementar un prototipo de una aplicación móvil que permita consumir y ofrecer la información sobre los sitios y eventos del municipio de Ginebra.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Implementar un prototipo de sistema de recomendación para los sitios y eventos del municipio de Ginebra.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Evaluar las recomendaciones emitidas por el sistema de recomendación conforme a la retroalimentación de los usuarios de la aplicación.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Específicos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54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DataEco.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Google Maps.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Foursquare.</a:t>
            </a:r>
          </a:p>
          <a:p>
            <a:pPr marL="0" indent="0" algn="just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</a:t>
            </a:r>
            <a:r>
              <a:rPr lang="es-ES" dirty="0" smtClean="0"/>
              <a:t>Referencial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7</a:t>
            </a:fld>
            <a:endParaRPr lang="es-ES" dirty="0"/>
          </a:p>
        </p:txBody>
      </p:sp>
      <p:pic>
        <p:nvPicPr>
          <p:cNvPr id="2054" name="Picture 6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987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14" y="4239856"/>
            <a:ext cx="2260867" cy="226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para marco referenc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956506"/>
            <a:ext cx="3347864" cy="286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Gestión Turística.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Dispositivos y Aplicaciones móviles.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Metodologías de Desarrollo de aplicaciones móviles.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Sistemas de Recomendación.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8</a:t>
            </a:fld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Marco Conceptual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82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Investigación aplicada de tipo tecnológico.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Mobile-D: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Exploración.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Inicialización.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Producción.</a:t>
            </a:r>
            <a:endParaRPr lang="es-ES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Estabilización.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Pruebas.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17BB-1D8D-43E8-9953-CCF2CC12ED56}" type="slidenum">
              <a:rPr lang="es-ES" smtClean="0"/>
              <a:t>9</a:t>
            </a:fld>
            <a:endParaRPr lang="es-ES" dirty="0"/>
          </a:p>
        </p:txBody>
      </p:sp>
      <p:pic>
        <p:nvPicPr>
          <p:cNvPr id="3074" name="Picture 2" descr="Resultado de imagen para mobile-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14" y="3705969"/>
            <a:ext cx="3388717" cy="254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Personalizado 1">
      <a:dk1>
        <a:srgbClr val="000000"/>
      </a:dk1>
      <a:lt1>
        <a:sysClr val="window" lastClr="FFFFFF"/>
      </a:lt1>
      <a:dk2>
        <a:srgbClr val="073E87"/>
      </a:dk2>
      <a:lt2>
        <a:srgbClr val="C6E7FC"/>
      </a:lt2>
      <a:accent1>
        <a:srgbClr val="FF0000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873</TotalTime>
  <Words>786</Words>
  <Application>Microsoft Office PowerPoint</Application>
  <PresentationFormat>Presentación en pantalla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Candara</vt:lpstr>
      <vt:lpstr>Symbol</vt:lpstr>
      <vt:lpstr>Forma de onda</vt:lpstr>
      <vt:lpstr>Presentación de PowerPoint</vt:lpstr>
      <vt:lpstr>Tabla de contenido</vt:lpstr>
      <vt:lpstr>Descripción del problema</vt:lpstr>
      <vt:lpstr>Formulación del Problema</vt:lpstr>
      <vt:lpstr>Objetivo General</vt:lpstr>
      <vt:lpstr>Objetivos Específicos</vt:lpstr>
      <vt:lpstr>Marco Referencial</vt:lpstr>
      <vt:lpstr>Marco Conceptual</vt:lpstr>
      <vt:lpstr>Metodología</vt:lpstr>
      <vt:lpstr>Resultados Finales</vt:lpstr>
      <vt:lpstr>Resultados Finales</vt:lpstr>
      <vt:lpstr>Conclusiones Finales</vt:lpstr>
      <vt:lpstr>Impactos Sociales</vt:lpstr>
      <vt:lpstr>Impactos Económicos</vt:lpstr>
      <vt:lpstr>Bibliografía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UserAsus</dc:creator>
  <cp:lastModifiedBy>Oscar Ruiz</cp:lastModifiedBy>
  <cp:revision>50</cp:revision>
  <dcterms:created xsi:type="dcterms:W3CDTF">2017-02-07T02:32:56Z</dcterms:created>
  <dcterms:modified xsi:type="dcterms:W3CDTF">2019-10-17T06:05:24Z</dcterms:modified>
</cp:coreProperties>
</file>