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78" r:id="rId4"/>
    <p:sldId id="279" r:id="rId5"/>
    <p:sldId id="280" r:id="rId6"/>
    <p:sldId id="257" r:id="rId7"/>
    <p:sldId id="258" r:id="rId8"/>
    <p:sldId id="259" r:id="rId9"/>
    <p:sldId id="260" r:id="rId10"/>
    <p:sldId id="270" r:id="rId11"/>
    <p:sldId id="264" r:id="rId12"/>
    <p:sldId id="261" r:id="rId13"/>
    <p:sldId id="262" r:id="rId14"/>
    <p:sldId id="263" r:id="rId15"/>
    <p:sldId id="265" r:id="rId16"/>
    <p:sldId id="266" r:id="rId17"/>
    <p:sldId id="271" r:id="rId18"/>
    <p:sldId id="269" r:id="rId19"/>
    <p:sldId id="268" r:id="rId20"/>
    <p:sldId id="272" r:id="rId21"/>
    <p:sldId id="273" r:id="rId22"/>
    <p:sldId id="274" r:id="rId23"/>
    <p:sldId id="275" r:id="rId24"/>
    <p:sldId id="276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9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EFD1-4C0A-4DBC-96CA-39CF6F2E01B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BB970-2D28-4EFA-A78C-9AE1C0B16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CMAScrip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B970-2D28-4EFA-A78C-9AE1C0B160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3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B970-2D28-4EFA-A78C-9AE1C0B160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3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Show etsy.com as an example with inspect function</a:t>
            </a:r>
          </a:p>
          <a:p>
            <a:endParaRPr lang="tr-TR" dirty="0"/>
          </a:p>
          <a:p>
            <a:pPr algn="l"/>
            <a:r>
              <a:rPr lang="en-US" b="1" i="0" dirty="0">
                <a:solidFill>
                  <a:srgbClr val="313130"/>
                </a:solidFill>
                <a:effectLst/>
                <a:latin typeface="BlinkMacSystemFont"/>
              </a:rPr>
              <a:t>Why is it called </a:t>
            </a:r>
            <a:r>
              <a:rPr lang="en-US" b="1" i="0" u="sng" dirty="0">
                <a:solidFill>
                  <a:srgbClr val="313130"/>
                </a:solidFill>
                <a:effectLst/>
                <a:latin typeface="BlinkMacSystemFont"/>
              </a:rPr>
              <a:t>Java</a:t>
            </a:r>
            <a:r>
              <a:rPr lang="en-US" b="1" i="0" dirty="0">
                <a:solidFill>
                  <a:srgbClr val="313130"/>
                </a:solidFill>
                <a:effectLst/>
                <a:latin typeface="BlinkMacSystemFont"/>
              </a:rPr>
              <a:t>Script?</a:t>
            </a:r>
            <a:endParaRPr lang="en-US" b="0" i="0" dirty="0">
              <a:solidFill>
                <a:srgbClr val="313130"/>
              </a:solidFill>
              <a:effectLst/>
              <a:latin typeface="BlinkMacSystemFont"/>
            </a:endParaRPr>
          </a:p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When JavaScript was created, it initially had another name: “</a:t>
            </a:r>
            <a:r>
              <a:rPr lang="en-US" b="0" i="0" dirty="0" err="1">
                <a:solidFill>
                  <a:srgbClr val="313130"/>
                </a:solidFill>
                <a:effectLst/>
                <a:latin typeface="BlinkMacSystemFont"/>
              </a:rPr>
              <a:t>LiveScript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”. But Java was very popular at that time, so it was decided that positioning a new language as a “younger brother” of Java would help.</a:t>
            </a:r>
          </a:p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But as it evolved, JavaScript became a fully independent language with its own specification called </a:t>
            </a:r>
            <a:r>
              <a:rPr lang="en-US" b="0" i="0" u="none" strike="noStrike" dirty="0">
                <a:solidFill>
                  <a:srgbClr val="313130"/>
                </a:solidFill>
                <a:effectLst/>
                <a:latin typeface="BlinkMacSystemFont"/>
                <a:hlinkClick r:id="rId3"/>
              </a:rPr>
              <a:t>ECMAScript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, and now it has no relation to Java at 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BB970-2D28-4EFA-A78C-9AE1C0B160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3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804F-AAD8-601B-52B9-182800C9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4478-632A-0766-62D2-E930B392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7D22-9A85-C604-58C3-8B47DA28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44BA-065D-2991-9303-EB759B88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6B64-CDB5-CA6D-D46E-A38F50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B085-4C2F-C6BA-2543-640DBA9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BE60F-71F5-29CC-CE54-4511A6D9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745A-A5E4-C298-54A2-1E87357A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5FC7-087C-D3C7-D58A-4161FD57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91EA-3D2E-3BA1-1E5B-EBB0F8E1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A9EB-64FB-4774-6F30-AB36EFBD3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9B17A-F3A9-48BE-03AE-1AA8AF4E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D519-D835-7678-6AB9-AB98A163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103C-03A6-B2BE-5FBC-76DAD080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5DE9-ADD7-68C8-30FC-C007559C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95F9-A5C0-996A-0057-E651D3CF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AEFC-BC6F-2002-87C7-0C83B152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B4DD-8BA0-CB91-FD5E-242860B4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7781-F125-8919-AE1E-39C67AE7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FD6C-4F36-BB17-D274-4F05161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A245-87B7-0638-33C4-BB9F5DEF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8C72-5E95-1125-0430-D5948726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657B-F614-47DC-9501-6381916B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DB09-0E70-2986-E405-80C12E7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AA38-65B3-537E-59E1-54BB3DA5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BE2B-4B71-0975-4861-4984750D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0BBF-8E4A-7449-6B18-F471E5A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36CD-092A-6022-54B1-171A3AB9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42324-002A-1EAB-4C67-B2411A74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490DF-9B0F-296E-5002-68F6854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AAF47-205B-63FF-FCEC-E85E583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327C-1298-E387-3DD5-B2F5267C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C3D4-294B-CD50-DB6E-9147C3A9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0548-B8C8-B4E8-42AF-BA0B7ED0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B5317-220E-B04E-ED92-3EC6A10F5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EF383-0E53-4DE8-357C-90699EA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3FBA-7CC3-0B4C-4471-DE3EFFDB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71032-B248-1D7E-1D8B-2277E562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AE7A6-1312-78EB-C6B8-55796B8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871-7679-9973-705F-A139ECC8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742D1-3F44-C6B5-92FA-99873E1E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502FE-A543-1157-FC65-4B6C5ED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013AB-FC68-2E69-105A-20E33791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24C83-F24E-16BE-F2C7-EF76F4D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68041-A095-CB84-9A52-F7DDC437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96382-6FB5-B323-8005-776384B8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FF6-8881-26EA-4EAF-81273730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D9F9-CEBE-869F-36C1-81B53379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7E737-0998-4CC4-8AF5-94035D75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9CC7-AE11-7D89-AF86-27E2C910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D392B-ED0A-3BC3-8225-208EC5B3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24C2C-D92D-8AB1-7E5E-84B94FD8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FB07-7E0F-8B7B-E1A2-2FB70A83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407F-FD5D-2E9D-786F-02076E6E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4A69-6018-0946-1BD5-D6837B00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9B91-C15B-0907-C6EC-F8FB180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AEEE-B73D-55DC-E749-1565CDCE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72F3-ADF0-B76D-9661-EBE9E22A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707E-C3DF-42FF-82A1-E809485E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3E57F-9230-40AB-1060-CF101C15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8443-4EE8-57D6-B9E5-9462D639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2807-78CA-47D9-37A6-7B028F68D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6489-A0AB-4CCD-B881-0B9490503F6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1D4E-CB3B-E9E8-0214-9A02405E9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8537-0780-0607-6AA1-5BE5909B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707E-C3DF-42FF-82A1-E809485E959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125E7D-1230-9DAF-B6A8-44542F4FBB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8" y="6350843"/>
            <a:ext cx="1258083" cy="3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-lOOUqmyY&amp;ab_channel=NowI%27veSeenEveryth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Ajax_(programm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FA58E9-65C6-EEDA-850A-04FC3F6A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705"/>
            <a:ext cx="9144000" cy="1655762"/>
          </a:xfrm>
        </p:spPr>
        <p:txBody>
          <a:bodyPr>
            <a:normAutofit/>
          </a:bodyPr>
          <a:lstStyle/>
          <a:p>
            <a:r>
              <a:rPr lang="tr-TR" sz="3200" dirty="0"/>
              <a:t>JavaScript for Beginners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21DE-87E9-ACF7-EE6E-52A49896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1007533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27E4-34E1-FDFC-561E-2F28B73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do we see JS code on a Browser Page?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FF80-61D8-662B-CCA5-E95DCF88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0" y="1390569"/>
            <a:ext cx="10515600" cy="4351338"/>
          </a:xfrm>
        </p:spPr>
        <p:txBody>
          <a:bodyPr>
            <a:normAutofit/>
          </a:bodyPr>
          <a:lstStyle/>
          <a:p>
            <a:r>
              <a:rPr lang="tr-TR" sz="3200" dirty="0"/>
              <a:t>Let’s learn how to open Developer console of Google Chrome</a:t>
            </a:r>
            <a:endParaRPr lang="tr-TR" dirty="0"/>
          </a:p>
          <a:p>
            <a:r>
              <a:rPr lang="en-US" sz="3200" dirty="0"/>
              <a:t>Press F12 or, if you’re on Mac, then </a:t>
            </a:r>
            <a:r>
              <a:rPr lang="en-US" sz="3200" dirty="0" err="1"/>
              <a:t>Cmd+Opt+J</a:t>
            </a:r>
            <a:r>
              <a:rPr lang="en-US" sz="32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40982-26E8-36BF-CEDE-C2D8B879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6896"/>
            <a:ext cx="8484294" cy="25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6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2644-EFC7-8740-6AF0-F1662962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VSC Extensions Required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BABF-0C95-0751-4B65-7BC3EE70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24" y="1880135"/>
            <a:ext cx="4272834" cy="2090064"/>
          </a:xfrm>
        </p:spPr>
        <p:txBody>
          <a:bodyPr>
            <a:normAutofit fontScale="70000" lnSpcReduction="20000"/>
          </a:bodyPr>
          <a:lstStyle/>
          <a:p>
            <a:endParaRPr lang="tr-TR" dirty="0"/>
          </a:p>
          <a:p>
            <a:r>
              <a:rPr lang="tr-TR" sz="4400" dirty="0"/>
              <a:t>Code Runner</a:t>
            </a:r>
          </a:p>
          <a:p>
            <a:r>
              <a:rPr lang="tr-TR" sz="4400" dirty="0"/>
              <a:t>Live Server</a:t>
            </a:r>
          </a:p>
          <a:p>
            <a:r>
              <a:rPr lang="tr-TR" sz="4400" dirty="0"/>
              <a:t>Enable AutoSave after delay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A61F1-95D4-174B-8494-2A39815F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85" y="1591585"/>
            <a:ext cx="4026634" cy="2001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32B4E-D702-42BC-346F-7E9FFC42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34" y="3969007"/>
            <a:ext cx="4472696" cy="2001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C61A8-985A-CF71-0A5C-FA471C98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34" y="4246137"/>
            <a:ext cx="4720266" cy="18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467D-31C0-FDD3-1028-3C4C34B1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World!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15C3-468B-F8BD-9C9A-7E94DC6A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Let’s write our first JavaScript code:</a:t>
            </a:r>
          </a:p>
          <a:p>
            <a:pPr lvl="1"/>
            <a:r>
              <a:rPr lang="tr-TR" dirty="0"/>
              <a:t>Assuming we have installed VSC, Node.js, and extensions (liveServer, CodeRunner)</a:t>
            </a:r>
          </a:p>
          <a:p>
            <a:pPr lvl="1"/>
            <a:r>
              <a:rPr lang="tr-TR" dirty="0"/>
              <a:t>Create a folder named JavaScriptProgramming on Desktop</a:t>
            </a:r>
          </a:p>
          <a:p>
            <a:pPr lvl="1"/>
            <a:r>
              <a:rPr lang="tr-TR" dirty="0"/>
              <a:t>Open folder in VSC</a:t>
            </a:r>
          </a:p>
          <a:p>
            <a:pPr lvl="1"/>
            <a:r>
              <a:rPr lang="tr-TR" dirty="0"/>
              <a:t>Create folder named Day01</a:t>
            </a:r>
          </a:p>
          <a:p>
            <a:pPr lvl="1"/>
            <a:r>
              <a:rPr lang="tr-TR" dirty="0"/>
              <a:t>Create index.html file</a:t>
            </a:r>
          </a:p>
          <a:p>
            <a:pPr lvl="1"/>
            <a:r>
              <a:rPr lang="tr-TR" dirty="0"/>
              <a:t>Create Variables.js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9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6C8E-EAD9-6587-6B48-235CC1D3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World!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CFDC-A95B-E0EF-5171-987F4B9D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91898"/>
          </a:xfrm>
        </p:spPr>
        <p:txBody>
          <a:bodyPr/>
          <a:lstStyle/>
          <a:p>
            <a:r>
              <a:rPr lang="tr-TR" dirty="0"/>
              <a:t>Write ‘ ! ‘  on the index.html and press tab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C67A1-D0CA-08FE-6B6E-845B8B49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94" y="2569205"/>
            <a:ext cx="874851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1060-B74F-7524-6DB2-E400133E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World!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EA03-FA3B-5491-5352-CB30FBD3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tr-TR" dirty="0"/>
              <a:t>Write the following text in the index.html</a:t>
            </a:r>
          </a:p>
          <a:p>
            <a:r>
              <a:rPr lang="tr-TR" dirty="0"/>
              <a:t>Open live server</a:t>
            </a:r>
          </a:p>
          <a:p>
            <a:r>
              <a:rPr lang="tr-TR" dirty="0"/>
              <a:t>In the browser open console and observe Hello World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6E0F5-9E5E-6524-6133-10D5FD2D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9" y="3563937"/>
            <a:ext cx="4750227" cy="2345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C7943-DDFB-8FA3-6075-ACEBBB2B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647" y="3296425"/>
            <a:ext cx="3490262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5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E1-537E-379D-064B-291A554C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Hello World!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4AA2-6861-0E31-664C-18288B0D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7915" cy="4351338"/>
          </a:xfrm>
        </p:spPr>
        <p:txBody>
          <a:bodyPr/>
          <a:lstStyle/>
          <a:p>
            <a:r>
              <a:rPr lang="tr-TR" dirty="0"/>
              <a:t>Run your codes with Node.js engine in your computer with Code Runner extension</a:t>
            </a:r>
          </a:p>
          <a:p>
            <a:endParaRPr lang="tr-TR" dirty="0"/>
          </a:p>
          <a:p>
            <a:r>
              <a:rPr lang="tr-TR" dirty="0"/>
              <a:t>Or running your code from Terminal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2445E-B390-A1EF-22BB-02A15DE5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01" y="1825625"/>
            <a:ext cx="4736971" cy="204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28998-1BE4-48D0-7F19-A8D5425F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01" y="4224541"/>
            <a:ext cx="5380186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7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220F-42AB-AD42-167F-5547D51D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</a:t>
            </a:r>
            <a:r>
              <a:rPr lang="en-US" dirty="0" err="1"/>
              <a:t>avascript</a:t>
            </a:r>
            <a:r>
              <a:rPr lang="en-US" dirty="0"/>
              <a:t> </a:t>
            </a:r>
            <a:r>
              <a:rPr lang="tr-TR" dirty="0"/>
              <a:t>V</a:t>
            </a:r>
            <a:r>
              <a:rPr lang="en-US" dirty="0" err="1"/>
              <a:t>irtual</a:t>
            </a:r>
            <a:r>
              <a:rPr lang="en-US" dirty="0"/>
              <a:t> </a:t>
            </a:r>
            <a:r>
              <a:rPr lang="tr-TR" dirty="0"/>
              <a:t>M</a:t>
            </a:r>
            <a:r>
              <a:rPr lang="en-US" dirty="0" err="1"/>
              <a:t>achine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 err="1"/>
              <a:t>rowser</a:t>
            </a:r>
            <a:r>
              <a:rPr lang="en-US" dirty="0"/>
              <a:t> vs </a:t>
            </a:r>
            <a:r>
              <a:rPr lang="tr-TR" dirty="0"/>
              <a:t>N</a:t>
            </a:r>
            <a:r>
              <a:rPr lang="en-US" dirty="0"/>
              <a:t>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CB61C-F744-0A37-E069-2C010292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33" y="2138362"/>
            <a:ext cx="6591300" cy="258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5B9AF-C070-3116-5DDD-9059D173F076}"/>
              </a:ext>
            </a:extLst>
          </p:cNvPr>
          <p:cNvSpPr txBox="1"/>
          <p:nvPr/>
        </p:nvSpPr>
        <p:spPr>
          <a:xfrm>
            <a:off x="2538608" y="5167311"/>
            <a:ext cx="3356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HTML file needed: Runs on browser JS Virtual Machine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AC22F-F96C-BA3C-A6A6-4BED31543700}"/>
              </a:ext>
            </a:extLst>
          </p:cNvPr>
          <p:cNvSpPr txBox="1"/>
          <p:nvPr/>
        </p:nvSpPr>
        <p:spPr>
          <a:xfrm>
            <a:off x="6640882" y="5167311"/>
            <a:ext cx="235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No HTML file: Runs on Node.js Machine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0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78C5-E0E1-1B73-A4E2-61CBA0B0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3130"/>
                </a:solidFill>
                <a:effectLst/>
                <a:latin typeface="BlinkMacSystemFont"/>
              </a:rPr>
              <a:t>Code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4A31-C2EA-CA94-73F0-2F242609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</a:t>
            </a:r>
            <a:r>
              <a:rPr lang="tr-TR" dirty="0"/>
              <a:t> : </a:t>
            </a:r>
            <a:r>
              <a:rPr lang="en-US" dirty="0"/>
              <a:t>are syntax constructs and commands that perform actions.</a:t>
            </a:r>
            <a:endParaRPr lang="tr-TR" dirty="0"/>
          </a:p>
          <a:p>
            <a:pPr lvl="1"/>
            <a:r>
              <a:rPr lang="tr-TR" dirty="0"/>
              <a:t>console.log(‘Hello World’);</a:t>
            </a:r>
          </a:p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A semicolon may be omitted in most cases when a line break exists.</a:t>
            </a:r>
            <a:endParaRPr lang="tr-TR" b="0" i="0" dirty="0">
              <a:solidFill>
                <a:srgbClr val="313130"/>
              </a:solidFill>
              <a:effectLst/>
              <a:latin typeface="BlinkMacSystemFont"/>
            </a:endParaRPr>
          </a:p>
          <a:p>
            <a:r>
              <a:rPr lang="en-US" b="1" i="0" dirty="0">
                <a:solidFill>
                  <a:srgbClr val="313130"/>
                </a:solidFill>
                <a:effectLst/>
                <a:latin typeface="BlinkMacSystemFont"/>
              </a:rPr>
              <a:t>In most cases, a newline implies a semicolon. But “in most cases” does not mean “always”!</a:t>
            </a:r>
            <a:endParaRPr lang="tr-TR" dirty="0">
              <a:solidFill>
                <a:srgbClr val="313130"/>
              </a:solidFill>
              <a:latin typeface="BlinkMacSystemFont"/>
            </a:endParaRPr>
          </a:p>
          <a:p>
            <a:r>
              <a:rPr lang="en-US" i="0" dirty="0">
                <a:solidFill>
                  <a:srgbClr val="313130"/>
                </a:solidFill>
                <a:effectLst/>
                <a:latin typeface="BlinkMacSystemFont"/>
              </a:rPr>
              <a:t>But there are situations where JavaScript “fails” to assume a semicolon where it is really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3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5AC3-77E0-7DCD-43CE-BC24C276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Today’s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D584-729F-0598-44E9-A63D2594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27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tr-TR" dirty="0">
                <a:solidFill>
                  <a:schemeClr val="bg2">
                    <a:lumMod val="75000"/>
                  </a:schemeClr>
                </a:solidFill>
              </a:rPr>
              <a:t>JavaScript Intro and Fundamentals of Programming</a:t>
            </a:r>
          </a:p>
          <a:p>
            <a:pPr>
              <a:lnSpc>
                <a:spcPct val="200000"/>
              </a:lnSpc>
            </a:pPr>
            <a:r>
              <a:rPr lang="tr-TR" dirty="0"/>
              <a:t>Variables</a:t>
            </a:r>
          </a:p>
          <a:p>
            <a:pPr>
              <a:lnSpc>
                <a:spcPct val="200000"/>
              </a:lnSpc>
            </a:pPr>
            <a:r>
              <a:rPr lang="tr-TR" dirty="0">
                <a:solidFill>
                  <a:schemeClr val="bg2">
                    <a:lumMod val="75000"/>
                  </a:schemeClr>
                </a:solidFill>
              </a:rPr>
              <a:t>Operators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2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C4A0-6FE1-5574-E24B-8773D1A8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E048-B9B9-A5A6-794D-1482D254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“named storage” for data. We can use variables to store data.</a:t>
            </a:r>
            <a:endParaRPr lang="tr-TR" dirty="0"/>
          </a:p>
          <a:p>
            <a:r>
              <a:rPr lang="en-US" dirty="0"/>
              <a:t>To create a variable in JavaScript, use the let keyword.</a:t>
            </a:r>
          </a:p>
          <a:p>
            <a:r>
              <a:rPr lang="en-US" dirty="0"/>
              <a:t>The statement below creates (in other words: declares) a variable with the name “message”:</a:t>
            </a:r>
          </a:p>
          <a:p>
            <a:pPr lvl="1"/>
            <a:r>
              <a:rPr lang="en-US" dirty="0"/>
              <a:t>let message;</a:t>
            </a:r>
            <a:endParaRPr lang="tr-TR" dirty="0"/>
          </a:p>
          <a:p>
            <a:pPr lvl="1"/>
            <a:r>
              <a:rPr lang="en-US" dirty="0"/>
              <a:t>Now, we can put some data into it by using the assignment operator =</a:t>
            </a:r>
            <a:endParaRPr lang="tr-TR" dirty="0"/>
          </a:p>
          <a:p>
            <a:pPr lvl="1"/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message = 'Hello'; // store the string 'Hello' in the variable named message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69F025-02F7-D790-892D-EF06ECA5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9" y="260687"/>
            <a:ext cx="2497899" cy="14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11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5AC3-77E0-7DCD-43CE-BC24C276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Today’s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D584-729F-0598-44E9-A63D2594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27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tr-TR" dirty="0"/>
              <a:t>JavaScript Intro and Fundamentals of Programming</a:t>
            </a:r>
          </a:p>
          <a:p>
            <a:pPr>
              <a:lnSpc>
                <a:spcPct val="200000"/>
              </a:lnSpc>
            </a:pPr>
            <a:r>
              <a:rPr lang="tr-TR" dirty="0">
                <a:solidFill>
                  <a:schemeClr val="bg2">
                    <a:lumMod val="75000"/>
                  </a:schemeClr>
                </a:solidFill>
              </a:rPr>
              <a:t>Variables</a:t>
            </a:r>
          </a:p>
          <a:p>
            <a:pPr>
              <a:lnSpc>
                <a:spcPct val="200000"/>
              </a:lnSpc>
            </a:pPr>
            <a:r>
              <a:rPr lang="tr-TR" dirty="0">
                <a:solidFill>
                  <a:schemeClr val="bg2">
                    <a:lumMod val="75000"/>
                  </a:schemeClr>
                </a:solidFill>
              </a:rPr>
              <a:t>Operators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4977-B45A-780C-B1A4-A20FDFD9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F652-B509-A07D-21F0-E2EABC21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can easily grasp the concept of a “variable” if we imagine it as a “box” for data, with a uniquely-named sticker on it.</a:t>
            </a:r>
          </a:p>
          <a:p>
            <a:r>
              <a:rPr lang="en-US" sz="2400" dirty="0"/>
              <a:t>For instance, the variable message can be imagined as a box labeled "message" with the value "Hello!" in it: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pPr algn="l"/>
            <a:r>
              <a:rPr lang="en-US" sz="2400" b="0" i="0" dirty="0">
                <a:solidFill>
                  <a:srgbClr val="313130"/>
                </a:solidFill>
                <a:effectLst/>
                <a:latin typeface="BlinkMacSystemFont"/>
              </a:rPr>
              <a:t>We can put any value in the box.</a:t>
            </a:r>
            <a:r>
              <a:rPr lang="tr-TR" sz="2400" b="0" i="0" dirty="0">
                <a:solidFill>
                  <a:srgbClr val="313130"/>
                </a:solidFill>
                <a:effectLst/>
                <a:latin typeface="BlinkMacSystemFont"/>
              </a:rPr>
              <a:t> 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BlinkMacSystemFont"/>
              </a:rPr>
              <a:t>We can also change it as many times as we want</a:t>
            </a:r>
            <a:r>
              <a:rPr lang="tr-TR" sz="2400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BlinkMacSystemFont"/>
              </a:rPr>
              <a:t> When the value is changed, the old data is removed from the variable: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AD9DB-6A21-5A3D-D1B5-1C10E744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09" y="2685799"/>
            <a:ext cx="1813717" cy="1295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EAD26C-41A8-4F06-1049-64A04FF6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23" y="4744704"/>
            <a:ext cx="3245859" cy="15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EA65-DC8C-F310-35C3-906F2B22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DF03-4F7F-1845-92C2-07F591ACC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83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There are two limitations on variable names in JavaScript:</a:t>
            </a:r>
          </a:p>
          <a:p>
            <a:pPr lvl="1"/>
            <a:r>
              <a:rPr lang="en-US" dirty="0"/>
              <a:t>The name must contain only letters, digits, or the symbols $ and _.</a:t>
            </a:r>
          </a:p>
          <a:p>
            <a:pPr lvl="1"/>
            <a:r>
              <a:rPr lang="en-US" dirty="0"/>
              <a:t>The first character must not be a digit.</a:t>
            </a:r>
          </a:p>
          <a:p>
            <a:r>
              <a:rPr lang="en-US" dirty="0"/>
              <a:t>Examples of valid names: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let test123;</a:t>
            </a:r>
            <a:endParaRPr lang="tr-TR" dirty="0"/>
          </a:p>
          <a:p>
            <a:r>
              <a:rPr lang="en-US" dirty="0"/>
              <a:t>When the name contains multiple words, </a:t>
            </a:r>
            <a:r>
              <a:rPr lang="en-US" dirty="0">
                <a:solidFill>
                  <a:srgbClr val="FF0000"/>
                </a:solidFill>
              </a:rPr>
              <a:t>camelCase</a:t>
            </a:r>
            <a:r>
              <a:rPr lang="en-US" dirty="0"/>
              <a:t> is commonly used. That is: words go one after another, each word except first starting with a capital letter: </a:t>
            </a:r>
            <a:endParaRPr lang="tr-TR" dirty="0"/>
          </a:p>
          <a:p>
            <a:pPr lvl="1"/>
            <a:r>
              <a:rPr lang="en-US" dirty="0" err="1"/>
              <a:t>myVeryLongName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73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B3C3-FFA0-17A8-AF61-153D5B1F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FA7C-1341-546B-38A1-A194B7F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matters</a:t>
            </a:r>
          </a:p>
          <a:p>
            <a:pPr lvl="1"/>
            <a:r>
              <a:rPr lang="en-US" dirty="0"/>
              <a:t>Variables named apple and APPLE are two different variables.</a:t>
            </a:r>
            <a:endParaRPr lang="tr-TR" dirty="0"/>
          </a:p>
          <a:p>
            <a:r>
              <a:rPr lang="en-US" dirty="0"/>
              <a:t>Reserved names</a:t>
            </a:r>
          </a:p>
          <a:p>
            <a:pPr lvl="1"/>
            <a:r>
              <a:rPr lang="en-US" dirty="0"/>
              <a:t>There is a list of reserved words, which cannot be used as variable names because they are used by the language itself.</a:t>
            </a:r>
            <a:endParaRPr lang="tr-TR" dirty="0"/>
          </a:p>
          <a:p>
            <a:pPr lvl="1"/>
            <a:r>
              <a:rPr lang="en-US" dirty="0"/>
              <a:t>For example: let, class, return, and function are reserved.</a:t>
            </a:r>
            <a:endParaRPr lang="tr-TR" dirty="0"/>
          </a:p>
          <a:p>
            <a:r>
              <a:rPr lang="en-US" dirty="0"/>
              <a:t>Name things right</a:t>
            </a:r>
          </a:p>
          <a:p>
            <a:pPr lvl="1"/>
            <a:r>
              <a:rPr lang="en-US" dirty="0"/>
              <a:t>A variable name should have a clean, obvious meaning, describing the data that it stores.</a:t>
            </a:r>
          </a:p>
        </p:txBody>
      </p:sp>
    </p:spTree>
    <p:extLst>
      <p:ext uri="{BB962C8B-B14F-4D97-AF65-F5344CB8AC3E}">
        <p14:creationId xmlns:p14="http://schemas.microsoft.com/office/powerpoint/2010/main" val="347173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81B0-5768-9AA9-624C-780F4E93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Task- </a:t>
            </a:r>
            <a:r>
              <a:rPr lang="en-US" dirty="0"/>
              <a:t>Working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C28A-D235-FC92-519D-05F386F1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two variables: admin and </a:t>
            </a:r>
            <a:r>
              <a:rPr lang="tr-TR" dirty="0"/>
              <a:t>firstN</a:t>
            </a:r>
            <a:r>
              <a:rPr lang="en-US" dirty="0" err="1"/>
              <a:t>ame</a:t>
            </a:r>
            <a:r>
              <a:rPr lang="en-US" dirty="0"/>
              <a:t>.</a:t>
            </a:r>
          </a:p>
          <a:p>
            <a:r>
              <a:rPr lang="en-US" dirty="0"/>
              <a:t>Assign the value "John" to </a:t>
            </a:r>
            <a:r>
              <a:rPr lang="tr-TR" dirty="0"/>
              <a:t>firstN</a:t>
            </a:r>
            <a:r>
              <a:rPr lang="en-US" dirty="0" err="1"/>
              <a:t>ame</a:t>
            </a:r>
            <a:r>
              <a:rPr lang="en-US" dirty="0"/>
              <a:t>.</a:t>
            </a:r>
          </a:p>
          <a:p>
            <a:r>
              <a:rPr lang="en-US" dirty="0"/>
              <a:t>Copy the value from </a:t>
            </a:r>
            <a:r>
              <a:rPr lang="tr-TR" dirty="0"/>
              <a:t>firstN</a:t>
            </a:r>
            <a:r>
              <a:rPr lang="en-US" dirty="0" err="1"/>
              <a:t>ame</a:t>
            </a:r>
            <a:r>
              <a:rPr lang="en-US" dirty="0"/>
              <a:t> to admin.</a:t>
            </a:r>
          </a:p>
          <a:p>
            <a:r>
              <a:rPr lang="en-US" dirty="0"/>
              <a:t>Show the value of admin using </a:t>
            </a:r>
            <a:r>
              <a:rPr lang="tr-TR" dirty="0"/>
              <a:t>console.log</a:t>
            </a:r>
            <a:r>
              <a:rPr lang="en-US" dirty="0"/>
              <a:t> (must output “John”).</a:t>
            </a:r>
          </a:p>
        </p:txBody>
      </p:sp>
    </p:spTree>
    <p:extLst>
      <p:ext uri="{BB962C8B-B14F-4D97-AF65-F5344CB8AC3E}">
        <p14:creationId xmlns:p14="http://schemas.microsoft.com/office/powerpoint/2010/main" val="28229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7DF2-D811-E9FE-2EF2-536C5AF2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C021-65BD-4039-5AC8-F49D7437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What are data types in JavaScript? - Use My Notes">
            <a:extLst>
              <a:ext uri="{FF2B5EF4-FFF2-40B4-BE49-F238E27FC236}">
                <a16:creationId xmlns:a16="http://schemas.microsoft.com/office/drawing/2014/main" id="{49CE1448-ABFD-F760-8F04-6A869186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36" y="1700083"/>
            <a:ext cx="86487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3C9C70-C5CE-AEC9-4FC3-B0DC4338F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13" y="843092"/>
            <a:ext cx="3398990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95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351B-37D1-8178-B345-FCE7DA93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E931-2BBE-05AF-D484-B91C2D44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JavaScript, there are 3 types of quotes.</a:t>
            </a:r>
          </a:p>
          <a:p>
            <a:pPr lvl="1"/>
            <a:r>
              <a:rPr lang="en-US" dirty="0"/>
              <a:t>Double quotes: "Hello".</a:t>
            </a:r>
          </a:p>
          <a:p>
            <a:pPr lvl="1"/>
            <a:r>
              <a:rPr lang="en-US" dirty="0"/>
              <a:t>Single quotes: 'Hello'.</a:t>
            </a:r>
          </a:p>
          <a:p>
            <a:pPr lvl="1"/>
            <a:r>
              <a:rPr lang="en-US" dirty="0"/>
              <a:t>Backticks: `Hello`.</a:t>
            </a:r>
          </a:p>
          <a:p>
            <a:r>
              <a:rPr lang="en-US" dirty="0"/>
              <a:t>Double and single quotes are “simple” quotes. There’s practically no difference between them in JavaScript.</a:t>
            </a:r>
          </a:p>
          <a:p>
            <a:r>
              <a:rPr lang="en-US" dirty="0"/>
              <a:t>Backticks are “extended functionality” quotes. They allow us to embed variables and expressions into a string by wrapping them in ${…}, for example:</a:t>
            </a:r>
          </a:p>
        </p:txBody>
      </p:sp>
    </p:spTree>
    <p:extLst>
      <p:ext uri="{BB962C8B-B14F-4D97-AF65-F5344CB8AC3E}">
        <p14:creationId xmlns:p14="http://schemas.microsoft.com/office/powerpoint/2010/main" val="101045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F5FB-C5E4-29C0-756E-F0E5EE7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3130"/>
                </a:solidFill>
                <a:effectLst/>
                <a:latin typeface="BlinkMacSystemFont"/>
              </a:rPr>
              <a:t>Basic operators, </a:t>
            </a:r>
            <a:r>
              <a:rPr lang="en-US" b="1" dirty="0" err="1">
                <a:solidFill>
                  <a:srgbClr val="313130"/>
                </a:solidFill>
                <a:effectLst/>
                <a:latin typeface="BlinkMacSystemFont"/>
              </a:rPr>
              <a:t>maths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168A-AC0E-B989-B9BA-AD4D9BFB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math operations are supported:</a:t>
            </a:r>
          </a:p>
          <a:p>
            <a:pPr lvl="1"/>
            <a:r>
              <a:rPr lang="en-US" dirty="0"/>
              <a:t>Addition +,</a:t>
            </a:r>
          </a:p>
          <a:p>
            <a:pPr lvl="1"/>
            <a:r>
              <a:rPr lang="en-US" dirty="0"/>
              <a:t>Subtraction -,</a:t>
            </a:r>
          </a:p>
          <a:p>
            <a:pPr lvl="1"/>
            <a:r>
              <a:rPr lang="en-US" dirty="0"/>
              <a:t>Multiplication *,</a:t>
            </a:r>
          </a:p>
          <a:p>
            <a:pPr lvl="1"/>
            <a:r>
              <a:rPr lang="en-US" dirty="0"/>
              <a:t>Division /,</a:t>
            </a:r>
          </a:p>
          <a:p>
            <a:pPr lvl="1"/>
            <a:r>
              <a:rPr lang="en-US" dirty="0"/>
              <a:t>Remainder %,</a:t>
            </a:r>
          </a:p>
          <a:p>
            <a:pPr lvl="1"/>
            <a:r>
              <a:rPr lang="en-US" dirty="0"/>
              <a:t>Exponentiation **.</a:t>
            </a:r>
          </a:p>
        </p:txBody>
      </p:sp>
    </p:spTree>
    <p:extLst>
      <p:ext uri="{BB962C8B-B14F-4D97-AF65-F5344CB8AC3E}">
        <p14:creationId xmlns:p14="http://schemas.microsoft.com/office/powerpoint/2010/main" val="25739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1EBF-4CC1-0057-1D17-B2D6456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What is a program?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35F5-D31D-EF85-C9C5-E829F66D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845"/>
            <a:ext cx="3415748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computer is a tool for solving problems with data.</a:t>
            </a:r>
            <a:endParaRPr lang="tr-TR" sz="2000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sequence of instructions that tell a computer how to do a task. 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 computer follows the instructions in a program, we say it </a:t>
            </a:r>
            <a:r>
              <a:rPr lang="en-US" sz="2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program. 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omputer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dumb. A computer will only do what you tell it to do.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5A209-8247-6D48-2224-77C0C439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00" y="1825625"/>
            <a:ext cx="71342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7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5EC1-529E-010C-C9C0-119DC7FD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Fun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501B-6EC6-E27B-6336-7E0E7A15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Come up with a sequence of instructions to tell someone how to make a peanut butter sandwich. Don't leave any steps out, or put them in the wrong order.</a:t>
            </a:r>
            <a:endParaRPr lang="tr-T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https://www.youtube.com/watch?v=Ct-lOOUqmyY&amp;ab_channel=NowI%27veSeenEverything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Computers are machines, and at the most basic level, they are a collection of switches—where 1 represents "on" and 0 represents "off". Everything that a computer does is implemented in this most basic of all numbering systems—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binary. </a:t>
            </a:r>
            <a:endParaRPr lang="tr-TR" b="1" i="1" u="sng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1" u="sng" dirty="0">
                <a:solidFill>
                  <a:srgbClr val="FF0000"/>
                </a:solidFill>
              </a:rPr>
              <a:t>https://www.binarytranslator.com/</a:t>
            </a:r>
          </a:p>
        </p:txBody>
      </p:sp>
    </p:spTree>
    <p:extLst>
      <p:ext uri="{BB962C8B-B14F-4D97-AF65-F5344CB8AC3E}">
        <p14:creationId xmlns:p14="http://schemas.microsoft.com/office/powerpoint/2010/main" val="18779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F591-08DF-34BB-C8F1-2B4D4AB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What is a program</a:t>
            </a:r>
            <a:r>
              <a:rPr lang="tr-TR" b="0" i="0" dirty="0">
                <a:solidFill>
                  <a:srgbClr val="000000"/>
                </a:solidFill>
                <a:effectLst/>
                <a:latin typeface="Linux Libertine"/>
              </a:rPr>
              <a:t>ming language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AB39-BA0F-F0F3-B771-3411332F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7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you really wanted to tell a computer what to do directly, you'd have to talk to it in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binary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giving it coded sequences of 1s and 0s that tell it which instructions to execute. However, this is nearly impossible. In practice, we use a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pic>
        <p:nvPicPr>
          <p:cNvPr id="1026" name="Picture 2" descr="Programming">
            <a:extLst>
              <a:ext uri="{FF2B5EF4-FFF2-40B4-BE49-F238E27FC236}">
                <a16:creationId xmlns:a16="http://schemas.microsoft.com/office/drawing/2014/main" id="{9C30A1F1-5E76-5FC8-C0DD-4AE60A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90" y="2603086"/>
            <a:ext cx="7410031" cy="35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2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33BC-3495-8EA3-98E4-ED3F0B3B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2A07-4CBE-348F-CF94-B5E7A609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313130"/>
                </a:solidFill>
                <a:effectLst/>
                <a:latin typeface="BlinkMacSystemFont"/>
              </a:rPr>
              <a:t>JavaScript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 was initially created to “make web pages alive”.</a:t>
            </a:r>
          </a:p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The programs in this language are called </a:t>
            </a:r>
            <a:r>
              <a:rPr lang="en-US" b="0" i="1" dirty="0">
                <a:solidFill>
                  <a:srgbClr val="313130"/>
                </a:solidFill>
                <a:effectLst/>
                <a:latin typeface="BlinkMacSystemFont"/>
              </a:rPr>
              <a:t>scripts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. They can be written right in a web page’s HTML and run automatically as the page loads.</a:t>
            </a:r>
          </a:p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Scripts are provided and executed as plain text. They don’t need special preparation or compilation to run.</a:t>
            </a:r>
          </a:p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In this aspect, JavaScript is very different from another language called </a:t>
            </a:r>
            <a:r>
              <a:rPr lang="en-US" b="0" i="0" u="none" strike="noStrike" dirty="0">
                <a:solidFill>
                  <a:srgbClr val="313130"/>
                </a:solidFill>
                <a:effectLst/>
                <a:latin typeface="BlinkMacSystemFont"/>
                <a:hlinkClick r:id="rId3"/>
              </a:rPr>
              <a:t>Java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AE040-78C7-27A3-094E-438C6087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38" y="4644905"/>
            <a:ext cx="3127571" cy="16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04B6-1BB8-214D-BEE7-A2F6648E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JavaScript Run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641C-F659-9A22-3498-BA219959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Today, JavaScript can execute not only in the browser, but also on the server, or actually on any device that has a special program called the </a:t>
            </a:r>
            <a:r>
              <a:rPr lang="en-US" b="1" dirty="0">
                <a:solidFill>
                  <a:srgbClr val="FF0000"/>
                </a:solidFill>
              </a:rPr>
              <a:t>JavaScript engine</a:t>
            </a:r>
            <a:r>
              <a:rPr lang="en-US" dirty="0"/>
              <a:t>.</a:t>
            </a:r>
          </a:p>
          <a:p>
            <a:r>
              <a:rPr lang="en-US" dirty="0"/>
              <a:t>The browser has an embedded engine sometimes called a “</a:t>
            </a:r>
            <a:r>
              <a:rPr lang="en-US" dirty="0">
                <a:solidFill>
                  <a:schemeClr val="accent1"/>
                </a:solidFill>
              </a:rPr>
              <a:t>JavaScript virtual machine</a:t>
            </a:r>
            <a:r>
              <a:rPr lang="en-US" dirty="0"/>
              <a:t>”.</a:t>
            </a:r>
          </a:p>
          <a:p>
            <a:r>
              <a:rPr lang="en-US" dirty="0"/>
              <a:t>Different engines have different “codenames”. For example:</a:t>
            </a:r>
          </a:p>
          <a:p>
            <a:pPr lvl="1"/>
            <a:r>
              <a:rPr lang="en-US" dirty="0"/>
              <a:t>V8 – in Chrome, Opera and Edge.</a:t>
            </a:r>
          </a:p>
          <a:p>
            <a:pPr lvl="1"/>
            <a:r>
              <a:rPr lang="en-US" dirty="0" err="1"/>
              <a:t>SpiderMonkey</a:t>
            </a:r>
            <a:r>
              <a:rPr lang="en-US" dirty="0"/>
              <a:t> – in Firefox</a:t>
            </a:r>
            <a:r>
              <a:rPr lang="tr-TR" dirty="0"/>
              <a:t> </a:t>
            </a:r>
            <a:r>
              <a:rPr lang="en-US" dirty="0"/>
              <a:t>, etc.</a:t>
            </a:r>
            <a:endParaRPr lang="tr-TR" dirty="0"/>
          </a:p>
          <a:p>
            <a:r>
              <a:rPr lang="tr-TR" dirty="0"/>
              <a:t>We have installed Node.js so that we can run our JS codes directly in the code editor – Visual Studio Code VSC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6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3B58-144D-7CCF-DC34-A3F17C6A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33" y="966374"/>
            <a:ext cx="3896638" cy="1325563"/>
          </a:xfrm>
        </p:spPr>
        <p:txBody>
          <a:bodyPr/>
          <a:lstStyle/>
          <a:p>
            <a:r>
              <a:rPr lang="tr-TR" dirty="0"/>
              <a:t>The Role of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B565-2B4D-C106-AC43-06FD7C54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54" y="3128050"/>
            <a:ext cx="10515600" cy="2671219"/>
          </a:xfrm>
        </p:spPr>
        <p:txBody>
          <a:bodyPr>
            <a:normAutofit/>
          </a:bodyPr>
          <a:lstStyle/>
          <a:p>
            <a:r>
              <a:rPr lang="en-US" dirty="0"/>
              <a:t>JavaScript is one of the three core technologies web development</a:t>
            </a:r>
            <a:r>
              <a:rPr lang="tr-TR" dirty="0"/>
              <a:t>.</a:t>
            </a:r>
          </a:p>
          <a:p>
            <a:pPr algn="l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For instance, in-browser JavaScript is able to:</a:t>
            </a:r>
          </a:p>
          <a:p>
            <a:pPr lvl="1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React to user actions, run on mouse clicks, pointer movements, key presses.</a:t>
            </a:r>
          </a:p>
          <a:p>
            <a:pPr lvl="1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Send requests over the network to remote servers, download and upload files (so-called </a:t>
            </a:r>
            <a:r>
              <a:rPr lang="en-US" b="0" i="0" u="none" strike="noStrike" dirty="0">
                <a:solidFill>
                  <a:srgbClr val="313130"/>
                </a:solidFill>
                <a:effectLst/>
                <a:latin typeface="BlinkMacSystemFont"/>
                <a:hlinkClick r:id="rId2"/>
              </a:rPr>
              <a:t>AJAX</a:t>
            </a:r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 technologies).</a:t>
            </a:r>
          </a:p>
          <a:p>
            <a:pPr lvl="1"/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Get and set cookies, ask questions to the visitor, show messages.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FE37E-80FB-D385-742F-BA231B72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42" y="628171"/>
            <a:ext cx="5727714" cy="24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27E4-34E1-FDFC-561E-2F28B73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Where do we put JS code?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FF80-61D8-662B-CCA5-E95DCF88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0" y="1641089"/>
            <a:ext cx="10515600" cy="3494582"/>
          </a:xfrm>
        </p:spPr>
        <p:txBody>
          <a:bodyPr>
            <a:normAutofit/>
          </a:bodyPr>
          <a:lstStyle/>
          <a:p>
            <a:r>
              <a:rPr lang="en-US" sz="3200" dirty="0"/>
              <a:t>The &lt;script&gt; tag contains JavaScript code which is automatically executed when the browser processes the tag.</a:t>
            </a:r>
            <a:endParaRPr lang="tr-TR" sz="3200" dirty="0"/>
          </a:p>
          <a:p>
            <a:r>
              <a:rPr lang="en-US" sz="3200" dirty="0"/>
              <a:t>If we have a lot of JavaScript code, we can put it into a separate file.</a:t>
            </a:r>
          </a:p>
          <a:p>
            <a:r>
              <a:rPr lang="en-US" sz="3200" dirty="0"/>
              <a:t>Script files are attached to HTML with the </a:t>
            </a:r>
            <a:r>
              <a:rPr lang="en-US" sz="3200" dirty="0" err="1"/>
              <a:t>src</a:t>
            </a:r>
            <a:r>
              <a:rPr lang="en-US" sz="3200" dirty="0"/>
              <a:t> attribute:</a:t>
            </a:r>
          </a:p>
          <a:p>
            <a:pPr lvl="1"/>
            <a:r>
              <a:rPr lang="en-US" sz="2800" dirty="0"/>
              <a:t>&lt;script </a:t>
            </a:r>
            <a:r>
              <a:rPr lang="en-US" sz="2800" dirty="0" err="1"/>
              <a:t>src</a:t>
            </a:r>
            <a:r>
              <a:rPr lang="en-US" sz="2800" dirty="0"/>
              <a:t>="/path/to/script.js"&gt;&lt;/script&gt;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37079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1415</Words>
  <Application>Microsoft Office PowerPoint</Application>
  <PresentationFormat>Widescreen</PresentationFormat>
  <Paragraphs>138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BlinkMacSystemFont</vt:lpstr>
      <vt:lpstr>Calibri</vt:lpstr>
      <vt:lpstr>Calibri Light</vt:lpstr>
      <vt:lpstr>Consolas</vt:lpstr>
      <vt:lpstr>Linux Libertine</vt:lpstr>
      <vt:lpstr>Office Theme</vt:lpstr>
      <vt:lpstr>PowerPoint Presentation</vt:lpstr>
      <vt:lpstr>Today’s Schedule</vt:lpstr>
      <vt:lpstr>What is a program?</vt:lpstr>
      <vt:lpstr>Fun Activity</vt:lpstr>
      <vt:lpstr>What is a programming language?</vt:lpstr>
      <vt:lpstr>What is JavaScript?</vt:lpstr>
      <vt:lpstr>JavaScript Run Environments</vt:lpstr>
      <vt:lpstr>The Role of JavaScript</vt:lpstr>
      <vt:lpstr>Where do we put JS code?</vt:lpstr>
      <vt:lpstr>How do we see JS code on a Browser Page?</vt:lpstr>
      <vt:lpstr>VSC Extensions Required</vt:lpstr>
      <vt:lpstr>Hello World!</vt:lpstr>
      <vt:lpstr>Hello World!</vt:lpstr>
      <vt:lpstr>Hello World!</vt:lpstr>
      <vt:lpstr>Hello World!</vt:lpstr>
      <vt:lpstr>Javascript Virtual Machine Browser vs Node.js</vt:lpstr>
      <vt:lpstr>Code structure</vt:lpstr>
      <vt:lpstr>Today’s Schedule</vt:lpstr>
      <vt:lpstr>Variables</vt:lpstr>
      <vt:lpstr>Variables</vt:lpstr>
      <vt:lpstr>Variable naming</vt:lpstr>
      <vt:lpstr>Variable naming</vt:lpstr>
      <vt:lpstr>Task- Working with variables</vt:lpstr>
      <vt:lpstr>Data Types</vt:lpstr>
      <vt:lpstr>Strings</vt:lpstr>
      <vt:lpstr>Basic operators, maths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oscarsdet@outlook.com</dc:creator>
  <cp:lastModifiedBy>oscarsdet@outlook.com</cp:lastModifiedBy>
  <cp:revision>9</cp:revision>
  <dcterms:created xsi:type="dcterms:W3CDTF">2022-12-17T09:44:11Z</dcterms:created>
  <dcterms:modified xsi:type="dcterms:W3CDTF">2023-01-07T17:58:18Z</dcterms:modified>
</cp:coreProperties>
</file>