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8" r:id="rId9"/>
    <p:sldId id="269" r:id="rId10"/>
    <p:sldId id="270" r:id="rId11"/>
    <p:sldId id="27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32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9047B-1D06-4F85-8057-9D257DC55B57}" type="datetimeFigureOut">
              <a:rPr lang="es-CO" smtClean="0"/>
              <a:t>21/06/2024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9367-D2F6-4B6C-8524-6091B7D8B3C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2953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9047B-1D06-4F85-8057-9D257DC55B57}" type="datetimeFigureOut">
              <a:rPr lang="es-CO" smtClean="0"/>
              <a:t>21/06/2024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9367-D2F6-4B6C-8524-6091B7D8B3C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22399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9047B-1D06-4F85-8057-9D257DC55B57}" type="datetimeFigureOut">
              <a:rPr lang="es-CO" smtClean="0"/>
              <a:t>21/06/2024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9367-D2F6-4B6C-8524-6091B7D8B3C0}" type="slidenum">
              <a:rPr lang="es-CO" smtClean="0"/>
              <a:t>‹Nº›</a:t>
            </a:fld>
            <a:endParaRPr lang="es-C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8026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9047B-1D06-4F85-8057-9D257DC55B57}" type="datetimeFigureOut">
              <a:rPr lang="es-CO" smtClean="0"/>
              <a:t>21/06/2024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9367-D2F6-4B6C-8524-6091B7D8B3C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60118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9047B-1D06-4F85-8057-9D257DC55B57}" type="datetimeFigureOut">
              <a:rPr lang="es-CO" smtClean="0"/>
              <a:t>21/06/2024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9367-D2F6-4B6C-8524-6091B7D8B3C0}" type="slidenum">
              <a:rPr lang="es-CO" smtClean="0"/>
              <a:t>‹Nº›</a:t>
            </a:fld>
            <a:endParaRPr lang="es-C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6302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9047B-1D06-4F85-8057-9D257DC55B57}" type="datetimeFigureOut">
              <a:rPr lang="es-CO" smtClean="0"/>
              <a:t>21/06/2024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9367-D2F6-4B6C-8524-6091B7D8B3C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2005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9047B-1D06-4F85-8057-9D257DC55B57}" type="datetimeFigureOut">
              <a:rPr lang="es-CO" smtClean="0"/>
              <a:t>21/06/2024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9367-D2F6-4B6C-8524-6091B7D8B3C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67423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9047B-1D06-4F85-8057-9D257DC55B57}" type="datetimeFigureOut">
              <a:rPr lang="es-CO" smtClean="0"/>
              <a:t>21/06/2024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9367-D2F6-4B6C-8524-6091B7D8B3C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7373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9047B-1D06-4F85-8057-9D257DC55B57}" type="datetimeFigureOut">
              <a:rPr lang="es-CO" smtClean="0"/>
              <a:t>21/06/2024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9367-D2F6-4B6C-8524-6091B7D8B3C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6647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9047B-1D06-4F85-8057-9D257DC55B57}" type="datetimeFigureOut">
              <a:rPr lang="es-CO" smtClean="0"/>
              <a:t>21/06/2024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9367-D2F6-4B6C-8524-6091B7D8B3C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30805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9047B-1D06-4F85-8057-9D257DC55B57}" type="datetimeFigureOut">
              <a:rPr lang="es-CO" smtClean="0"/>
              <a:t>21/06/2024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9367-D2F6-4B6C-8524-6091B7D8B3C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6653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9047B-1D06-4F85-8057-9D257DC55B57}" type="datetimeFigureOut">
              <a:rPr lang="es-CO" smtClean="0"/>
              <a:t>21/06/2024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9367-D2F6-4B6C-8524-6091B7D8B3C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69008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9047B-1D06-4F85-8057-9D257DC55B57}" type="datetimeFigureOut">
              <a:rPr lang="es-CO" smtClean="0"/>
              <a:t>21/06/2024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9367-D2F6-4B6C-8524-6091B7D8B3C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9910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9047B-1D06-4F85-8057-9D257DC55B57}" type="datetimeFigureOut">
              <a:rPr lang="es-CO" smtClean="0"/>
              <a:t>21/06/2024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9367-D2F6-4B6C-8524-6091B7D8B3C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11452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9047B-1D06-4F85-8057-9D257DC55B57}" type="datetimeFigureOut">
              <a:rPr lang="es-CO" smtClean="0"/>
              <a:t>21/06/2024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9367-D2F6-4B6C-8524-6091B7D8B3C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75214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9047B-1D06-4F85-8057-9D257DC55B57}" type="datetimeFigureOut">
              <a:rPr lang="es-CO" smtClean="0"/>
              <a:t>21/06/2024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9367-D2F6-4B6C-8524-6091B7D8B3C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5812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9047B-1D06-4F85-8057-9D257DC55B57}" type="datetimeFigureOut">
              <a:rPr lang="es-CO" smtClean="0"/>
              <a:t>21/06/2024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62C9367-D2F6-4B6C-8524-6091B7D8B3C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51337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iskanalyzers.streamlit.app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63E41C-BA13-D46A-227B-FF630C2BA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06994"/>
            <a:ext cx="7766936" cy="3543842"/>
          </a:xfrm>
        </p:spPr>
        <p:txBody>
          <a:bodyPr/>
          <a:lstStyle/>
          <a:p>
            <a:br>
              <a:rPr lang="es-CO" sz="4000" dirty="0"/>
            </a:br>
            <a:r>
              <a:rPr lang="en-US" sz="4000" b="1" i="0" dirty="0">
                <a:effectLst/>
                <a:highlight>
                  <a:srgbClr val="FFFFFF"/>
                </a:highlight>
                <a:latin typeface="-apple-system"/>
              </a:rPr>
              <a:t>Proyecto Bootcamp </a:t>
            </a:r>
            <a:r>
              <a:rPr lang="en-US" sz="4000" b="1" i="0" dirty="0" err="1">
                <a:effectLst/>
                <a:highlight>
                  <a:srgbClr val="FFFFFF"/>
                </a:highlight>
                <a:latin typeface="-apple-system"/>
              </a:rPr>
              <a:t>CódigoFacilito</a:t>
            </a:r>
            <a:r>
              <a:rPr lang="en-US" sz="4000" b="1" i="0" dirty="0">
                <a:effectLst/>
                <a:highlight>
                  <a:srgbClr val="FFFFFF"/>
                </a:highlight>
                <a:latin typeface="-apple-system"/>
              </a:rPr>
              <a:t> DP-100</a:t>
            </a:r>
            <a:br>
              <a:rPr lang="en-US" sz="4000" b="1" i="0" dirty="0">
                <a:effectLst/>
                <a:highlight>
                  <a:srgbClr val="FFFFFF"/>
                </a:highlight>
                <a:latin typeface="-apple-system"/>
              </a:rPr>
            </a:br>
            <a:br>
              <a:rPr lang="en-US" sz="3000" b="1" i="0" dirty="0">
                <a:effectLst/>
                <a:highlight>
                  <a:srgbClr val="FFFFFF"/>
                </a:highlight>
                <a:latin typeface="-apple-system"/>
              </a:rPr>
            </a:br>
            <a:r>
              <a:rPr lang="es-CO" sz="3000" b="1" dirty="0"/>
              <a:t>Modelo de Riesgo Crediticio</a:t>
            </a:r>
            <a:br>
              <a:rPr lang="en-US" sz="3000" b="1" i="0" dirty="0">
                <a:effectLst/>
                <a:highlight>
                  <a:srgbClr val="FFFFFF"/>
                </a:highlight>
                <a:latin typeface="-apple-system"/>
              </a:rPr>
            </a:br>
            <a:br>
              <a:rPr lang="en-US" sz="3000" b="1" i="0" dirty="0">
                <a:effectLst/>
                <a:highlight>
                  <a:srgbClr val="FFFFFF"/>
                </a:highlight>
                <a:latin typeface="-apple-system"/>
              </a:rPr>
            </a:br>
            <a:r>
              <a:rPr lang="es-CO" sz="3000" b="1" dirty="0" err="1"/>
              <a:t>RiskAnalyzers</a:t>
            </a:r>
            <a:endParaRPr lang="es-CO" sz="30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FE3E70-1DB8-D604-A23F-14E2C656E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141737"/>
          </a:xfrm>
        </p:spPr>
        <p:txBody>
          <a:bodyPr>
            <a:normAutofit/>
          </a:bodyPr>
          <a:lstStyle/>
          <a:p>
            <a:r>
              <a:rPr lang="es-CO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Miguel Joel Brito</a:t>
            </a:r>
          </a:p>
          <a:p>
            <a:r>
              <a:rPr lang="es-CO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Moisés Miranda</a:t>
            </a:r>
          </a:p>
          <a:p>
            <a:r>
              <a:rPr lang="es-CO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Juan Sebastián Mora Tibamoso</a:t>
            </a:r>
          </a:p>
          <a:p>
            <a:r>
              <a:rPr lang="es-CO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Jonathan Narvaes Urresta</a:t>
            </a:r>
          </a:p>
          <a:p>
            <a:r>
              <a:rPr lang="es-CO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María Angélica Parra Mendoza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70388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F17863-60E5-B3E7-A5DE-2F5FDAF7A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Creación de aplicación </a:t>
            </a:r>
            <a:r>
              <a:rPr lang="es-ES" b="1" dirty="0" err="1"/>
              <a:t>scoreboard</a:t>
            </a:r>
            <a:endParaRPr lang="es-CO" b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17131A9-CEC3-92E8-2090-CCF1CD67E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854" y="1449787"/>
            <a:ext cx="7970651" cy="434425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0306D93-780D-BCBE-4E3A-614CDA978EBD}"/>
              </a:ext>
            </a:extLst>
          </p:cNvPr>
          <p:cNvSpPr txBox="1"/>
          <p:nvPr/>
        </p:nvSpPr>
        <p:spPr>
          <a:xfrm>
            <a:off x="1721990" y="6063734"/>
            <a:ext cx="6105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dirty="0">
                <a:hlinkClick r:id="rId3"/>
              </a:rPr>
              <a:t>https://riskanalyzers.streamlit.app/</a:t>
            </a:r>
            <a:endParaRPr lang="es-EC" dirty="0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107257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4" name="Picture 8" descr="Categoría «Gracias varios idiomas» de fotos e ilustraciones de stock, 2,654  imágenes | Shutterstock">
            <a:extLst>
              <a:ext uri="{FF2B5EF4-FFF2-40B4-BE49-F238E27FC236}">
                <a16:creationId xmlns:a16="http://schemas.microsoft.com/office/drawing/2014/main" id="{4093CF55-3914-C75B-A8A2-4AED64F1AF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68"/>
          <a:stretch/>
        </p:blipFill>
        <p:spPr bwMode="auto">
          <a:xfrm>
            <a:off x="2761307" y="1730694"/>
            <a:ext cx="4529373" cy="3396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0457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D9F4B8-2E53-5861-48C8-A2CC06ECD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2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+mj-lt"/>
              </a:rPr>
              <a:t> Proceso de creación de un modelo de riesgo de crédito que permite ayudar a las instituciones financieras a evaluar la probabilidad de incumplimiento y tomar decisiones informadas.</a:t>
            </a:r>
            <a:endParaRPr lang="es-CO" sz="2200" dirty="0">
              <a:latin typeface="+mj-lt"/>
            </a:endParaRPr>
          </a:p>
          <a:p>
            <a:pPr algn="just"/>
            <a:endParaRPr lang="es-CO" sz="2200" dirty="0">
              <a:latin typeface="+mj-lt"/>
            </a:endParaRP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5D03B411-9AF1-DD43-BCAE-6991FACA7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err="1"/>
              <a:t>Resúmen</a:t>
            </a:r>
            <a:br>
              <a:rPr lang="en-US" b="1" dirty="0"/>
            </a:br>
            <a:endParaRPr lang="es-CO" b="1" dirty="0"/>
          </a:p>
        </p:txBody>
      </p:sp>
      <p:pic>
        <p:nvPicPr>
          <p:cNvPr id="1026" name="Picture 2" descr="Riesgo financiero: Qué es, características e importancia">
            <a:extLst>
              <a:ext uri="{FF2B5EF4-FFF2-40B4-BE49-F238E27FC236}">
                <a16:creationId xmlns:a16="http://schemas.microsoft.com/office/drawing/2014/main" id="{BB82C21C-A875-03F2-CE17-58D91C50C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284" y="3537182"/>
            <a:ext cx="4324768" cy="2504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209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F17863-60E5-B3E7-A5DE-2F5FDAF7A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Descripción de los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D9F4B8-2E53-5861-48C8-A2CC06ECD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CO" sz="2200" dirty="0"/>
              <a:t>Se selecciona un </a:t>
            </a:r>
            <a:r>
              <a:rPr lang="es-CO" sz="2200" dirty="0" err="1"/>
              <a:t>csv</a:t>
            </a:r>
            <a:r>
              <a:rPr lang="es-CO" sz="2200" dirty="0"/>
              <a:t> del repositorio de </a:t>
            </a:r>
            <a:r>
              <a:rPr lang="es-CO" sz="2200" dirty="0" err="1"/>
              <a:t>Kaggle</a:t>
            </a:r>
            <a:r>
              <a:rPr lang="es-CO" sz="2200" dirty="0"/>
              <a:t>.</a:t>
            </a:r>
          </a:p>
          <a:p>
            <a:pPr algn="just"/>
            <a:endParaRPr lang="es-CO" sz="2200" dirty="0"/>
          </a:p>
          <a:p>
            <a:pPr algn="just"/>
            <a:endParaRPr lang="es-CO" sz="22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5BBA746-8D0F-D02D-29AB-BF196DC1D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82" y="2794161"/>
            <a:ext cx="7769972" cy="347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262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F17863-60E5-B3E7-A5DE-2F5FDAF7A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Preprocesamiento de Datos</a:t>
            </a:r>
            <a:endParaRPr lang="es-CO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D9F4B8-2E53-5861-48C8-A2CC06ECD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200" dirty="0"/>
              <a:t>Eliminación de la Columna de Identificación.</a:t>
            </a:r>
          </a:p>
          <a:p>
            <a:pPr algn="just"/>
            <a:r>
              <a:rPr lang="es-ES" sz="2200" dirty="0"/>
              <a:t>Conversión de Nombres de Columnas a Minúsculas.</a:t>
            </a:r>
          </a:p>
          <a:p>
            <a:pPr algn="just"/>
            <a:r>
              <a:rPr lang="pt-BR" sz="2200" dirty="0"/>
              <a:t>Código para Verificar Valores Faltantes</a:t>
            </a:r>
            <a:r>
              <a:rPr lang="es-ES" sz="2200" dirty="0"/>
              <a:t>.</a:t>
            </a:r>
          </a:p>
          <a:p>
            <a:pPr algn="just"/>
            <a:r>
              <a:rPr lang="es-ES" sz="2200" dirty="0"/>
              <a:t>Transformación de variables </a:t>
            </a:r>
            <a:r>
              <a:rPr lang="es-ES" sz="2200" dirty="0" err="1"/>
              <a:t>woe</a:t>
            </a:r>
            <a:r>
              <a:rPr lang="es-ES" sz="2200" dirty="0"/>
              <a:t> </a:t>
            </a:r>
          </a:p>
          <a:p>
            <a:pPr algn="just"/>
            <a:endParaRPr lang="es-CO" sz="2200" dirty="0"/>
          </a:p>
        </p:txBody>
      </p:sp>
      <p:pic>
        <p:nvPicPr>
          <p:cNvPr id="3076" name="Picture 4" descr="Transformación de datos - Iconos gratis de negocios y finanzas">
            <a:extLst>
              <a:ext uri="{FF2B5EF4-FFF2-40B4-BE49-F238E27FC236}">
                <a16:creationId xmlns:a16="http://schemas.microsoft.com/office/drawing/2014/main" id="{A264C421-F6EE-E3F8-D751-1051520E2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538" y="3811508"/>
            <a:ext cx="2626259" cy="2626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2883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F17863-60E5-B3E7-A5DE-2F5FDAF7A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Exploración y Análisis de los Datos</a:t>
            </a:r>
            <a:endParaRPr lang="es-CO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D9F4B8-2E53-5861-48C8-A2CC06ECD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200" dirty="0"/>
              <a:t>Realizamos una exploración inicial de los datos para entender mejor su estructura y contenido. Esto incluye análisis descriptivos y visualización de datos.</a:t>
            </a:r>
            <a:endParaRPr lang="es-CO" sz="2200" dirty="0"/>
          </a:p>
          <a:p>
            <a:pPr algn="just"/>
            <a:endParaRPr lang="es-CO" sz="22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227750F-84A0-2012-3067-EFACD3249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976" y="3303619"/>
            <a:ext cx="5034695" cy="355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27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F17863-60E5-B3E7-A5DE-2F5FDAF7A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División de los Datos en Entrenamiento y Prueba</a:t>
            </a:r>
            <a:endParaRPr lang="es-CO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D9F4B8-2E53-5861-48C8-A2CC06ECD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200" dirty="0"/>
              <a:t>Después de transformar las variables utilizando </a:t>
            </a:r>
            <a:r>
              <a:rPr lang="es-ES" sz="2200" dirty="0" err="1"/>
              <a:t>Weight</a:t>
            </a:r>
            <a:r>
              <a:rPr lang="es-ES" sz="2200" dirty="0"/>
              <a:t> </a:t>
            </a:r>
            <a:r>
              <a:rPr lang="es-ES" sz="2200" dirty="0" err="1"/>
              <a:t>of</a:t>
            </a:r>
            <a:r>
              <a:rPr lang="es-ES" sz="2200" dirty="0"/>
              <a:t> </a:t>
            </a:r>
            <a:r>
              <a:rPr lang="es-ES" sz="2200" dirty="0" err="1"/>
              <a:t>Evidence</a:t>
            </a:r>
            <a:r>
              <a:rPr lang="es-ES" sz="2200" dirty="0"/>
              <a:t> (WOE), procedemos a dividir los datos en conjuntos de entrenamiento y prueba. Esto nos permitirá entrenar nuestro modelo en el conjunto de entrenamiento y evaluar su rendimiento en el conjunto de prueba.</a:t>
            </a:r>
            <a:endParaRPr lang="es-CO" sz="2200" dirty="0"/>
          </a:p>
        </p:txBody>
      </p:sp>
      <p:pic>
        <p:nvPicPr>
          <p:cNvPr id="5122" name="Picture 2" descr="Qué es el escenario de entrenamiento, validación y prueba de conjuntos de  datos en aprendizaje automático? - Quora">
            <a:extLst>
              <a:ext uri="{FF2B5EF4-FFF2-40B4-BE49-F238E27FC236}">
                <a16:creationId xmlns:a16="http://schemas.microsoft.com/office/drawing/2014/main" id="{911D76D3-7560-600A-119A-3B5FA2350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855" y="4211087"/>
            <a:ext cx="5381625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6782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F17863-60E5-B3E7-A5DE-2F5FDAF7A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Configuración y Uso de </a:t>
            </a:r>
            <a:r>
              <a:rPr lang="es-ES" b="1" dirty="0" err="1"/>
              <a:t>MLflow</a:t>
            </a:r>
            <a:endParaRPr lang="es-CO" b="1" dirty="0"/>
          </a:p>
        </p:txBody>
      </p:sp>
      <p:pic>
        <p:nvPicPr>
          <p:cNvPr id="6146" name="Picture 2" descr="MLflow - tutorial para gestionar tu modelo">
            <a:extLst>
              <a:ext uri="{FF2B5EF4-FFF2-40B4-BE49-F238E27FC236}">
                <a16:creationId xmlns:a16="http://schemas.microsoft.com/office/drawing/2014/main" id="{01F0B848-5442-8BFF-33C7-1EE5138B3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977" y="1735247"/>
            <a:ext cx="8023382" cy="4513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9805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F17863-60E5-B3E7-A5DE-2F5FDAF7A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Entrenamiento de un Modelo de Regresión Logística con </a:t>
            </a:r>
            <a:r>
              <a:rPr lang="es-ES" b="1" dirty="0" err="1"/>
              <a:t>MLflow</a:t>
            </a:r>
            <a:endParaRPr lang="es-CO" b="1" dirty="0"/>
          </a:p>
        </p:txBody>
      </p:sp>
      <p:pic>
        <p:nvPicPr>
          <p:cNvPr id="7170" name="Picture 2" descr="Modelo de regresión de entrenamiento mediante ML automatizado (SDK v1) -  Azure Machine Learning | Microsoft Learn">
            <a:extLst>
              <a:ext uri="{FF2B5EF4-FFF2-40B4-BE49-F238E27FC236}">
                <a16:creationId xmlns:a16="http://schemas.microsoft.com/office/drawing/2014/main" id="{7D465052-2D29-9295-49CC-5DB99285C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460" y="2309812"/>
            <a:ext cx="7860416" cy="393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5752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F17863-60E5-B3E7-A5DE-2F5FDAF7A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Creación de </a:t>
            </a:r>
            <a:r>
              <a:rPr lang="es-ES" b="1" dirty="0" err="1"/>
              <a:t>Scorecard</a:t>
            </a:r>
            <a:r>
              <a:rPr lang="es-ES" b="1" dirty="0"/>
              <a:t> con </a:t>
            </a:r>
            <a:r>
              <a:rPr lang="es-ES" b="1" dirty="0" err="1"/>
              <a:t>scorecardpy</a:t>
            </a:r>
            <a:endParaRPr lang="es-CO" b="1" dirty="0"/>
          </a:p>
        </p:txBody>
      </p:sp>
      <p:pic>
        <p:nvPicPr>
          <p:cNvPr id="8194" name="Picture 2" descr="How to use Scorecard Library in Python for Credit Risk Modeling | Tutorial  video | scorecardpy - YouTube">
            <a:extLst>
              <a:ext uri="{FF2B5EF4-FFF2-40B4-BE49-F238E27FC236}">
                <a16:creationId xmlns:a16="http://schemas.microsoft.com/office/drawing/2014/main" id="{0EC75300-6E35-0BAD-B9E4-39B2967578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20" b="4758"/>
          <a:stretch/>
        </p:blipFill>
        <p:spPr bwMode="auto">
          <a:xfrm>
            <a:off x="2298066" y="3920152"/>
            <a:ext cx="5355203" cy="2426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876ABFE5-98F5-FBE1-EE0D-8A720A568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pPr algn="just"/>
            <a:r>
              <a:rPr lang="es-ES" sz="2200" dirty="0"/>
              <a:t>Evaluación del Modelo con Puntajes utilizando ROC AUC.</a:t>
            </a:r>
          </a:p>
          <a:p>
            <a:pPr algn="just"/>
            <a:r>
              <a:rPr lang="es-ES" sz="2200" dirty="0"/>
              <a:t>Cálculo de Puntajes con </a:t>
            </a:r>
            <a:r>
              <a:rPr lang="es-ES" sz="2200" dirty="0" err="1"/>
              <a:t>Scorecard</a:t>
            </a:r>
            <a:r>
              <a:rPr lang="es-ES" sz="2200" dirty="0"/>
              <a:t> en </a:t>
            </a:r>
            <a:r>
              <a:rPr lang="es-ES" sz="2200" dirty="0" err="1"/>
              <a:t>scorecardpy</a:t>
            </a:r>
            <a:r>
              <a:rPr lang="es-ES" sz="2200" dirty="0"/>
              <a:t>.</a:t>
            </a:r>
          </a:p>
          <a:p>
            <a:pPr algn="just"/>
            <a:r>
              <a:rPr lang="es-CO" sz="2200" dirty="0"/>
              <a:t>Guardar un Objeto </a:t>
            </a:r>
            <a:r>
              <a:rPr lang="es-CO" sz="2200" dirty="0" err="1"/>
              <a:t>Scorecard</a:t>
            </a:r>
            <a:r>
              <a:rPr lang="es-CO" sz="2200" dirty="0"/>
              <a:t> en un Archivo usando </a:t>
            </a:r>
            <a:r>
              <a:rPr lang="es-CO" sz="2200" dirty="0" err="1"/>
              <a:t>Pickle</a:t>
            </a:r>
            <a:r>
              <a:rPr lang="es-ES" sz="2200" dirty="0"/>
              <a:t>.</a:t>
            </a:r>
            <a:endParaRPr lang="es-CO" sz="2200" dirty="0"/>
          </a:p>
        </p:txBody>
      </p:sp>
    </p:spTree>
    <p:extLst>
      <p:ext uri="{BB962C8B-B14F-4D97-AF65-F5344CB8AC3E}">
        <p14:creationId xmlns:p14="http://schemas.microsoft.com/office/powerpoint/2010/main" val="123552359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97</TotalTime>
  <Words>243</Words>
  <Application>Microsoft Office PowerPoint</Application>
  <PresentationFormat>Panorámica</PresentationFormat>
  <Paragraphs>27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-apple-system</vt:lpstr>
      <vt:lpstr>Arial</vt:lpstr>
      <vt:lpstr>Trebuchet MS</vt:lpstr>
      <vt:lpstr>Wingdings 3</vt:lpstr>
      <vt:lpstr>Faceta</vt:lpstr>
      <vt:lpstr> Proyecto Bootcamp CódigoFacilito DP-100  Modelo de Riesgo Crediticio  RiskAnalyzers</vt:lpstr>
      <vt:lpstr>Resúmen </vt:lpstr>
      <vt:lpstr>Descripción de los datos</vt:lpstr>
      <vt:lpstr>Preprocesamiento de Datos</vt:lpstr>
      <vt:lpstr>Exploración y Análisis de los Datos</vt:lpstr>
      <vt:lpstr>División de los Datos en Entrenamiento y Prueba</vt:lpstr>
      <vt:lpstr>Configuración y Uso de MLflow</vt:lpstr>
      <vt:lpstr>Entrenamiento de un Modelo de Regresión Logística con MLflow</vt:lpstr>
      <vt:lpstr>Creación de Scorecard con scorecardpy</vt:lpstr>
      <vt:lpstr>Creación de aplicación scoreboard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Maria Angelica Parra Mendoza</dc:creator>
  <cp:lastModifiedBy>ROGER URRESTA</cp:lastModifiedBy>
  <cp:revision>34</cp:revision>
  <dcterms:created xsi:type="dcterms:W3CDTF">2024-06-14T01:14:44Z</dcterms:created>
  <dcterms:modified xsi:type="dcterms:W3CDTF">2024-06-22T00:47:48Z</dcterms:modified>
</cp:coreProperties>
</file>