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8" r:id="rId2"/>
    <p:sldId id="277" r:id="rId3"/>
    <p:sldId id="289" r:id="rId4"/>
    <p:sldId id="278" r:id="rId5"/>
    <p:sldId id="281" r:id="rId6"/>
    <p:sldId id="283" r:id="rId7"/>
    <p:sldId id="292" r:id="rId8"/>
    <p:sldId id="285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55"/>
    <a:srgbClr val="12487A"/>
    <a:srgbClr val="CB7A09"/>
    <a:srgbClr val="0D8295"/>
    <a:srgbClr val="33DAAE"/>
    <a:srgbClr val="FFB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20/07/2020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20/07/2020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35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11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20/07/2020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12487A"/>
          </a:fgClr>
          <a:bgClr>
            <a:srgbClr val="12487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>
                <a:solidFill>
                  <a:schemeClr val="bg1"/>
                </a:solidFill>
              </a:rPr>
              <a:t>TI - CLIF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accent4"/>
                </a:solidFill>
              </a:rPr>
              <a:t>Alinhamento Estratégico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C559E06-C0A8-4781-A96C-361C9D7E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46" y="196346"/>
            <a:ext cx="1238707" cy="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sp>
        <p:nvSpPr>
          <p:cNvPr id="2" name="Trapezoide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29450" y="2499187"/>
            <a:ext cx="4336142" cy="2044685"/>
          </a:xfrm>
          <a:prstGeom prst="trapezoid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Trapezoide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39510" y="249918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Trapezoide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006308" y="2499187"/>
            <a:ext cx="4336142" cy="2044685"/>
          </a:xfrm>
          <a:prstGeom prst="trapezoid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Trapezoide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73106" y="245709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Trapezoide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42063" y="2499187"/>
            <a:ext cx="4336142" cy="2044685"/>
          </a:xfrm>
          <a:prstGeom prst="trapezoid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52822" y="3560115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36055" y="3613220"/>
            <a:ext cx="156182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SISTEMAS 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88578" y="3616560"/>
            <a:ext cx="159820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INFRAESTRUTURA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42045" y="3603674"/>
            <a:ext cx="170814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GESTÃO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824334" y="3616560"/>
            <a:ext cx="13173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pt-BR" sz="1600" b="1" dirty="0">
                <a:solidFill>
                  <a:schemeClr val="bg1"/>
                </a:solidFill>
              </a:rPr>
              <a:t>METAS</a:t>
            </a:r>
          </a:p>
        </p:txBody>
      </p:sp>
      <p:grpSp>
        <p:nvGrpSpPr>
          <p:cNvPr id="38" name="Grupo 117" descr="Ícone de caixas. ">
            <a:extLst>
              <a:ext uri="{FF2B5EF4-FFF2-40B4-BE49-F238E27FC236}">
                <a16:creationId xmlns:a16="http://schemas.microsoft.com/office/drawing/2014/main" id="{A59478F9-65C5-4F77-B37E-84EDB4072B44}"/>
              </a:ext>
            </a:extLst>
          </p:cNvPr>
          <p:cNvGrpSpPr/>
          <p:nvPr/>
        </p:nvGrpSpPr>
        <p:grpSpPr>
          <a:xfrm>
            <a:off x="5973502" y="3069380"/>
            <a:ext cx="401751" cy="399532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39" name="Forma Livre 617">
              <a:extLst>
                <a:ext uri="{FF2B5EF4-FFF2-40B4-BE49-F238E27FC236}">
                  <a16:creationId xmlns:a16="http://schemas.microsoft.com/office/drawing/2014/main" id="{4D7B5CCD-84FC-4672-904F-440C0DD7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0" name="Forma Livre 618">
              <a:extLst>
                <a:ext uri="{FF2B5EF4-FFF2-40B4-BE49-F238E27FC236}">
                  <a16:creationId xmlns:a16="http://schemas.microsoft.com/office/drawing/2014/main" id="{49146F50-0823-449A-AE32-68C16C232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619">
              <a:extLst>
                <a:ext uri="{FF2B5EF4-FFF2-40B4-BE49-F238E27FC236}">
                  <a16:creationId xmlns:a16="http://schemas.microsoft.com/office/drawing/2014/main" id="{5E035EC5-C774-4324-9684-F6DAF01E9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2" name="Forma Livre 620">
              <a:extLst>
                <a:ext uri="{FF2B5EF4-FFF2-40B4-BE49-F238E27FC236}">
                  <a16:creationId xmlns:a16="http://schemas.microsoft.com/office/drawing/2014/main" id="{16FFED5C-4FED-4E72-BEDB-9A5F5711A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3" name="Forma Livre 621">
              <a:extLst>
                <a:ext uri="{FF2B5EF4-FFF2-40B4-BE49-F238E27FC236}">
                  <a16:creationId xmlns:a16="http://schemas.microsoft.com/office/drawing/2014/main" id="{566F2BB3-94D1-485C-B8FD-9624F90EF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4" name="Forma Livre 622">
              <a:extLst>
                <a:ext uri="{FF2B5EF4-FFF2-40B4-BE49-F238E27FC236}">
                  <a16:creationId xmlns:a16="http://schemas.microsoft.com/office/drawing/2014/main" id="{D625756D-4C2F-41F8-A3FF-84238245B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5" name="Forma Livre 623">
              <a:extLst>
                <a:ext uri="{FF2B5EF4-FFF2-40B4-BE49-F238E27FC236}">
                  <a16:creationId xmlns:a16="http://schemas.microsoft.com/office/drawing/2014/main" id="{DF95F17E-FD91-4F1F-9BF8-D26D993A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6" name="Forma Livre 624">
              <a:extLst>
                <a:ext uri="{FF2B5EF4-FFF2-40B4-BE49-F238E27FC236}">
                  <a16:creationId xmlns:a16="http://schemas.microsoft.com/office/drawing/2014/main" id="{60C472B1-B27D-440F-898A-06576DB7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7" name="Forma Livre 625">
              <a:extLst>
                <a:ext uri="{FF2B5EF4-FFF2-40B4-BE49-F238E27FC236}">
                  <a16:creationId xmlns:a16="http://schemas.microsoft.com/office/drawing/2014/main" id="{8A7DDA73-C832-486B-82FB-F4D83EBFE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78" name="Grupo 49" descr="Ícone de papel e caneta. ">
            <a:extLst>
              <a:ext uri="{FF2B5EF4-FFF2-40B4-BE49-F238E27FC236}">
                <a16:creationId xmlns:a16="http://schemas.microsoft.com/office/drawing/2014/main" id="{1E6D66CF-FD69-43D0-85C7-E23B16DFCAA4}"/>
              </a:ext>
            </a:extLst>
          </p:cNvPr>
          <p:cNvGrpSpPr/>
          <p:nvPr/>
        </p:nvGrpSpPr>
        <p:grpSpPr>
          <a:xfrm>
            <a:off x="1604926" y="2937280"/>
            <a:ext cx="414082" cy="370467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79" name="Forma Livre 4604">
              <a:extLst>
                <a:ext uri="{FF2B5EF4-FFF2-40B4-BE49-F238E27FC236}">
                  <a16:creationId xmlns:a16="http://schemas.microsoft.com/office/drawing/2014/main" id="{018B530E-CA15-4517-BC86-9C4DB53B2E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0" name="Forma Livre 4605">
              <a:extLst>
                <a:ext uri="{FF2B5EF4-FFF2-40B4-BE49-F238E27FC236}">
                  <a16:creationId xmlns:a16="http://schemas.microsoft.com/office/drawing/2014/main" id="{AB166BDE-12FF-4B6F-9018-2EC57C1D9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1" name="Forma Livre 4606">
              <a:extLst>
                <a:ext uri="{FF2B5EF4-FFF2-40B4-BE49-F238E27FC236}">
                  <a16:creationId xmlns:a16="http://schemas.microsoft.com/office/drawing/2014/main" id="{46494CEE-CFCB-4F9C-97FF-29D4B55D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2" name="Retângulo 4607">
              <a:extLst>
                <a:ext uri="{FF2B5EF4-FFF2-40B4-BE49-F238E27FC236}">
                  <a16:creationId xmlns:a16="http://schemas.microsoft.com/office/drawing/2014/main" id="{25FDCE15-790A-45F2-96BB-EA57AA5EF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83" name="Grupo 84" descr="Ícone de monitores de computador.">
            <a:extLst>
              <a:ext uri="{FF2B5EF4-FFF2-40B4-BE49-F238E27FC236}">
                <a16:creationId xmlns:a16="http://schemas.microsoft.com/office/drawing/2014/main" id="{8ED368AA-C1AB-4D95-8682-E7DDB10598DE}"/>
              </a:ext>
            </a:extLst>
          </p:cNvPr>
          <p:cNvGrpSpPr/>
          <p:nvPr/>
        </p:nvGrpSpPr>
        <p:grpSpPr>
          <a:xfrm>
            <a:off x="3781017" y="2937053"/>
            <a:ext cx="446703" cy="402279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4" name="Forma Livre 1630">
              <a:extLst>
                <a:ext uri="{FF2B5EF4-FFF2-40B4-BE49-F238E27FC236}">
                  <a16:creationId xmlns:a16="http://schemas.microsoft.com/office/drawing/2014/main" id="{F2986D2C-57FD-4453-9412-2A0852D1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5" name="Forma Livre 1631">
              <a:extLst>
                <a:ext uri="{FF2B5EF4-FFF2-40B4-BE49-F238E27FC236}">
                  <a16:creationId xmlns:a16="http://schemas.microsoft.com/office/drawing/2014/main" id="{A7AA6E33-0F4E-40B1-942A-700B83017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6" name="Forma Livre 1632">
              <a:extLst>
                <a:ext uri="{FF2B5EF4-FFF2-40B4-BE49-F238E27FC236}">
                  <a16:creationId xmlns:a16="http://schemas.microsoft.com/office/drawing/2014/main" id="{4DF595D5-A231-48A7-9E07-97930C92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7" name="Forma Livre 1633">
              <a:extLst>
                <a:ext uri="{FF2B5EF4-FFF2-40B4-BE49-F238E27FC236}">
                  <a16:creationId xmlns:a16="http://schemas.microsoft.com/office/drawing/2014/main" id="{70829187-A458-4275-ADC0-84FCEFABAD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8" name="Forma Livre 1634">
              <a:extLst>
                <a:ext uri="{FF2B5EF4-FFF2-40B4-BE49-F238E27FC236}">
                  <a16:creationId xmlns:a16="http://schemas.microsoft.com/office/drawing/2014/main" id="{444DF847-B0E0-4582-AF53-1E659D460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9" name="Forma Livre 1635">
              <a:extLst>
                <a:ext uri="{FF2B5EF4-FFF2-40B4-BE49-F238E27FC236}">
                  <a16:creationId xmlns:a16="http://schemas.microsoft.com/office/drawing/2014/main" id="{27B9702D-0111-4533-91A7-D32F56386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6804C6A7-7494-4AE1-944E-AFD8040F2060}"/>
              </a:ext>
            </a:extLst>
          </p:cNvPr>
          <p:cNvSpPr/>
          <p:nvPr/>
        </p:nvSpPr>
        <p:spPr>
          <a:xfrm>
            <a:off x="11141635" y="0"/>
            <a:ext cx="1049718" cy="47310"/>
          </a:xfrm>
          <a:prstGeom prst="rect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375BC3C5-C805-46EB-AA9E-C2DE97C0D4DC}"/>
              </a:ext>
            </a:extLst>
          </p:cNvPr>
          <p:cNvSpPr/>
          <p:nvPr/>
        </p:nvSpPr>
        <p:spPr>
          <a:xfrm>
            <a:off x="11141634" y="47310"/>
            <a:ext cx="1049718" cy="47310"/>
          </a:xfrm>
          <a:prstGeom prst="rect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72DE104-FD5F-4ADD-AEBD-6FBC2EF80806}"/>
              </a:ext>
            </a:extLst>
          </p:cNvPr>
          <p:cNvSpPr/>
          <p:nvPr/>
        </p:nvSpPr>
        <p:spPr>
          <a:xfrm>
            <a:off x="1" y="6787035"/>
            <a:ext cx="1049718" cy="47310"/>
          </a:xfrm>
          <a:prstGeom prst="rect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022EAC85-72A0-4315-A5A0-F08AEECC43D7}"/>
              </a:ext>
            </a:extLst>
          </p:cNvPr>
          <p:cNvSpPr/>
          <p:nvPr/>
        </p:nvSpPr>
        <p:spPr>
          <a:xfrm>
            <a:off x="0" y="6834345"/>
            <a:ext cx="1049718" cy="47310"/>
          </a:xfrm>
          <a:prstGeom prst="rect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Gráfico de Gantt">
            <a:extLst>
              <a:ext uri="{FF2B5EF4-FFF2-40B4-BE49-F238E27FC236}">
                <a16:creationId xmlns:a16="http://schemas.microsoft.com/office/drawing/2014/main" id="{2F346DEF-D887-47AC-B381-A98217C88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1624" y="3045247"/>
            <a:ext cx="501067" cy="501067"/>
          </a:xfrm>
          <a:prstGeom prst="rect">
            <a:avLst/>
          </a:prstGeom>
        </p:spPr>
      </p:pic>
      <p:pic>
        <p:nvPicPr>
          <p:cNvPr id="7" name="Gráfico 6" descr="Crescimento Comercial">
            <a:extLst>
              <a:ext uri="{FF2B5EF4-FFF2-40B4-BE49-F238E27FC236}">
                <a16:creationId xmlns:a16="http://schemas.microsoft.com/office/drawing/2014/main" id="{45D98FC4-FA9F-41DC-9E1F-072E474D4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331" y="3061632"/>
            <a:ext cx="521569" cy="5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C99BFA1-69DC-4175-9A4F-1DD21E458FE4}"/>
              </a:ext>
            </a:extLst>
          </p:cNvPr>
          <p:cNvSpPr/>
          <p:nvPr/>
        </p:nvSpPr>
        <p:spPr>
          <a:xfrm>
            <a:off x="1110726" y="2539351"/>
            <a:ext cx="990017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400" dirty="0" err="1">
                <a:solidFill>
                  <a:srgbClr val="003155"/>
                </a:solidFill>
                <a:cs typeface="Segoe UI" panose="020B0502040204020203" pitchFamily="34" charset="0"/>
              </a:rPr>
              <a:t>xxxxxx</a:t>
            </a:r>
            <a:endParaRPr lang="pt-BR" sz="2400" dirty="0">
              <a:solidFill>
                <a:srgbClr val="003155"/>
              </a:solidFill>
              <a:cs typeface="Segoe UI" panose="020B0502040204020203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3309A8-EA46-453D-A095-0E1A16EB036A}"/>
              </a:ext>
            </a:extLst>
          </p:cNvPr>
          <p:cNvSpPr/>
          <p:nvPr/>
        </p:nvSpPr>
        <p:spPr>
          <a:xfrm>
            <a:off x="11582400" y="1286441"/>
            <a:ext cx="609600" cy="4285117"/>
          </a:xfrm>
          <a:prstGeom prst="rect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/>
              <a:t>INTRODUÇÃO</a:t>
            </a:r>
            <a:endParaRPr lang="pt-BR" dirty="0"/>
          </a:p>
        </p:txBody>
      </p:sp>
      <p:grpSp>
        <p:nvGrpSpPr>
          <p:cNvPr id="9" name="Grupo 49" descr="Ícone de papel e caneta. ">
            <a:extLst>
              <a:ext uri="{FF2B5EF4-FFF2-40B4-BE49-F238E27FC236}">
                <a16:creationId xmlns:a16="http://schemas.microsoft.com/office/drawing/2014/main" id="{ED003C35-9508-4E21-9F64-FF2FE99384D7}"/>
              </a:ext>
            </a:extLst>
          </p:cNvPr>
          <p:cNvGrpSpPr/>
          <p:nvPr/>
        </p:nvGrpSpPr>
        <p:grpSpPr>
          <a:xfrm>
            <a:off x="11731292" y="4225875"/>
            <a:ext cx="311816" cy="278973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10" name="Forma Livre 4604">
              <a:extLst>
                <a:ext uri="{FF2B5EF4-FFF2-40B4-BE49-F238E27FC236}">
                  <a16:creationId xmlns:a16="http://schemas.microsoft.com/office/drawing/2014/main" id="{AEA23535-DD4D-49C0-BA7C-74123A6A3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" name="Forma Livre 4605">
              <a:extLst>
                <a:ext uri="{FF2B5EF4-FFF2-40B4-BE49-F238E27FC236}">
                  <a16:creationId xmlns:a16="http://schemas.microsoft.com/office/drawing/2014/main" id="{F55FB5CA-D736-4847-B138-C9AB0408F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" name="Forma Livre 4606">
              <a:extLst>
                <a:ext uri="{FF2B5EF4-FFF2-40B4-BE49-F238E27FC236}">
                  <a16:creationId xmlns:a16="http://schemas.microsoft.com/office/drawing/2014/main" id="{89E62942-491E-40AD-91E4-B33735BA7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" name="Retângulo 4607">
              <a:extLst>
                <a:ext uri="{FF2B5EF4-FFF2-40B4-BE49-F238E27FC236}">
                  <a16:creationId xmlns:a16="http://schemas.microsoft.com/office/drawing/2014/main" id="{6795E304-CB79-4F44-8723-E089E46C8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F5090F4-E22F-462B-BAB9-66A92076E71D}"/>
              </a:ext>
            </a:extLst>
          </p:cNvPr>
          <p:cNvGrpSpPr/>
          <p:nvPr/>
        </p:nvGrpSpPr>
        <p:grpSpPr>
          <a:xfrm>
            <a:off x="-1314" y="6736775"/>
            <a:ext cx="12192000" cy="133256"/>
            <a:chOff x="-140657" y="6379720"/>
            <a:chExt cx="12192000" cy="133256"/>
          </a:xfrm>
          <a:solidFill>
            <a:srgbClr val="12487A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83990E6-44E6-41AB-8237-23309A71DF3F}"/>
                </a:ext>
              </a:extLst>
            </p:cNvPr>
            <p:cNvSpPr/>
            <p:nvPr/>
          </p:nvSpPr>
          <p:spPr>
            <a:xfrm rot="10800000" flipV="1">
              <a:off x="-140657" y="6426666"/>
              <a:ext cx="12191996" cy="86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36711D4-7AC8-42BC-B40D-AC71CBA7D254}"/>
                </a:ext>
              </a:extLst>
            </p:cNvPr>
            <p:cNvSpPr/>
            <p:nvPr/>
          </p:nvSpPr>
          <p:spPr>
            <a:xfrm rot="10800000" flipV="1">
              <a:off x="-140657" y="6379720"/>
              <a:ext cx="12192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1A08F434-0DC3-462F-AE77-4C711CD60F4B}"/>
              </a:ext>
            </a:extLst>
          </p:cNvPr>
          <p:cNvSpPr/>
          <p:nvPr/>
        </p:nvSpPr>
        <p:spPr>
          <a:xfrm>
            <a:off x="1110726" y="1794882"/>
            <a:ext cx="996791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/>
            <a:r>
              <a:rPr lang="pt-BR" sz="2000" b="1" dirty="0">
                <a:solidFill>
                  <a:srgbClr val="003155"/>
                </a:solidFill>
                <a:cs typeface="Segoe UI" panose="020B0502040204020203" pitchFamily="34" charset="0"/>
              </a:rPr>
              <a:t>Alinhamento Estratégico de TI</a:t>
            </a:r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2" name="Imagem 21" descr="Uma imagem contendo desenho&#10;&#10;Descrição gerada automaticamente">
            <a:extLst>
              <a:ext uri="{FF2B5EF4-FFF2-40B4-BE49-F238E27FC236}">
                <a16:creationId xmlns:a16="http://schemas.microsoft.com/office/drawing/2014/main" id="{847DAA03-215E-4942-9166-463C10831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3812"/>
            <a:ext cx="1676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BD96B4B-8B7F-4957-9A60-C4958D5D6597}"/>
              </a:ext>
            </a:extLst>
          </p:cNvPr>
          <p:cNvSpPr/>
          <p:nvPr/>
        </p:nvSpPr>
        <p:spPr>
          <a:xfrm>
            <a:off x="11591925" y="1286441"/>
            <a:ext cx="609600" cy="4285117"/>
          </a:xfrm>
          <a:prstGeom prst="rect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/>
              <a:t>SISTEMAS</a:t>
            </a:r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FE3301A-205A-47A6-BB8F-59CA7F48B2AE}"/>
              </a:ext>
            </a:extLst>
          </p:cNvPr>
          <p:cNvSpPr/>
          <p:nvPr/>
        </p:nvSpPr>
        <p:spPr>
          <a:xfrm>
            <a:off x="1267207" y="4050326"/>
            <a:ext cx="954366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O Clif - Centro Logístico Integrado </a:t>
            </a:r>
            <a:r>
              <a:rPr lang="pt-BR" sz="2000" dirty="0" err="1">
                <a:solidFill>
                  <a:srgbClr val="003155"/>
                </a:solidFill>
                <a:cs typeface="Segoe UI" panose="020B0502040204020203" pitchFamily="34" charset="0"/>
              </a:rPr>
              <a:t>Fastcargo</a:t>
            </a:r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 também disponibiliza a PSI aos colaboradores em seu formato eletrônico, por intermédio da intranet e em diretório de rede coorporativa – X:\SGQ\01.Acesso_Público\DOC_ESTRATÉGICOS”. Aos colaboradores sem acesso as unidades de rede, será possível retirar uma cópia junto ao setor de RH.</a:t>
            </a:r>
          </a:p>
        </p:txBody>
      </p:sp>
      <p:grpSp>
        <p:nvGrpSpPr>
          <p:cNvPr id="46" name="Grupo 84" descr="Ícone de monitores de computador.">
            <a:extLst>
              <a:ext uri="{FF2B5EF4-FFF2-40B4-BE49-F238E27FC236}">
                <a16:creationId xmlns:a16="http://schemas.microsoft.com/office/drawing/2014/main" id="{10295FB4-6BC4-407B-8A58-B26AB93EED7D}"/>
              </a:ext>
            </a:extLst>
          </p:cNvPr>
          <p:cNvGrpSpPr/>
          <p:nvPr/>
        </p:nvGrpSpPr>
        <p:grpSpPr>
          <a:xfrm>
            <a:off x="11720486" y="4412515"/>
            <a:ext cx="333428" cy="300269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47" name="Forma Livre 1630">
              <a:extLst>
                <a:ext uri="{FF2B5EF4-FFF2-40B4-BE49-F238E27FC236}">
                  <a16:creationId xmlns:a16="http://schemas.microsoft.com/office/drawing/2014/main" id="{1DCCBF15-AD58-4E98-8CCF-9FC3DEAFD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8" name="Forma Livre 1631">
              <a:extLst>
                <a:ext uri="{FF2B5EF4-FFF2-40B4-BE49-F238E27FC236}">
                  <a16:creationId xmlns:a16="http://schemas.microsoft.com/office/drawing/2014/main" id="{1A3E84F0-CCE5-4DD6-962C-38BED8A76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9" name="Forma Livre 1632">
              <a:extLst>
                <a:ext uri="{FF2B5EF4-FFF2-40B4-BE49-F238E27FC236}">
                  <a16:creationId xmlns:a16="http://schemas.microsoft.com/office/drawing/2014/main" id="{423D5758-5140-40A3-BB6F-020755B5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0" name="Forma Livre 1633">
              <a:extLst>
                <a:ext uri="{FF2B5EF4-FFF2-40B4-BE49-F238E27FC236}">
                  <a16:creationId xmlns:a16="http://schemas.microsoft.com/office/drawing/2014/main" id="{80A05621-0841-4E19-8D40-7BA062952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1" name="Forma Livre 1634">
              <a:extLst>
                <a:ext uri="{FF2B5EF4-FFF2-40B4-BE49-F238E27FC236}">
                  <a16:creationId xmlns:a16="http://schemas.microsoft.com/office/drawing/2014/main" id="{F5594B1C-A43E-4D54-B8A1-5CD2DF88B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52" name="Forma Livre 1635">
              <a:extLst>
                <a:ext uri="{FF2B5EF4-FFF2-40B4-BE49-F238E27FC236}">
                  <a16:creationId xmlns:a16="http://schemas.microsoft.com/office/drawing/2014/main" id="{71486B75-77F6-4955-B7D5-62716C6F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FFDAC17-5A62-45D0-9F77-F6276DCE3B78}"/>
              </a:ext>
            </a:extLst>
          </p:cNvPr>
          <p:cNvGrpSpPr/>
          <p:nvPr/>
        </p:nvGrpSpPr>
        <p:grpSpPr>
          <a:xfrm>
            <a:off x="-1314" y="6736775"/>
            <a:ext cx="12192000" cy="133256"/>
            <a:chOff x="-140657" y="6379720"/>
            <a:chExt cx="12192000" cy="133256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A133553-8C5F-4211-B084-3B417F030369}"/>
                </a:ext>
              </a:extLst>
            </p:cNvPr>
            <p:cNvSpPr/>
            <p:nvPr/>
          </p:nvSpPr>
          <p:spPr>
            <a:xfrm rot="10800000" flipV="1">
              <a:off x="-140657" y="6426666"/>
              <a:ext cx="12191996" cy="86310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54B64F3-4294-4DEA-8796-331CEBA6E2B4}"/>
                </a:ext>
              </a:extLst>
            </p:cNvPr>
            <p:cNvSpPr/>
            <p:nvPr/>
          </p:nvSpPr>
          <p:spPr>
            <a:xfrm rot="10800000" flipV="1">
              <a:off x="-140657" y="6379720"/>
              <a:ext cx="12192000" cy="45719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155060A1-A5E3-4312-B2AE-4618D3E4D86E}"/>
              </a:ext>
            </a:extLst>
          </p:cNvPr>
          <p:cNvSpPr/>
          <p:nvPr/>
        </p:nvSpPr>
        <p:spPr>
          <a:xfrm>
            <a:off x="1267207" y="2988635"/>
            <a:ext cx="963891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A PSI aplica-se a todos os colaboradores do </a:t>
            </a:r>
            <a:r>
              <a:rPr lang="pt-BR" sz="2000" b="1" dirty="0">
                <a:solidFill>
                  <a:srgbClr val="003155"/>
                </a:solidFill>
                <a:cs typeface="Segoe UI" panose="020B0502040204020203" pitchFamily="34" charset="0"/>
              </a:rPr>
              <a:t>Clif - Centro Logístico Integrado </a:t>
            </a:r>
            <a:r>
              <a:rPr lang="pt-BR" sz="2000" b="1" dirty="0" err="1">
                <a:solidFill>
                  <a:srgbClr val="003155"/>
                </a:solidFill>
                <a:cs typeface="Segoe UI" panose="020B0502040204020203" pitchFamily="34" charset="0"/>
              </a:rPr>
              <a:t>Fastcargo</a:t>
            </a:r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, independentemente da relação contratual estabelecida com a mesma.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98ECC35-CA51-4B18-B7BB-84C7ACD3734E}"/>
              </a:ext>
            </a:extLst>
          </p:cNvPr>
          <p:cNvSpPr/>
          <p:nvPr/>
        </p:nvSpPr>
        <p:spPr>
          <a:xfrm>
            <a:off x="762634" y="1711500"/>
            <a:ext cx="1004824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pt-BR" sz="2000" dirty="0">
                <a:solidFill>
                  <a:srgbClr val="003155"/>
                </a:solidFill>
              </a:rPr>
              <a:t>Deste modo, todas as informações geradas por um colaborador no exercício de suas atividades são de propriedade </a:t>
            </a:r>
            <a:r>
              <a:rPr lang="pt-BR" sz="2400" dirty="0">
                <a:solidFill>
                  <a:srgbClr val="003155"/>
                </a:solidFill>
              </a:rPr>
              <a:t>exclusiva</a:t>
            </a:r>
            <a:r>
              <a:rPr lang="pt-BR" sz="2000" dirty="0">
                <a:solidFill>
                  <a:srgbClr val="003155"/>
                </a:solidFill>
              </a:rPr>
              <a:t> do </a:t>
            </a:r>
            <a:r>
              <a:rPr lang="pt-BR" sz="2000" b="1" dirty="0">
                <a:solidFill>
                  <a:srgbClr val="003155"/>
                </a:solidFill>
              </a:rPr>
              <a:t>Clif - Centro Logístico Integrado </a:t>
            </a:r>
            <a:r>
              <a:rPr lang="pt-BR" sz="2000" b="1" dirty="0" err="1">
                <a:solidFill>
                  <a:srgbClr val="003155"/>
                </a:solidFill>
              </a:rPr>
              <a:t>Fastcargo</a:t>
            </a:r>
            <a:r>
              <a:rPr lang="pt-BR" sz="2000" b="1" dirty="0">
                <a:solidFill>
                  <a:srgbClr val="003155"/>
                </a:solidFill>
              </a:rPr>
              <a:t> </a:t>
            </a:r>
            <a:r>
              <a:rPr lang="pt-BR" sz="2000" dirty="0">
                <a:solidFill>
                  <a:srgbClr val="003155"/>
                </a:solidFill>
              </a:rPr>
              <a:t>e estão protegidas por sigilo profissional.</a:t>
            </a:r>
            <a:endParaRPr lang="pt-BR" dirty="0">
              <a:solidFill>
                <a:srgbClr val="003155"/>
              </a:solidFill>
            </a:endParaRPr>
          </a:p>
        </p:txBody>
      </p:sp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F0DE2213-39DD-45B3-B063-CA66597D5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3812"/>
            <a:ext cx="1676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sp>
        <p:nvSpPr>
          <p:cNvPr id="49" name="Forma Livre 3886" descr="Ícone de lupa para representar a pesquisa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1874081" y="1838886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118" name="Grupo 117" descr="Ícone de caixa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a Liv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0" name="Forma Liv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1" name="Forma Liv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2" name="Forma Liv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3" name="Forma Liv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4" name="Forma Liv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5" name="Forma Liv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6" name="Forma Liv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7" name="Forma Liv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28" name="Grupo 127" descr="Ícone de ser humano e balão de fala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a Liv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0" name="Forma Liv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C9C55AEC-DED4-497A-A579-BC101B361FDD}"/>
              </a:ext>
            </a:extLst>
          </p:cNvPr>
          <p:cNvSpPr/>
          <p:nvPr/>
        </p:nvSpPr>
        <p:spPr>
          <a:xfrm>
            <a:off x="11582400" y="1286441"/>
            <a:ext cx="609600" cy="4285117"/>
          </a:xfrm>
          <a:prstGeom prst="rect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INFRAESTRUTURA</a:t>
            </a:r>
          </a:p>
        </p:txBody>
      </p:sp>
      <p:grpSp>
        <p:nvGrpSpPr>
          <p:cNvPr id="152" name="Grupo 117" descr="Ícone de caixas. ">
            <a:extLst>
              <a:ext uri="{FF2B5EF4-FFF2-40B4-BE49-F238E27FC236}">
                <a16:creationId xmlns:a16="http://schemas.microsoft.com/office/drawing/2014/main" id="{7BC2CBEF-9A7E-4AAE-8FB2-60E28A8D0575}"/>
              </a:ext>
            </a:extLst>
          </p:cNvPr>
          <p:cNvGrpSpPr/>
          <p:nvPr/>
        </p:nvGrpSpPr>
        <p:grpSpPr>
          <a:xfrm>
            <a:off x="11723057" y="4470922"/>
            <a:ext cx="328286" cy="326473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53" name="Forma Livre 617">
              <a:extLst>
                <a:ext uri="{FF2B5EF4-FFF2-40B4-BE49-F238E27FC236}">
                  <a16:creationId xmlns:a16="http://schemas.microsoft.com/office/drawing/2014/main" id="{C9469F6D-6049-44C7-BD74-9193A8E72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4" name="Forma Livre 618">
              <a:extLst>
                <a:ext uri="{FF2B5EF4-FFF2-40B4-BE49-F238E27FC236}">
                  <a16:creationId xmlns:a16="http://schemas.microsoft.com/office/drawing/2014/main" id="{DDB9DC2C-BDB0-4947-8F43-F78A5CA86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5" name="Forma Livre 619">
              <a:extLst>
                <a:ext uri="{FF2B5EF4-FFF2-40B4-BE49-F238E27FC236}">
                  <a16:creationId xmlns:a16="http://schemas.microsoft.com/office/drawing/2014/main" id="{4C375F1A-CC7E-4EBD-BE62-BAB0D5878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6" name="Forma Livre 620">
              <a:extLst>
                <a:ext uri="{FF2B5EF4-FFF2-40B4-BE49-F238E27FC236}">
                  <a16:creationId xmlns:a16="http://schemas.microsoft.com/office/drawing/2014/main" id="{088ABA9D-BAE4-4F1C-81AE-8C0AB277E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7" name="Forma Livre 621">
              <a:extLst>
                <a:ext uri="{FF2B5EF4-FFF2-40B4-BE49-F238E27FC236}">
                  <a16:creationId xmlns:a16="http://schemas.microsoft.com/office/drawing/2014/main" id="{6A474189-F01C-4D26-B757-9C6B4DCB9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8" name="Forma Livre 622">
              <a:extLst>
                <a:ext uri="{FF2B5EF4-FFF2-40B4-BE49-F238E27FC236}">
                  <a16:creationId xmlns:a16="http://schemas.microsoft.com/office/drawing/2014/main" id="{9B714E8C-A756-479A-B252-24AB0FD29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9" name="Forma Livre 623">
              <a:extLst>
                <a:ext uri="{FF2B5EF4-FFF2-40B4-BE49-F238E27FC236}">
                  <a16:creationId xmlns:a16="http://schemas.microsoft.com/office/drawing/2014/main" id="{B7800CBF-C708-41FC-B33F-7B8DC076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60" name="Forma Livre 624">
              <a:extLst>
                <a:ext uri="{FF2B5EF4-FFF2-40B4-BE49-F238E27FC236}">
                  <a16:creationId xmlns:a16="http://schemas.microsoft.com/office/drawing/2014/main" id="{378D31B1-673E-462E-8D4C-8DF137286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61" name="Forma Livre 625">
              <a:extLst>
                <a:ext uri="{FF2B5EF4-FFF2-40B4-BE49-F238E27FC236}">
                  <a16:creationId xmlns:a16="http://schemas.microsoft.com/office/drawing/2014/main" id="{1CF5767C-986A-4B77-B46D-16CA2678C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BA1EE35-33B9-4AC7-A1ED-79B6A44235E0}"/>
              </a:ext>
            </a:extLst>
          </p:cNvPr>
          <p:cNvGrpSpPr/>
          <p:nvPr/>
        </p:nvGrpSpPr>
        <p:grpSpPr>
          <a:xfrm>
            <a:off x="-1314" y="6736775"/>
            <a:ext cx="12192000" cy="133256"/>
            <a:chOff x="-140657" y="6379720"/>
            <a:chExt cx="12192000" cy="133256"/>
          </a:xfrm>
          <a:solidFill>
            <a:srgbClr val="12487A"/>
          </a:solidFill>
        </p:grpSpPr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64C9729-EC88-4396-B541-32E0A6CD01E5}"/>
                </a:ext>
              </a:extLst>
            </p:cNvPr>
            <p:cNvSpPr/>
            <p:nvPr/>
          </p:nvSpPr>
          <p:spPr>
            <a:xfrm rot="10800000" flipV="1">
              <a:off x="-140657" y="6426666"/>
              <a:ext cx="12191996" cy="863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C9EB3059-30D1-47E5-8F20-AC5FC98E599E}"/>
                </a:ext>
              </a:extLst>
            </p:cNvPr>
            <p:cNvSpPr/>
            <p:nvPr/>
          </p:nvSpPr>
          <p:spPr>
            <a:xfrm rot="10800000" flipV="1">
              <a:off x="-140657" y="6379720"/>
              <a:ext cx="12192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AB9AC76E-F2CE-4C32-B435-9D0E62A062DD}"/>
              </a:ext>
            </a:extLst>
          </p:cNvPr>
          <p:cNvSpPr/>
          <p:nvPr/>
        </p:nvSpPr>
        <p:spPr>
          <a:xfrm>
            <a:off x="1187840" y="1994547"/>
            <a:ext cx="996791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Recursos de Tecnologia e Sistemas de Informação 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AF02F7F1-B2DD-40B3-9801-C2675B093E59}"/>
              </a:ext>
            </a:extLst>
          </p:cNvPr>
          <p:cNvSpPr/>
          <p:nvPr/>
        </p:nvSpPr>
        <p:spPr>
          <a:xfrm>
            <a:off x="1167204" y="2731044"/>
            <a:ext cx="996791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Confidencialidade de Senha e Dados 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9939578F-7387-4BB1-AEE4-0BF927FC1CA2}"/>
              </a:ext>
            </a:extLst>
          </p:cNvPr>
          <p:cNvSpPr/>
          <p:nvPr/>
        </p:nvSpPr>
        <p:spPr>
          <a:xfrm>
            <a:off x="1187841" y="3397108"/>
            <a:ext cx="996791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rtl="0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Cumprimento das Diretrizes</a:t>
            </a:r>
          </a:p>
        </p:txBody>
      </p:sp>
      <p:pic>
        <p:nvPicPr>
          <p:cNvPr id="142" name="Imagem 141" descr="Uma imagem contendo desenho&#10;&#10;Descrição gerada automaticamente">
            <a:extLst>
              <a:ext uri="{FF2B5EF4-FFF2-40B4-BE49-F238E27FC236}">
                <a16:creationId xmlns:a16="http://schemas.microsoft.com/office/drawing/2014/main" id="{4AAD6121-3B6A-43A6-80D2-6A26FA563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3812"/>
            <a:ext cx="1676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b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71E94BA-1EFA-4476-BA6F-E5BBD845ADA9}"/>
              </a:ext>
            </a:extLst>
          </p:cNvPr>
          <p:cNvSpPr/>
          <p:nvPr/>
        </p:nvSpPr>
        <p:spPr>
          <a:xfrm>
            <a:off x="11598084" y="1173428"/>
            <a:ext cx="609600" cy="4621630"/>
          </a:xfrm>
          <a:prstGeom prst="rect">
            <a:avLst/>
          </a:prstGeom>
          <a:solidFill>
            <a:srgbClr val="CB7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/>
              <a:t>GESTÃO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F58109B-EE6A-4561-93C6-00A06B34C334}"/>
              </a:ext>
            </a:extLst>
          </p:cNvPr>
          <p:cNvSpPr/>
          <p:nvPr/>
        </p:nvSpPr>
        <p:spPr>
          <a:xfrm>
            <a:off x="1154995" y="2904371"/>
            <a:ext cx="461486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3155"/>
                </a:solidFill>
                <a:cs typeface="Segoe UI" panose="020B0502040204020203" pitchFamily="34" charset="0"/>
              </a:rPr>
              <a:t>Auditorias </a:t>
            </a:r>
            <a:r>
              <a:rPr lang="pt-BR" sz="2000" b="1" dirty="0">
                <a:solidFill>
                  <a:srgbClr val="003155"/>
                </a:solidFill>
                <a:cs typeface="Segoe UI" panose="020B0502040204020203" pitchFamily="34" charset="0"/>
              </a:rPr>
              <a:t>Físicas e Lógicas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5720204-0E46-4AAB-A5DC-21B7CA3E5A8D}"/>
              </a:ext>
            </a:extLst>
          </p:cNvPr>
          <p:cNvGrpSpPr/>
          <p:nvPr/>
        </p:nvGrpSpPr>
        <p:grpSpPr>
          <a:xfrm>
            <a:off x="-1314" y="6736775"/>
            <a:ext cx="12192000" cy="133256"/>
            <a:chOff x="-140657" y="6379720"/>
            <a:chExt cx="12192000" cy="133256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FE89F24-4985-4F54-BDB9-8FA1071F2C51}"/>
                </a:ext>
              </a:extLst>
            </p:cNvPr>
            <p:cNvSpPr/>
            <p:nvPr/>
          </p:nvSpPr>
          <p:spPr>
            <a:xfrm rot="10800000" flipV="1">
              <a:off x="-140657" y="6426666"/>
              <a:ext cx="12191996" cy="86310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6420325-CF86-4D8B-8564-6322F9408C4A}"/>
                </a:ext>
              </a:extLst>
            </p:cNvPr>
            <p:cNvSpPr/>
            <p:nvPr/>
          </p:nvSpPr>
          <p:spPr>
            <a:xfrm rot="10800000" flipV="1">
              <a:off x="-140657" y="6379720"/>
              <a:ext cx="12192000" cy="45719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Retângulo 24">
            <a:extLst>
              <a:ext uri="{FF2B5EF4-FFF2-40B4-BE49-F238E27FC236}">
                <a16:creationId xmlns:a16="http://schemas.microsoft.com/office/drawing/2014/main" id="{7E7074A4-2BE9-4D6E-BBE1-3727B255F813}"/>
              </a:ext>
            </a:extLst>
          </p:cNvPr>
          <p:cNvSpPr/>
          <p:nvPr/>
        </p:nvSpPr>
        <p:spPr>
          <a:xfrm>
            <a:off x="1154995" y="3623742"/>
            <a:ext cx="76746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3155"/>
                </a:solidFill>
              </a:rPr>
              <a:t>Todos os dados de monitoramento capturados poderão ser analisados cabíveis a medidas legais e punições</a:t>
            </a:r>
            <a:endParaRPr lang="pt-BR" sz="2400" b="1" dirty="0">
              <a:solidFill>
                <a:srgbClr val="003155"/>
              </a:solidFill>
              <a:cs typeface="Segoe UI" panose="020B0502040204020203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EE82BAD-3677-4792-942E-7CC9AFC447AC}"/>
              </a:ext>
            </a:extLst>
          </p:cNvPr>
          <p:cNvSpPr/>
          <p:nvPr/>
        </p:nvSpPr>
        <p:spPr>
          <a:xfrm>
            <a:off x="1112222" y="1848897"/>
            <a:ext cx="943051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000" dirty="0">
                <a:solidFill>
                  <a:srgbClr val="003155"/>
                </a:solidFill>
              </a:rPr>
              <a:t>O </a:t>
            </a:r>
            <a:r>
              <a:rPr lang="pt-BR" sz="2000" b="1" dirty="0">
                <a:solidFill>
                  <a:srgbClr val="003155"/>
                </a:solidFill>
              </a:rPr>
              <a:t>Clif - Centro Logístico Integrado </a:t>
            </a:r>
            <a:r>
              <a:rPr lang="pt-BR" sz="2000" b="1" dirty="0" err="1">
                <a:solidFill>
                  <a:srgbClr val="003155"/>
                </a:solidFill>
              </a:rPr>
              <a:t>Fastcargo</a:t>
            </a:r>
            <a:r>
              <a:rPr lang="pt-BR" sz="2000" dirty="0">
                <a:solidFill>
                  <a:srgbClr val="003155"/>
                </a:solidFill>
              </a:rPr>
              <a:t>, conforme direito que lhe cabe, poderá, a qualquer momento realizar o monitoramento de seus ambientes e a inspeção física</a:t>
            </a:r>
            <a:endParaRPr lang="pt-BR" sz="2400" b="1" dirty="0">
              <a:solidFill>
                <a:srgbClr val="003155"/>
              </a:solidFill>
              <a:cs typeface="Segoe UI" panose="020B0502040204020203" pitchFamily="34" charset="0"/>
            </a:endParaRPr>
          </a:p>
        </p:txBody>
      </p:sp>
      <p:pic>
        <p:nvPicPr>
          <p:cNvPr id="27" name="Imagem 26" descr="Uma imagem contendo desenho&#10;&#10;Descrição gerada automaticamente">
            <a:extLst>
              <a:ext uri="{FF2B5EF4-FFF2-40B4-BE49-F238E27FC236}">
                <a16:creationId xmlns:a16="http://schemas.microsoft.com/office/drawing/2014/main" id="{B25D68E3-6A25-4618-90A3-B4C923A03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3812"/>
            <a:ext cx="1676400" cy="971550"/>
          </a:xfrm>
          <a:prstGeom prst="rect">
            <a:avLst/>
          </a:prstGeom>
        </p:spPr>
      </p:pic>
      <p:pic>
        <p:nvPicPr>
          <p:cNvPr id="2" name="Gráfico 1" descr="Crescimento Comercial">
            <a:extLst>
              <a:ext uri="{FF2B5EF4-FFF2-40B4-BE49-F238E27FC236}">
                <a16:creationId xmlns:a16="http://schemas.microsoft.com/office/drawing/2014/main" id="{8420056A-9CD5-40EB-B062-35A8D3EAC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10663" y="4056414"/>
            <a:ext cx="418384" cy="4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C9C55AEC-DED4-497A-A579-BC101B361FDD}"/>
              </a:ext>
            </a:extLst>
          </p:cNvPr>
          <p:cNvSpPr/>
          <p:nvPr/>
        </p:nvSpPr>
        <p:spPr>
          <a:xfrm>
            <a:off x="11582400" y="1286441"/>
            <a:ext cx="609600" cy="4285117"/>
          </a:xfrm>
          <a:prstGeom prst="rect">
            <a:avLst/>
          </a:prstGeom>
          <a:solidFill>
            <a:srgbClr val="1248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METAS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BA1EE35-33B9-4AC7-A1ED-79B6A44235E0}"/>
              </a:ext>
            </a:extLst>
          </p:cNvPr>
          <p:cNvGrpSpPr/>
          <p:nvPr/>
        </p:nvGrpSpPr>
        <p:grpSpPr>
          <a:xfrm>
            <a:off x="-1314" y="6736775"/>
            <a:ext cx="12192000" cy="133256"/>
            <a:chOff x="-140657" y="6379720"/>
            <a:chExt cx="12192000" cy="133256"/>
          </a:xfrm>
        </p:grpSpPr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664C9729-EC88-4396-B541-32E0A6CD01E5}"/>
                </a:ext>
              </a:extLst>
            </p:cNvPr>
            <p:cNvSpPr/>
            <p:nvPr/>
          </p:nvSpPr>
          <p:spPr>
            <a:xfrm rot="10800000" flipV="1">
              <a:off x="-140657" y="6426666"/>
              <a:ext cx="12191996" cy="86310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C9EB3059-30D1-47E5-8F20-AC5FC98E599E}"/>
                </a:ext>
              </a:extLst>
            </p:cNvPr>
            <p:cNvSpPr/>
            <p:nvPr/>
          </p:nvSpPr>
          <p:spPr>
            <a:xfrm rot="10800000" flipV="1">
              <a:off x="-140657" y="6379720"/>
              <a:ext cx="12192000" cy="45719"/>
            </a:xfrm>
            <a:prstGeom prst="rect">
              <a:avLst/>
            </a:prstGeom>
            <a:solidFill>
              <a:srgbClr val="124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EB504A9D-E3CB-43A7-8994-20BA82C7C11E}"/>
              </a:ext>
            </a:extLst>
          </p:cNvPr>
          <p:cNvSpPr/>
          <p:nvPr/>
        </p:nvSpPr>
        <p:spPr>
          <a:xfrm>
            <a:off x="1114425" y="1656355"/>
            <a:ext cx="10287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sz="2000" dirty="0">
                <a:solidFill>
                  <a:srgbClr val="003155"/>
                </a:solidFill>
              </a:rPr>
              <a:t>É de inteira responsabilidade de cada colaborador qualquer prejuízo ou dano que vierem a sofrer ou causarem ao </a:t>
            </a:r>
            <a:r>
              <a:rPr lang="pt-BR" sz="2000" b="1" dirty="0">
                <a:solidFill>
                  <a:srgbClr val="003155"/>
                </a:solidFill>
              </a:rPr>
              <a:t>Clif - Centro Logístico Integrado </a:t>
            </a:r>
            <a:r>
              <a:rPr lang="pt-BR" sz="2000" b="1" dirty="0" err="1">
                <a:solidFill>
                  <a:srgbClr val="003155"/>
                </a:solidFill>
              </a:rPr>
              <a:t>Fastcargo</a:t>
            </a:r>
            <a:endParaRPr lang="pt-BR" sz="2000" b="1" dirty="0">
              <a:solidFill>
                <a:srgbClr val="003155"/>
              </a:solidFill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64135D-3D01-41EB-8C23-6E6AB73D16FA}"/>
              </a:ext>
            </a:extLst>
          </p:cNvPr>
          <p:cNvSpPr/>
          <p:nvPr/>
        </p:nvSpPr>
        <p:spPr>
          <a:xfrm>
            <a:off x="1031343" y="2662901"/>
            <a:ext cx="105510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sz="2000" dirty="0">
                <a:solidFill>
                  <a:srgbClr val="003155"/>
                </a:solidFill>
              </a:rPr>
              <a:t>Atitudes ou ações contrárias às diretrizes desta </a:t>
            </a:r>
            <a:r>
              <a:rPr lang="pt-BR" sz="2000" b="1" dirty="0">
                <a:solidFill>
                  <a:srgbClr val="003155"/>
                </a:solidFill>
              </a:rPr>
              <a:t>PSI </a:t>
            </a:r>
            <a:r>
              <a:rPr lang="pt-BR" sz="2000" dirty="0">
                <a:solidFill>
                  <a:srgbClr val="003155"/>
                </a:solidFill>
              </a:rPr>
              <a:t>estarão sujeitos às penalidades estabelecidas nos termos do artigo 482 da C.L.T.</a:t>
            </a:r>
            <a:endParaRPr lang="pt-BR" sz="2000" b="1" dirty="0">
              <a:solidFill>
                <a:srgbClr val="003155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AD7531D-794C-4CD2-BA81-0AB91DA66053}"/>
              </a:ext>
            </a:extLst>
          </p:cNvPr>
          <p:cNvSpPr/>
          <p:nvPr/>
        </p:nvSpPr>
        <p:spPr>
          <a:xfrm>
            <a:off x="1031343" y="3631952"/>
            <a:ext cx="1012405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sz="2000" dirty="0">
                <a:solidFill>
                  <a:srgbClr val="003155"/>
                </a:solidFill>
              </a:rPr>
              <a:t>O colaborador deve comprometer-se a tomar ciência dessas instruções e de suas futuras atualizações, bem como disseminá-las no ambiente do </a:t>
            </a:r>
            <a:r>
              <a:rPr lang="pt-BR" sz="2000" b="1" dirty="0">
                <a:solidFill>
                  <a:srgbClr val="003155"/>
                </a:solidFill>
              </a:rPr>
              <a:t>Clif - Centro Logístico Integrado </a:t>
            </a:r>
            <a:r>
              <a:rPr lang="pt-BR" sz="2000" b="1" dirty="0" err="1">
                <a:solidFill>
                  <a:srgbClr val="003155"/>
                </a:solidFill>
              </a:rPr>
              <a:t>Fastcargo</a:t>
            </a:r>
            <a:endParaRPr lang="pt-BR" sz="2000" b="1" dirty="0">
              <a:solidFill>
                <a:srgbClr val="003155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C379B4A-134E-4A53-988A-A65D1AE3919E}"/>
              </a:ext>
            </a:extLst>
          </p:cNvPr>
          <p:cNvSpPr/>
          <p:nvPr/>
        </p:nvSpPr>
        <p:spPr>
          <a:xfrm>
            <a:off x="1031343" y="4834869"/>
            <a:ext cx="1012405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pt-BR" sz="2000" dirty="0">
                <a:solidFill>
                  <a:srgbClr val="003155"/>
                </a:solidFill>
              </a:rPr>
              <a:t>Em nenhum momento será admitido a qualquer colaborador, invocar o desconhecimento da </a:t>
            </a:r>
            <a:r>
              <a:rPr lang="pt-BR" sz="2000" b="1" dirty="0">
                <a:solidFill>
                  <a:srgbClr val="003155"/>
                </a:solidFill>
              </a:rPr>
              <a:t>PSI</a:t>
            </a:r>
            <a:r>
              <a:rPr lang="pt-BR" sz="2000" dirty="0">
                <a:solidFill>
                  <a:srgbClr val="003155"/>
                </a:solidFill>
              </a:rPr>
              <a:t> ou outros documentos para justificar violações ou faltas e falhas de cumprimento.</a:t>
            </a:r>
            <a:endParaRPr lang="pt-BR" sz="2000" b="1" dirty="0">
              <a:solidFill>
                <a:srgbClr val="003155"/>
              </a:solidFill>
            </a:endParaRPr>
          </a:p>
        </p:txBody>
      </p:sp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5188ED46-38F5-47C2-B9E7-1B50839D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93812"/>
            <a:ext cx="1676400" cy="971550"/>
          </a:xfrm>
          <a:prstGeom prst="rect">
            <a:avLst/>
          </a:prstGeom>
        </p:spPr>
      </p:pic>
      <p:pic>
        <p:nvPicPr>
          <p:cNvPr id="3" name="Gráfico 2" descr="Gráfico de Gantt">
            <a:extLst>
              <a:ext uri="{FF2B5EF4-FFF2-40B4-BE49-F238E27FC236}">
                <a16:creationId xmlns:a16="http://schemas.microsoft.com/office/drawing/2014/main" id="{4D02F74E-1F57-42A9-882D-DFABBD7C8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62793" y="4641578"/>
            <a:ext cx="501067" cy="5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0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rgbClr val="12487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pic>
        <p:nvPicPr>
          <p:cNvPr id="9" name="Imagem 8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B1D0A68-CE5E-4CBC-9A5B-319BB0B35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55" y="2706569"/>
            <a:ext cx="1742889" cy="10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342</Words>
  <Application>Microsoft Office PowerPoint</Application>
  <PresentationFormat>Widescreen</PresentationFormat>
  <Paragraphs>39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Tema do Office</vt:lpstr>
      <vt:lpstr>TI - CLIF Alinhamento Estratégico</vt:lpstr>
      <vt:lpstr>Análise de projeto slide 3</vt:lpstr>
      <vt:lpstr>Apresentação do PowerPoint</vt:lpstr>
      <vt:lpstr>Análise de projeto slide 4</vt:lpstr>
      <vt:lpstr>Análise de projeto slide 7</vt:lpstr>
      <vt:lpstr>Análise de projeto slide 8</vt:lpstr>
      <vt:lpstr>Análise de projeto slide 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2020-01-21T14:35:31Z</dcterms:created>
  <dcterms:modified xsi:type="dcterms:W3CDTF">2020-07-20T19:00:18Z</dcterms:modified>
</cp:coreProperties>
</file>