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6" r:id="rId2"/>
    <p:sldId id="259" r:id="rId3"/>
    <p:sldId id="260" r:id="rId4"/>
    <p:sldId id="265" r:id="rId5"/>
    <p:sldId id="262" r:id="rId6"/>
    <p:sldId id="263" r:id="rId7"/>
    <p:sldId id="266" r:id="rId8"/>
    <p:sldId id="267" r:id="rId9"/>
    <p:sldId id="269" r:id="rId10"/>
    <p:sldId id="273" r:id="rId11"/>
    <p:sldId id="274" r:id="rId12"/>
    <p:sldId id="275" r:id="rId13"/>
    <p:sldId id="276" r:id="rId14"/>
    <p:sldId id="27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8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06.01.14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83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3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47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92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7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71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06.01.14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(50 threads) [ms]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08502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193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208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93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237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200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139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114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8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(100 threads) [ms]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19958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483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221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498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433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522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240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581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306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465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543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492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278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267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raphiquePerform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0" y="199614"/>
            <a:ext cx="8499976" cy="6371646"/>
          </a:xfrm>
          <a:prstGeom prst="rect">
            <a:avLst/>
          </a:prstGeom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3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03900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solidFill>
                  <a:schemeClr val="tx1"/>
                </a:solidFill>
              </a:rPr>
              <a:t>Play vs Java EE approaches </a:t>
            </a:r>
            <a:r>
              <a:rPr lang="en-US" sz="2600" dirty="0">
                <a:solidFill>
                  <a:schemeClr val="tx1"/>
                </a:solidFill>
              </a:rPr>
              <a:t>HTTP session state management and how it </a:t>
            </a:r>
            <a:r>
              <a:rPr lang="en-US" sz="2600" dirty="0" smtClean="0">
                <a:solidFill>
                  <a:schemeClr val="tx1"/>
                </a:solidFill>
              </a:rPr>
              <a:t>is different </a:t>
            </a:r>
            <a:r>
              <a:rPr lang="en-US" sz="2600" dirty="0">
                <a:solidFill>
                  <a:schemeClr val="tx1"/>
                </a:solidFill>
              </a:rPr>
              <a:t>from the traditional Java EE approach. </a:t>
            </a:r>
          </a:p>
          <a:p>
            <a:pPr lvl="2"/>
            <a:r>
              <a:rPr lang="fr-CH" sz="2400" b="1" dirty="0">
                <a:solidFill>
                  <a:schemeClr val="tx1"/>
                </a:solidFill>
              </a:rPr>
              <a:t>Play</a:t>
            </a:r>
            <a:r>
              <a:rPr lang="fr-CH" sz="2400" dirty="0">
                <a:solidFill>
                  <a:schemeClr val="tx1"/>
                </a:solidFill>
              </a:rPr>
              <a:t> </a:t>
            </a:r>
            <a:r>
              <a:rPr lang="fr-CH" sz="2400" dirty="0" smtClean="0">
                <a:solidFill>
                  <a:schemeClr val="tx1"/>
                </a:solidFill>
              </a:rPr>
              <a:t>stocke les </a:t>
            </a:r>
            <a:r>
              <a:rPr lang="fr-CH" sz="2400" b="1" dirty="0" smtClean="0">
                <a:solidFill>
                  <a:schemeClr val="tx1"/>
                </a:solidFill>
              </a:rPr>
              <a:t>données </a:t>
            </a:r>
            <a:r>
              <a:rPr lang="fr-CH" sz="2400" b="1" dirty="0">
                <a:solidFill>
                  <a:schemeClr val="tx1"/>
                </a:solidFill>
              </a:rPr>
              <a:t>de session </a:t>
            </a:r>
            <a:r>
              <a:rPr lang="fr-CH" sz="2400" dirty="0">
                <a:solidFill>
                  <a:schemeClr val="tx1"/>
                </a:solidFill>
              </a:rPr>
              <a:t>dans le </a:t>
            </a:r>
            <a:r>
              <a:rPr lang="fr-CH" sz="2400" b="1" dirty="0">
                <a:solidFill>
                  <a:schemeClr val="tx1"/>
                </a:solidFill>
              </a:rPr>
              <a:t>cookie</a:t>
            </a:r>
            <a:r>
              <a:rPr lang="fr-CH" sz="2400" dirty="0">
                <a:solidFill>
                  <a:schemeClr val="tx1"/>
                </a:solidFill>
              </a:rPr>
              <a:t> de la prochaine requête </a:t>
            </a:r>
            <a:r>
              <a:rPr lang="fr-CH" sz="2400" dirty="0" smtClean="0">
                <a:solidFill>
                  <a:schemeClr val="tx1"/>
                </a:solidFill>
              </a:rPr>
              <a:t>HTTP. Le cookie est chiffré</a:t>
            </a:r>
          </a:p>
          <a:p>
            <a:pPr lvl="2"/>
            <a:r>
              <a:rPr lang="fr-CH" sz="2400" b="1" dirty="0">
                <a:solidFill>
                  <a:schemeClr val="tx1"/>
                </a:solidFill>
              </a:rPr>
              <a:t>Java EE </a:t>
            </a:r>
            <a:r>
              <a:rPr lang="fr-CH" sz="2400" dirty="0" smtClean="0">
                <a:solidFill>
                  <a:schemeClr val="tx1"/>
                </a:solidFill>
              </a:rPr>
              <a:t>met a disposition des conteneur </a:t>
            </a:r>
            <a:r>
              <a:rPr lang="fr-CH" sz="2400" b="1" dirty="0">
                <a:solidFill>
                  <a:schemeClr val="tx1"/>
                </a:solidFill>
              </a:rPr>
              <a:t>EJB </a:t>
            </a:r>
            <a:r>
              <a:rPr lang="fr-CH" sz="2400" b="1" dirty="0" err="1">
                <a:solidFill>
                  <a:schemeClr val="tx1"/>
                </a:solidFill>
              </a:rPr>
              <a:t>stateful</a:t>
            </a:r>
            <a:r>
              <a:rPr lang="fr-CH" sz="2400" dirty="0">
                <a:solidFill>
                  <a:schemeClr val="tx1"/>
                </a:solidFill>
              </a:rPr>
              <a:t> du côté serveur. 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3"/>
            <a:r>
              <a:rPr lang="fr-CH" sz="2400" dirty="0" smtClean="0">
                <a:solidFill>
                  <a:schemeClr val="tx1"/>
                </a:solidFill>
              </a:rPr>
              <a:t>Les serveurs Play </a:t>
            </a:r>
            <a:r>
              <a:rPr lang="fr-CH" sz="2400" dirty="0">
                <a:solidFill>
                  <a:schemeClr val="tx1"/>
                </a:solidFill>
              </a:rPr>
              <a:t>peuvent </a:t>
            </a:r>
            <a:r>
              <a:rPr lang="fr-CH" sz="2400" dirty="0" smtClean="0">
                <a:solidFill>
                  <a:schemeClr val="tx1"/>
                </a:solidFill>
              </a:rPr>
              <a:t>répondre à n’importe quel requête client (léger)</a:t>
            </a:r>
          </a:p>
          <a:p>
            <a:pPr lvl="3"/>
            <a:r>
              <a:rPr lang="fr-CH" sz="2400" dirty="0" smtClean="0">
                <a:solidFill>
                  <a:schemeClr val="tx1"/>
                </a:solidFill>
              </a:rPr>
              <a:t>Un EJB </a:t>
            </a:r>
            <a:r>
              <a:rPr lang="fr-CH" sz="2400" dirty="0" err="1" smtClean="0">
                <a:solidFill>
                  <a:schemeClr val="tx1"/>
                </a:solidFill>
              </a:rPr>
              <a:t>Stateful</a:t>
            </a:r>
            <a:r>
              <a:rPr lang="fr-CH" sz="2400" dirty="0" smtClean="0">
                <a:solidFill>
                  <a:schemeClr val="tx1"/>
                </a:solidFill>
              </a:rPr>
              <a:t> ne peut répondre et ne peut contenir que les données d’un seul client (lourd)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6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587500"/>
            <a:ext cx="9564688" cy="49911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Problèmes rencontrés?</a:t>
            </a:r>
          </a:p>
          <a:p>
            <a:pPr lvl="1"/>
            <a:r>
              <a:rPr lang="fr-CH" sz="2600" dirty="0">
                <a:solidFill>
                  <a:schemeClr val="tx1"/>
                </a:solidFill>
                <a:sym typeface="Wingdings" panose="05000000000000000000" pitchFamily="2" charset="2"/>
              </a:rPr>
              <a:t>Apache  </a:t>
            </a:r>
            <a:r>
              <a:rPr lang="fr-CH" sz="2600" dirty="0" err="1">
                <a:solidFill>
                  <a:schemeClr val="tx1"/>
                </a:solidFill>
                <a:sym typeface="Wingdings" panose="05000000000000000000" pitchFamily="2" charset="2"/>
              </a:rPr>
              <a:t>Lighttpd</a:t>
            </a:r>
            <a:endParaRPr lang="fr-CH" sz="2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Lighttpd</a:t>
            </a:r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 est plus 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performant</a:t>
            </a:r>
          </a:p>
          <a:p>
            <a:pPr lvl="2"/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P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lus </a:t>
            </a:r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facile à 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configurer</a:t>
            </a:r>
            <a:endParaRPr lang="fr-CH" sz="2600" dirty="0" smtClean="0">
              <a:solidFill>
                <a:schemeClr val="tx1"/>
              </a:solidFill>
            </a:endParaRPr>
          </a:p>
          <a:p>
            <a:pPr lvl="1"/>
            <a:r>
              <a:rPr lang="fr-CH" sz="2600" dirty="0" err="1" smtClean="0">
                <a:solidFill>
                  <a:schemeClr val="tx1"/>
                </a:solidFill>
              </a:rPr>
              <a:t>Hibernate</a:t>
            </a:r>
            <a:r>
              <a:rPr lang="fr-CH" sz="2600" dirty="0" smtClean="0">
                <a:solidFill>
                  <a:schemeClr val="tx1"/>
                </a:solidFill>
              </a:rPr>
              <a:t> </a:t>
            </a:r>
            <a:r>
              <a:rPr lang="fr-CH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Ebean</a:t>
            </a:r>
            <a:endParaRPr lang="fr-CH" sz="2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Transaction exception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benchmarking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 10 thread</a:t>
            </a:r>
          </a:p>
          <a:p>
            <a:pPr lvl="1"/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EHCache</a:t>
            </a:r>
            <a:r>
              <a:rPr lang="fr-CH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Memcached</a:t>
            </a:r>
            <a:endParaRPr lang="fr-CH" sz="2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Documentation incomplète</a:t>
            </a:r>
          </a:p>
          <a:p>
            <a:pPr lvl="3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Procédure configuration avec java inexistante</a:t>
            </a:r>
          </a:p>
          <a:p>
            <a:pPr lvl="3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Pas d’explication sur l'utilisation </a:t>
            </a:r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de </a:t>
            </a:r>
            <a:r>
              <a:rPr lang="fr-CH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EHCache</a:t>
            </a:r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cluster</a:t>
            </a: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Communauté conseil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Memcached</a:t>
            </a:r>
            <a:endParaRPr lang="fr-CH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/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Meilleures performances</a:t>
            </a:r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/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fr-CH" sz="26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3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03900"/>
          </a:xfrm>
        </p:spPr>
        <p:txBody>
          <a:bodyPr>
            <a:noAutofit/>
          </a:bodyPr>
          <a:lstStyle/>
          <a:p>
            <a:pPr lvl="1"/>
            <a:r>
              <a:rPr lang="fr-CH" sz="2600" dirty="0" smtClean="0">
                <a:solidFill>
                  <a:schemeClr val="tx1"/>
                </a:solidFill>
              </a:rPr>
              <a:t>Question?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de base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serveur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6" y="2636030"/>
            <a:ext cx="7977348" cy="3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Développement d’une API REST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Utilisation du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Play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Gestion des transactions pour éviter levée exception lors du </a:t>
            </a:r>
            <a:r>
              <a:rPr lang="fr-CH" sz="2400" dirty="0" err="1" smtClean="0">
                <a:solidFill>
                  <a:schemeClr val="tx1"/>
                </a:solidFill>
              </a:rPr>
              <a:t>benchmarking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avec 2 types de ressources :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Élèves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Cours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Documentation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Apiary</a:t>
            </a:r>
            <a:endParaRPr lang="fr-CH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</a:t>
            </a:r>
            <a:r>
              <a:rPr lang="fr-CH" dirty="0" err="1" smtClean="0">
                <a:solidFill>
                  <a:schemeClr val="tx1"/>
                </a:solidFill>
              </a:rPr>
              <a:t>load</a:t>
            </a:r>
            <a:r>
              <a:rPr lang="fr-CH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 smtClean="0">
                <a:solidFill>
                  <a:schemeClr val="tx1"/>
                </a:solidFill>
              </a:rPr>
              <a:t>load</a:t>
            </a:r>
            <a:r>
              <a:rPr lang="fr-CH" sz="2000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2717341"/>
            <a:ext cx="8610904" cy="31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complète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5" y="2744678"/>
            <a:ext cx="8755383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231"/>
              </p:ext>
            </p:extLst>
          </p:nvPr>
        </p:nvGraphicFramePr>
        <p:xfrm>
          <a:off x="1560513" y="2679701"/>
          <a:ext cx="8534400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/>
                <a:gridCol w="4267200"/>
              </a:tblGrid>
              <a:tr h="362109">
                <a:tc>
                  <a:txBody>
                    <a:bodyPr/>
                    <a:lstStyle/>
                    <a:p>
                      <a:r>
                        <a:rPr lang="fr-CH" b="1" dirty="0"/>
                        <a:t>Configuration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One Play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Cluster Play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Cluster de deux serveurs Play (avec le loadbalancer devant)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Play Server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avec le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Play Servers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Cluster de deux serveurs Play avec le cache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02" t="28110" r="61046" b="18720"/>
          <a:stretch/>
        </p:blipFill>
        <p:spPr>
          <a:xfrm>
            <a:off x="1244599" y="2654302"/>
            <a:ext cx="3543301" cy="24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1198325"/>
            <a:ext cx="2833688" cy="39451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6" y="2654302"/>
            <a:ext cx="2938463" cy="2483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94635" y="4038600"/>
            <a:ext cx="2938463" cy="1080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83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 threads) [ms]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3343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25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28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</TotalTime>
  <Words>492</Words>
  <Application>Microsoft Macintosh PowerPoint</Application>
  <PresentationFormat>Personnalisé</PresentationFormat>
  <Paragraphs>196</Paragraphs>
  <Slides>15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Secteur</vt:lpstr>
      <vt:lpstr> Play Framework &amp; Distributed Caching Team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Aurélien Thévoz</cp:lastModifiedBy>
  <cp:revision>20</cp:revision>
  <dcterms:created xsi:type="dcterms:W3CDTF">2014-01-04T20:07:05Z</dcterms:created>
  <dcterms:modified xsi:type="dcterms:W3CDTF">2014-01-06T09:27:56Z</dcterms:modified>
</cp:coreProperties>
</file>