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9144000" cy="5143500" type="screen16x9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4F8A7B-3BA7-41FE-96DF-E52CCA187B46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98C93D-A31B-42E7-8028-B089BF45F91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4F8A7B-3BA7-41FE-96DF-E52CCA187B46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98C93D-A31B-42E7-8028-B089BF45F9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4F8A7B-3BA7-41FE-96DF-E52CCA187B46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98C93D-A31B-42E7-8028-B089BF45F9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4F8A7B-3BA7-41FE-96DF-E52CCA187B46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98C93D-A31B-42E7-8028-B089BF45F9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4F8A7B-3BA7-41FE-96DF-E52CCA187B46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98C93D-A31B-42E7-8028-B089BF45F91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4F8A7B-3BA7-41FE-96DF-E52CCA187B46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98C93D-A31B-42E7-8028-B089BF45F9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4F8A7B-3BA7-41FE-96DF-E52CCA187B46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98C93D-A31B-42E7-8028-B089BF45F9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4F8A7B-3BA7-41FE-96DF-E52CCA187B46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98C93D-A31B-42E7-8028-B089BF45F9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4F8A7B-3BA7-41FE-96DF-E52CCA187B46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98C93D-A31B-42E7-8028-B089BF45F91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4F8A7B-3BA7-41FE-96DF-E52CCA187B46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98C93D-A31B-42E7-8028-B089BF45F9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4F8A7B-3BA7-41FE-96DF-E52CCA187B46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98C93D-A31B-42E7-8028-B089BF45F91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34F8A7B-3BA7-41FE-96DF-E52CCA187B46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898C93D-A31B-42E7-8028-B089BF45F91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0166" y="3321849"/>
            <a:ext cx="7406640" cy="1104138"/>
          </a:xfrm>
        </p:spPr>
        <p:txBody>
          <a:bodyPr>
            <a:noAutofit/>
          </a:bodyPr>
          <a:lstStyle/>
          <a:p>
            <a:pPr algn="r"/>
            <a:r>
              <a:rPr lang="en-US" sz="4800" dirty="0" smtClean="0"/>
              <a:t>Most common types of restaurants in Toronto Area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Results – Final map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100826"/>
            <a:ext cx="5943600" cy="3899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Initial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 smtClean="0"/>
              <a:t>In cluster 0 (red), which is predominantly the Scarborough borough on the Eastern side, the two most common restaurants in the Top 3 are Vietnamese and </a:t>
            </a:r>
            <a:r>
              <a:rPr lang="en-US" sz="2800" dirty="0" err="1" smtClean="0"/>
              <a:t>Doner</a:t>
            </a:r>
            <a:r>
              <a:rPr lang="en-US" sz="2800" dirty="0" smtClean="0"/>
              <a:t> Restaurants. </a:t>
            </a:r>
          </a:p>
          <a:p>
            <a:r>
              <a:rPr lang="en-US" sz="2800" dirty="0" smtClean="0"/>
              <a:t>In cluster 1 (purple), which contains boroughs </a:t>
            </a:r>
            <a:r>
              <a:rPr lang="en-US" sz="2800" dirty="0" err="1" smtClean="0"/>
              <a:t>Etobicoke</a:t>
            </a:r>
            <a:r>
              <a:rPr lang="en-US" sz="2800" dirty="0" smtClean="0"/>
              <a:t>, York and North York on the western side, has far more </a:t>
            </a:r>
            <a:r>
              <a:rPr lang="en-US" sz="2800" dirty="0" err="1" smtClean="0"/>
              <a:t>NaN</a:t>
            </a:r>
            <a:r>
              <a:rPr lang="en-US" sz="2800" dirty="0" smtClean="0"/>
              <a:t> entries. This could indicate a possible source of development and worth further investigation. This is similar to cluster 4 (yellow), which is on the Northern side and consists mostly of the North York borough.</a:t>
            </a:r>
          </a:p>
          <a:p>
            <a:r>
              <a:rPr lang="en-US" sz="2800" dirty="0" smtClean="0"/>
              <a:t>In cluster 2 (blue), which is on the Southern Eastern side, has Fast Food and Italian cuisines in 1st place. Similarly in cluster 3 (light green), which is in Downtown Toronto on the Southern side, is predominantly Italian </a:t>
            </a:r>
            <a:r>
              <a:rPr lang="en-US" sz="2800" dirty="0" smtClean="0"/>
              <a:t>cuisine.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</a:t>
            </a:r>
            <a:r>
              <a:rPr lang="en-US" dirty="0" smtClean="0"/>
              <a:t>he </a:t>
            </a:r>
            <a:r>
              <a:rPr lang="en-US" dirty="0" smtClean="0"/>
              <a:t>study consisted of acquiring  location data related to Toronto City and leveraging the Foursquare API to get restaurant cuisines around various neighborhoods in Toronto </a:t>
            </a:r>
            <a:r>
              <a:rPr lang="en-US" dirty="0" smtClean="0"/>
              <a:t>City.</a:t>
            </a:r>
          </a:p>
          <a:p>
            <a:r>
              <a:rPr lang="en-US" dirty="0" smtClean="0"/>
              <a:t>Dataset </a:t>
            </a:r>
            <a:r>
              <a:rPr lang="en-US" dirty="0" smtClean="0"/>
              <a:t>was cleaned and K-mean cluster algorithm was </a:t>
            </a:r>
            <a:r>
              <a:rPr lang="en-US" dirty="0" smtClean="0"/>
              <a:t>employed.</a:t>
            </a:r>
          </a:p>
          <a:p>
            <a:r>
              <a:rPr lang="en-US" dirty="0" smtClean="0"/>
              <a:t>Foursquare API was used to get the Top 10 most common restaurant cuisines in every neighborhood(s) in each </a:t>
            </a:r>
            <a:r>
              <a:rPr lang="en-US" dirty="0" smtClean="0"/>
              <a:t>cluster.</a:t>
            </a:r>
          </a:p>
          <a:p>
            <a:r>
              <a:rPr lang="en-US" dirty="0" smtClean="0"/>
              <a:t>Embedded </a:t>
            </a:r>
            <a:r>
              <a:rPr lang="en-US" dirty="0" smtClean="0"/>
              <a:t>into an interactive map using Folium that gives a popup with all relevant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Information </a:t>
            </a:r>
            <a:r>
              <a:rPr lang="en-US" dirty="0" smtClean="0"/>
              <a:t>can be used by potential entrepreneurs to make informed business decisions on where to setup the restaurant and what type of cuisine to </a:t>
            </a:r>
            <a:r>
              <a:rPr lang="en-US" dirty="0" smtClean="0"/>
              <a:t>offer.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400" dirty="0" smtClean="0"/>
              <a:t>Market research is a crucial step to forge the success of any business.</a:t>
            </a:r>
          </a:p>
          <a:p>
            <a:r>
              <a:rPr lang="en-ZA" sz="2400" dirty="0" smtClean="0"/>
              <a:t>Many new restaurants fail due to location (</a:t>
            </a:r>
            <a:r>
              <a:rPr lang="en-US" sz="2400" dirty="0" smtClean="0"/>
              <a:t>serving a cuisine that is the exact same as several other restaurants in the </a:t>
            </a:r>
            <a:r>
              <a:rPr lang="en-US" sz="2400" dirty="0" smtClean="0"/>
              <a:t>area).</a:t>
            </a:r>
          </a:p>
          <a:p>
            <a:r>
              <a:rPr lang="en-US" sz="2400" dirty="0" smtClean="0"/>
              <a:t>Location and customer base are two key components to a restaurant's </a:t>
            </a:r>
            <a:r>
              <a:rPr lang="en-US" sz="2400" dirty="0" smtClean="0"/>
              <a:t>success.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Solution?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</a:t>
            </a:r>
            <a:r>
              <a:rPr lang="en-US" dirty="0" smtClean="0"/>
              <a:t>location information </a:t>
            </a:r>
            <a:r>
              <a:rPr lang="en-US" dirty="0" smtClean="0"/>
              <a:t>with regards to which areas have what kind of </a:t>
            </a:r>
            <a:r>
              <a:rPr lang="en-US" dirty="0" smtClean="0"/>
              <a:t>restaurants (or lack thereof) </a:t>
            </a:r>
            <a:r>
              <a:rPr lang="en-US" dirty="0" smtClean="0"/>
              <a:t>will give entrepreneurs an edge to make various informed business </a:t>
            </a:r>
            <a:r>
              <a:rPr lang="en-US" dirty="0" smtClean="0"/>
              <a:t>decisions.</a:t>
            </a:r>
            <a:endParaRPr lang="en-US" dirty="0"/>
          </a:p>
        </p:txBody>
      </p:sp>
      <p:pic>
        <p:nvPicPr>
          <p:cNvPr id="4" name="Picture 2" descr="Image result for smart me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9454" y="3375522"/>
            <a:ext cx="2214546" cy="17679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Methodology – 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Datasets required to tackle the problem </a:t>
            </a:r>
            <a:r>
              <a:rPr lang="en-US" sz="2800" dirty="0" smtClean="0"/>
              <a:t>are:</a:t>
            </a:r>
          </a:p>
          <a:p>
            <a:pPr lvl="1"/>
            <a:r>
              <a:rPr lang="en-US" sz="2000" dirty="0" smtClean="0"/>
              <a:t>Toronto's </a:t>
            </a:r>
            <a:r>
              <a:rPr lang="en-US" sz="2000" dirty="0" smtClean="0"/>
              <a:t>geospatial </a:t>
            </a:r>
            <a:r>
              <a:rPr lang="en-US" sz="2000" dirty="0" smtClean="0"/>
              <a:t>data </a:t>
            </a:r>
            <a:r>
              <a:rPr lang="en-US" sz="2000" i="1" dirty="0" smtClean="0"/>
              <a:t>(</a:t>
            </a:r>
            <a:r>
              <a:rPr lang="en-US" sz="2000" i="1" dirty="0" smtClean="0"/>
              <a:t>https://</a:t>
            </a:r>
            <a:r>
              <a:rPr lang="en-US" sz="2000" i="1" dirty="0" smtClean="0"/>
              <a:t>cocl.us/Geospatial_data); </a:t>
            </a:r>
          </a:p>
          <a:p>
            <a:pPr lvl="1"/>
            <a:r>
              <a:rPr lang="en-US" sz="2000" dirty="0" smtClean="0"/>
              <a:t>Borough, neighborhood(s), postal code </a:t>
            </a:r>
            <a:r>
              <a:rPr lang="en-US" sz="2000" dirty="0" smtClean="0"/>
              <a:t>data in the Toronto </a:t>
            </a:r>
            <a:r>
              <a:rPr lang="en-US" sz="2000" dirty="0" smtClean="0"/>
              <a:t>area </a:t>
            </a:r>
            <a:r>
              <a:rPr lang="en-US" sz="2000" i="1" dirty="0" smtClean="0"/>
              <a:t>(</a:t>
            </a:r>
            <a:r>
              <a:rPr lang="en-US" sz="2000" i="1" dirty="0" smtClean="0"/>
              <a:t>https://en.wikipedia.org/wiki/List_of_postal_codes_of_Canada:_</a:t>
            </a:r>
            <a:r>
              <a:rPr lang="en-US" sz="2000" i="1" dirty="0" smtClean="0"/>
              <a:t>M) </a:t>
            </a:r>
            <a:r>
              <a:rPr lang="en-US" sz="2000" dirty="0" smtClean="0"/>
              <a:t>and </a:t>
            </a:r>
            <a:endParaRPr lang="en-US" sz="2000" dirty="0" smtClean="0"/>
          </a:p>
          <a:p>
            <a:pPr lvl="1"/>
            <a:r>
              <a:rPr lang="en-US" sz="2000" dirty="0" smtClean="0"/>
              <a:t>Restaurants </a:t>
            </a:r>
            <a:r>
              <a:rPr lang="en-US" sz="2000" dirty="0" smtClean="0"/>
              <a:t>within in each </a:t>
            </a:r>
            <a:r>
              <a:rPr lang="en-US" sz="2000" dirty="0" smtClean="0"/>
              <a:t>neighborhood (Foursquare API).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Methodology – 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Web scraping – </a:t>
            </a:r>
            <a:r>
              <a:rPr lang="en-US" sz="2400" dirty="0" err="1" smtClean="0"/>
              <a:t>BeautifulSoup</a:t>
            </a:r>
            <a:r>
              <a:rPr lang="en-US" sz="2400" dirty="0" smtClean="0"/>
              <a:t> package.</a:t>
            </a:r>
          </a:p>
          <a:p>
            <a:r>
              <a:rPr lang="en-ZA" sz="2400" dirty="0" smtClean="0"/>
              <a:t>Remove entries with Borough values ‘Not assigned’.</a:t>
            </a:r>
          </a:p>
          <a:p>
            <a:r>
              <a:rPr lang="en-ZA" sz="2400" dirty="0" smtClean="0"/>
              <a:t>Replace </a:t>
            </a:r>
            <a:r>
              <a:rPr lang="en-ZA" sz="2400" dirty="0" err="1" smtClean="0"/>
              <a:t>Neighborhood</a:t>
            </a:r>
            <a:r>
              <a:rPr lang="en-ZA" sz="2400" dirty="0" smtClean="0"/>
              <a:t> values ‘Not assigned’ with respective Borough value.</a:t>
            </a:r>
          </a:p>
          <a:p>
            <a:r>
              <a:rPr lang="en-ZA" sz="2400" dirty="0" smtClean="0"/>
              <a:t>Merge entries with same postal code and collate </a:t>
            </a:r>
            <a:r>
              <a:rPr lang="en-ZA" sz="2400" dirty="0" err="1" smtClean="0"/>
              <a:t>Neighborhood</a:t>
            </a:r>
            <a:r>
              <a:rPr lang="en-ZA" sz="2400" dirty="0" smtClean="0"/>
              <a:t> values.</a:t>
            </a:r>
          </a:p>
          <a:p>
            <a:r>
              <a:rPr lang="en-ZA" sz="2400" dirty="0" smtClean="0"/>
              <a:t>Merge </a:t>
            </a:r>
            <a:r>
              <a:rPr lang="en-ZA" sz="2400" dirty="0" err="1" smtClean="0"/>
              <a:t>dataframe</a:t>
            </a:r>
            <a:r>
              <a:rPr lang="en-ZA" sz="2400" dirty="0" smtClean="0"/>
              <a:t> with geospatial </a:t>
            </a:r>
            <a:r>
              <a:rPr lang="en-ZA" sz="2400" dirty="0" err="1" smtClean="0"/>
              <a:t>dataframe</a:t>
            </a:r>
            <a:r>
              <a:rPr lang="en-ZA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Methodology – Cluster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 K-means cluster algorithm with target value </a:t>
            </a:r>
            <a:r>
              <a:rPr lang="en-US" sz="2800" i="1" dirty="0" smtClean="0"/>
              <a:t>k</a:t>
            </a:r>
            <a:r>
              <a:rPr lang="en-US" sz="2800" dirty="0" smtClean="0"/>
              <a:t> of 5.</a:t>
            </a:r>
          </a:p>
          <a:p>
            <a:r>
              <a:rPr lang="en-ZA" sz="2800" dirty="0" smtClean="0"/>
              <a:t>Will segment Toronto city data into 5 clusters.</a:t>
            </a:r>
          </a:p>
          <a:p>
            <a:r>
              <a:rPr lang="en-ZA" sz="2800" dirty="0" smtClean="0"/>
              <a:t>Use Foursquare API to gather information on restaurant cuisines within a 500m radius from each neighbourhood within a cluster.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Results – Cleaned </a:t>
            </a:r>
            <a:r>
              <a:rPr lang="en-ZA" dirty="0" err="1" smtClean="0"/>
              <a:t>dataframe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final shape of the </a:t>
            </a:r>
            <a:r>
              <a:rPr lang="en-US" dirty="0" err="1" smtClean="0"/>
              <a:t>dataframe</a:t>
            </a:r>
            <a:r>
              <a:rPr lang="en-US" dirty="0" smtClean="0"/>
              <a:t> is 103 rows and 5 columns.</a:t>
            </a:r>
            <a:endParaRPr lang="en-US" dirty="0"/>
          </a:p>
        </p:txBody>
      </p:sp>
      <p:pic>
        <p:nvPicPr>
          <p:cNvPr id="7" name="Content Placeholder 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464593"/>
            <a:ext cx="5429288" cy="1607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Results – Clustering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Comparison of normal </a:t>
            </a:r>
            <a:r>
              <a:rPr lang="en-ZA" dirty="0" err="1" smtClean="0"/>
              <a:t>vs</a:t>
            </a:r>
            <a:r>
              <a:rPr lang="en-ZA" dirty="0" smtClean="0"/>
              <a:t> clustered map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071684"/>
            <a:ext cx="400049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0630" y="2071684"/>
            <a:ext cx="3971964" cy="271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Results – Foursquare API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35608" y="1085850"/>
            <a:ext cx="5493846" cy="36004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Foursquare API </a:t>
            </a:r>
            <a:r>
              <a:rPr lang="en-US" sz="2000" dirty="0" smtClean="0"/>
              <a:t>was </a:t>
            </a:r>
            <a:r>
              <a:rPr lang="en-US" sz="2000" dirty="0" smtClean="0"/>
              <a:t>used to gather information of the most common restaurants cuisines and rank them accordingly. This was done by first one hot encoding, grouping and calculating the frequency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Postalcode</a:t>
            </a:r>
            <a:r>
              <a:rPr lang="en-US" sz="2000" dirty="0" smtClean="0"/>
              <a:t> column was used as the key instead of the neighborhood </a:t>
            </a:r>
            <a:r>
              <a:rPr lang="en-US" sz="2000" dirty="0" smtClean="0"/>
              <a:t>column.</a:t>
            </a:r>
          </a:p>
          <a:p>
            <a:r>
              <a:rPr lang="en-US" sz="2000" dirty="0" smtClean="0"/>
              <a:t>This </a:t>
            </a:r>
            <a:r>
              <a:rPr lang="en-US" sz="2000" dirty="0" smtClean="0"/>
              <a:t>data was expanded to include the top 10 most common restaurant cuisines and merged with the first </a:t>
            </a:r>
            <a:r>
              <a:rPr lang="en-US" sz="2000" dirty="0" err="1" smtClean="0"/>
              <a:t>dataframe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9454" y="1857370"/>
            <a:ext cx="214314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37</TotalTime>
  <Words>578</Words>
  <Application>Microsoft Office PowerPoint</Application>
  <PresentationFormat>On-screen Show (16:9)</PresentationFormat>
  <Paragraphs>41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Most common types of restaurants in Toronto Area</vt:lpstr>
      <vt:lpstr>Background</vt:lpstr>
      <vt:lpstr>Solution?</vt:lpstr>
      <vt:lpstr>Methodology – Data Sources</vt:lpstr>
      <vt:lpstr>Methodology – Data Cleaning</vt:lpstr>
      <vt:lpstr>Methodology – Cluster Analysis</vt:lpstr>
      <vt:lpstr>Results – Cleaned dataframe</vt:lpstr>
      <vt:lpstr>Results – Clustering</vt:lpstr>
      <vt:lpstr>Results – Foursquare API</vt:lpstr>
      <vt:lpstr>Results – Final map</vt:lpstr>
      <vt:lpstr>Initial observations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 common types of restaurants in Toronto Area</dc:title>
  <dc:creator>Oscar</dc:creator>
  <cp:lastModifiedBy>Oscar</cp:lastModifiedBy>
  <cp:revision>6</cp:revision>
  <dcterms:created xsi:type="dcterms:W3CDTF">2019-04-05T10:29:15Z</dcterms:created>
  <dcterms:modified xsi:type="dcterms:W3CDTF">2019-04-05T11:06:28Z</dcterms:modified>
</cp:coreProperties>
</file>