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71" r:id="rId12"/>
    <p:sldId id="263" r:id="rId13"/>
    <p:sldId id="265" r:id="rId14"/>
    <p:sldId id="264" r:id="rId15"/>
    <p:sldId id="266" r:id="rId16"/>
    <p:sldId id="267" r:id="rId17"/>
    <p:sldId id="273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Модель Гонки Озброєнь </a:t>
            </a:r>
            <a:r>
              <a:rPr lang="uk-UA" dirty="0" err="1"/>
              <a:t>Річардсона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Аналіз моделі гонки озброєнь та її реалізація в середовищі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в середовищі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Для вирішення диференціальних рівнянь використаємо </a:t>
            </a:r>
            <a:r>
              <a:rPr lang="uk-UA" dirty="0" err="1"/>
              <a:t>солвер</a:t>
            </a:r>
            <a:r>
              <a:rPr lang="uk-UA" dirty="0"/>
              <a:t> </a:t>
            </a:r>
            <a:r>
              <a:rPr lang="en-US" dirty="0"/>
              <a:t>ode45</a:t>
            </a:r>
            <a:r>
              <a:rPr lang="uk-UA" dirty="0"/>
              <a:t>. </a:t>
            </a:r>
            <a:r>
              <a:rPr lang="uk-UA" dirty="0" err="1"/>
              <a:t>Диф</a:t>
            </a:r>
            <a:r>
              <a:rPr lang="uk-UA" dirty="0"/>
              <a:t>. рівняння у файл-функції можна представити у вигляді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/>
              <a:t>Параметри системи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62" y="3527516"/>
            <a:ext cx="356235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2" y="4352921"/>
            <a:ext cx="2028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2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Знаходження точки рівноваги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Можна скористатися </a:t>
            </a:r>
            <a:r>
              <a:rPr lang="en-US" dirty="0"/>
              <a:t>Symbolic Toolbox</a:t>
            </a:r>
            <a:r>
              <a:rPr lang="uk-UA" dirty="0"/>
              <a:t>, щоб вирішити систему рівнянь для точки рівноваги і таким чином знайти її координати та нарисувати</a:t>
            </a:r>
            <a:r>
              <a:rPr lang="en-US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71" y="3144066"/>
            <a:ext cx="2581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Графічний інтерфейс користувача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591336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зручност</a:t>
            </a:r>
            <a:r>
              <a:rPr lang="uk-UA" dirty="0"/>
              <a:t>і моделювання був створений графічний інтерфейс, де можна ввести параметри системи, часовий проміжок моделювання та початкові умови </a:t>
            </a:r>
            <a:r>
              <a:rPr lang="uk-UA" dirty="0" err="1"/>
              <a:t>оз</a:t>
            </a:r>
            <a:r>
              <a:rPr lang="ru-RU" dirty="0"/>
              <a:t>б</a:t>
            </a:r>
            <a:r>
              <a:rPr lang="uk-UA" dirty="0" err="1"/>
              <a:t>роєнь</a:t>
            </a:r>
            <a:r>
              <a:rPr lang="uk-UA" dirty="0"/>
              <a:t> двох блоків. Якщо користувач не заповнив одне з полів, то на його місці використовуватиметься величина за замовчуванням.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D08F8-B852-456B-87C0-EA00E1AB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58" y="2110926"/>
            <a:ext cx="3427568" cy="45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9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Часовий графік та фазовий портрет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Програма дозволяє вибрати тип графіку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31656"/>
            <a:ext cx="5934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3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програми з величинами за замовчуванням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Після натиснення кнопки </a:t>
            </a:r>
            <a:r>
              <a:rPr lang="en-US" dirty="0"/>
              <a:t>“Update” </a:t>
            </a:r>
            <a:r>
              <a:rPr lang="uk-UA" dirty="0"/>
              <a:t>отримуємо часовий графік та після вибору </a:t>
            </a:r>
            <a:r>
              <a:rPr lang="en-US" dirty="0"/>
              <a:t>Phase Portrait </a:t>
            </a:r>
            <a:r>
              <a:rPr lang="uk-UA" dirty="0"/>
              <a:t>і повторного натиснення </a:t>
            </a:r>
            <a:r>
              <a:rPr lang="en-US" dirty="0"/>
              <a:t>“Update” </a:t>
            </a:r>
            <a:r>
              <a:rPr lang="uk-UA" dirty="0"/>
              <a:t>фазовий портрет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DE023-C8CE-4A0A-BD46-9934577B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8" y="3429000"/>
            <a:ext cx="4009364" cy="2572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BE3AA7-4877-41E2-B75B-7F62FA2E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89" y="3431114"/>
            <a:ext cx="1419225" cy="2505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25B9BC-3A40-454B-BF90-8A6F3ABC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249" y="3429000"/>
            <a:ext cx="4063193" cy="25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7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програми з вказаними величинами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Отримуємо наступні графіки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833144"/>
            <a:ext cx="1969124" cy="1895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94" y="2833144"/>
            <a:ext cx="4074689" cy="2975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9D31C-CD2F-4FA4-9EA3-C4417D13A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831" y="2833145"/>
            <a:ext cx="4237233" cy="29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Інтерпретація графіків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Оскільки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uk-UA" dirty="0"/>
                  <a:t>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uk-UA" dirty="0"/>
                  <a:t> то відбувається нескінченна гонка озброєнь. Точки рівноваги в даному випадку не існує(очевидно, бо виконується умова для нескінченної гонки), так як і ордината, і абсциса (координати вказані в терміналі </a:t>
                </a:r>
                <a:r>
                  <a:rPr lang="en-US" dirty="0" err="1"/>
                  <a:t>Matlab</a:t>
                </a:r>
                <a:r>
                  <a:rPr lang="en-US" dirty="0"/>
                  <a:t>)</a:t>
                </a:r>
                <a:r>
                  <a:rPr lang="ru-RU" dirty="0"/>
                  <a:t> не задовільняють умову </a:t>
                </a:r>
                <a:r>
                  <a:rPr lang="en-US" dirty="0"/>
                  <a:t>x&gt;0, y&gt;0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73" t="-2369" r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757284C-C002-47D3-A475-B09EB2A6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19" y="4662904"/>
            <a:ext cx="11906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4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з точкою рівноваги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Модель з даними параметрами матиме точку рівноваги, так як </a:t>
            </a:r>
            <a:r>
              <a:rPr lang="uk-UA" dirty="0" err="1"/>
              <a:t>задовільняється</a:t>
            </a:r>
            <a:r>
              <a:rPr lang="uk-UA" dirty="0"/>
              <a:t> умова стабільності.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9B61A-DCF5-46A8-9F1E-AC49D8AC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429000"/>
            <a:ext cx="5229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6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моделювання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Часовий графік та фазовий портрет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86107"/>
            <a:ext cx="3621713" cy="2542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63B74-5D06-473E-B356-B5799B78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37" y="3286107"/>
            <a:ext cx="3712392" cy="25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моделювання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Знайдена точка рівноваги та її координати</a:t>
            </a:r>
            <a:r>
              <a:rPr lang="en-US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2928937"/>
            <a:ext cx="12001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016EB-4CF6-4F84-8071-FA20E7AA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4" y="2949605"/>
            <a:ext cx="4021761" cy="28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гонка озброєнь?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Гонка озброєнь – ситуація, у якій 2 країни або блоки, що протиставляються один одному, нарощують свою військову силу.</a:t>
            </a:r>
          </a:p>
          <a:p>
            <a:pPr marL="0" indent="0">
              <a:buNone/>
            </a:pPr>
            <a:r>
              <a:rPr lang="uk-UA" dirty="0"/>
              <a:t>Прикладами можуть бути </a:t>
            </a:r>
            <a:r>
              <a:rPr lang="en-US" dirty="0"/>
              <a:t>NATO </a:t>
            </a:r>
            <a:r>
              <a:rPr lang="uk-UA" dirty="0"/>
              <a:t>та Країни Варшавського договору, Антанта та Союз центральних держав, Союзники та Країни Осі тощо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5354679"/>
            <a:ext cx="1445623" cy="108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25" y="5169643"/>
            <a:ext cx="1203426" cy="1435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73" y="5169643"/>
            <a:ext cx="1123585" cy="1533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44" y="5169643"/>
            <a:ext cx="2364876" cy="15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Модель є та була найбільш актуальною для 20 та 21 століть. Політологи стверджують, що з 30 конфліктів, де була гонка озброєнь, 25 закінчилися війною і лише 3 конфлікти з 70, де не було гонки озброєнь, довели до війни.</a:t>
            </a:r>
            <a:r>
              <a:rPr lang="en-US" dirty="0"/>
              <a:t> </a:t>
            </a:r>
            <a:r>
              <a:rPr lang="uk-UA" dirty="0"/>
              <a:t>Таким чином можна прогнозувати результати конфліктів за допомогою моделі </a:t>
            </a:r>
            <a:r>
              <a:rPr lang="uk-UA" dirty="0" err="1"/>
              <a:t>Річардсона</a:t>
            </a:r>
            <a:r>
              <a:rPr lang="uk-U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можна охарактеризувати таку ситуацію?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Країна </a:t>
            </a:r>
            <a:r>
              <a:rPr lang="en-US" dirty="0"/>
              <a:t>X </a:t>
            </a:r>
            <a:r>
              <a:rPr lang="uk-UA" dirty="0"/>
              <a:t>озброюється, побоюючись потенційної загрози війни від країни </a:t>
            </a:r>
            <a:r>
              <a:rPr lang="en-US" dirty="0"/>
              <a:t>Y</a:t>
            </a:r>
          </a:p>
          <a:p>
            <a:r>
              <a:rPr lang="uk-UA" dirty="0"/>
              <a:t>Країна </a:t>
            </a:r>
            <a:r>
              <a:rPr lang="en-US" dirty="0"/>
              <a:t>Y</a:t>
            </a:r>
            <a:r>
              <a:rPr lang="uk-UA" dirty="0"/>
              <a:t>, знаючи про ріст затрат на озброєння країни </a:t>
            </a:r>
            <a:r>
              <a:rPr lang="en-US" dirty="0"/>
              <a:t>X</a:t>
            </a:r>
            <a:r>
              <a:rPr lang="uk-UA" dirty="0"/>
              <a:t>, в свою чергу сама збільшує затрати на озброєння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Найпростіша математична модель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/>
                  <a:t>Якщо кожна країна змінює швидкість озброєння </a:t>
                </a:r>
                <a:r>
                  <a:rPr lang="uk-UA" dirty="0" err="1"/>
                  <a:t>пропорційно</a:t>
                </a:r>
                <a:r>
                  <a:rPr lang="uk-UA" dirty="0"/>
                  <a:t> рівню затрат на озброєння іншої країни, то математично таку ситуацію можна описати системою із 2 диференціальних рівнянь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uk-UA" dirty="0"/>
                  <a:t>та </a:t>
                </a:r>
                <a:r>
                  <a:rPr lang="en-US" dirty="0"/>
                  <a:t>b – </a:t>
                </a:r>
                <a:r>
                  <a:rPr lang="uk-UA" dirty="0"/>
                  <a:t>додатні константи, що описують чутливість однієї країни до росту озброєння іншої.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3" t="-6261" r="-1395" b="-6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91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Удосконалення моделі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/>
                  <a:t>Очевидний недолік попередньої системи</a:t>
                </a:r>
                <a:r>
                  <a:rPr lang="en-US" dirty="0"/>
                  <a:t>: </a:t>
                </a:r>
                <a:r>
                  <a:rPr lang="ru-RU" dirty="0"/>
                  <a:t>р</a:t>
                </a:r>
                <a:r>
                  <a:rPr lang="uk-UA" dirty="0" err="1"/>
                  <a:t>іст</a:t>
                </a:r>
                <a:r>
                  <a:rPr lang="uk-UA" dirty="0"/>
                  <a:t> затрат на озброєння нічим не лімітується. Можна припустити, чим більший рівень затрат на озброєння, тим менша швидкість його приросту. Це можна описати системою 2 диференціальних рівнянь, де </a:t>
                </a:r>
                <a:r>
                  <a:rPr lang="en-US" dirty="0"/>
                  <a:t>m </a:t>
                </a:r>
                <a:r>
                  <a:rPr lang="uk-UA" dirty="0"/>
                  <a:t>та </a:t>
                </a:r>
                <a:r>
                  <a:rPr lang="en-US" dirty="0"/>
                  <a:t>n </a:t>
                </a:r>
                <a:r>
                  <a:rPr lang="uk-UA" dirty="0"/>
                  <a:t>– додатні константи або нуль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3" t="-6261" r="-2093" b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88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Державні претензії та агресивність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/>
                  <a:t>Для подальшого удосконалення моделі варто ввести ще 2 параметра, що позначатимуть бажання країни нарощувати озброєння. Нова система диференціальних рівнянь, де </a:t>
                </a:r>
                <a:r>
                  <a:rPr lang="en-US" dirty="0"/>
                  <a:t>r </a:t>
                </a:r>
                <a:r>
                  <a:rPr lang="uk-UA" dirty="0"/>
                  <a:t>та </a:t>
                </a:r>
                <a:r>
                  <a:rPr lang="en-US" dirty="0"/>
                  <a:t>s </a:t>
                </a:r>
                <a:r>
                  <a:rPr lang="uk-UA" dirty="0"/>
                  <a:t>константи, що можуть бути як </a:t>
                </a:r>
                <a:r>
                  <a:rPr lang="uk-UA" dirty="0" err="1"/>
                  <a:t>додатніми</a:t>
                </a:r>
                <a:r>
                  <a:rPr lang="uk-UA" dirty="0"/>
                  <a:t>(підтримка озброєння), так і від’ємними(</a:t>
                </a:r>
                <a:r>
                  <a:rPr lang="uk-UA" dirty="0" err="1"/>
                  <a:t>миролюбивість</a:t>
                </a:r>
                <a:r>
                  <a:rPr lang="uk-UA" dirty="0"/>
                  <a:t>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3" t="-6261" b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Якими можуть бути результати?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uk-UA" dirty="0"/>
                  <a:t>Якщо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uk-UA" dirty="0"/>
                  <a:t>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uk-UA" dirty="0"/>
                  <a:t>, то відбудеться нескінченна гонка озброєнь</a:t>
                </a:r>
              </a:p>
              <a:p>
                <a:r>
                  <a:rPr lang="uk-UA" dirty="0"/>
                  <a:t>Якщо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dirty="0"/>
                  <a:t>, то відбудеться взаємне </a:t>
                </a:r>
                <a:r>
                  <a:rPr lang="uk-UA" dirty="0" err="1"/>
                  <a:t>обезброєння</a:t>
                </a:r>
                <a:endParaRPr lang="uk-UA" dirty="0"/>
              </a:p>
              <a:p>
                <a:r>
                  <a:rPr lang="uk-UA" dirty="0"/>
                  <a:t>Може існувати певна точка рівноваги, коли озброєння обох країн є умовно однаковим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46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3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Умови рівноваги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Щоб система була стабільною достатньо виконання двох умов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uk-UA" dirty="0"/>
                  <a:t>Таким чином система вважається стабільною тоді, коли рівень затрат на озброєння постійний та не залежить від часу.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3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3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Точка рівноваги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Точка рівноваги лежить на перетині двох прямих </a:t>
            </a:r>
            <a:r>
              <a:rPr lang="en-US" dirty="0"/>
              <a:t>G </a:t>
            </a:r>
            <a:r>
              <a:rPr lang="uk-UA" dirty="0"/>
              <a:t>та </a:t>
            </a:r>
            <a:r>
              <a:rPr lang="en-US" dirty="0"/>
              <a:t>Z</a:t>
            </a:r>
            <a:r>
              <a:rPr lang="uk-UA" dirty="0"/>
              <a:t> з попередньої системи рівнянь.</a:t>
            </a:r>
            <a:r>
              <a:rPr lang="en-US" dirty="0"/>
              <a:t> </a:t>
            </a:r>
            <a:r>
              <a:rPr lang="uk-UA" dirty="0"/>
              <a:t>При цьому її координати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uk-UA" dirty="0"/>
              <a:t>повинні бути більші нуля.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082" y="3123248"/>
            <a:ext cx="3412975" cy="30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1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407</TotalTime>
  <Words>647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Trebuchet MS</vt:lpstr>
      <vt:lpstr>Berlin</vt:lpstr>
      <vt:lpstr>Модель Гонки Озброєнь Річардсона</vt:lpstr>
      <vt:lpstr>Що таке гонка озброєнь?</vt:lpstr>
      <vt:lpstr>Як можна охарактеризувати таку ситуацію?</vt:lpstr>
      <vt:lpstr>Найпростіша математична модель</vt:lpstr>
      <vt:lpstr>Удосконалення моделі</vt:lpstr>
      <vt:lpstr>Державні претензії та агресивність</vt:lpstr>
      <vt:lpstr>Якими можуть бути результати?</vt:lpstr>
      <vt:lpstr>Умови рівноваги</vt:lpstr>
      <vt:lpstr>Точка рівноваги</vt:lpstr>
      <vt:lpstr>Модель в середовищі Matlab</vt:lpstr>
      <vt:lpstr>Знаходження точки рівноваги</vt:lpstr>
      <vt:lpstr>Графічний інтерфейс користувача</vt:lpstr>
      <vt:lpstr>Часовий графік та фазовий портрет</vt:lpstr>
      <vt:lpstr>Тестування програми з величинами за замовчуванням</vt:lpstr>
      <vt:lpstr>Тестування програми з вказаними величинами</vt:lpstr>
      <vt:lpstr>Інтерпретація графіків</vt:lpstr>
      <vt:lpstr>Модель з точкою рівноваги</vt:lpstr>
      <vt:lpstr>Результати моделювання</vt:lpstr>
      <vt:lpstr>Результати моделювання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Vegener</dc:creator>
  <cp:lastModifiedBy>Oscar</cp:lastModifiedBy>
  <cp:revision>57</cp:revision>
  <dcterms:created xsi:type="dcterms:W3CDTF">2020-11-12T18:06:08Z</dcterms:created>
  <dcterms:modified xsi:type="dcterms:W3CDTF">2020-12-17T09:44:59Z</dcterms:modified>
</cp:coreProperties>
</file>