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7D39F02-CC7E-8518-A4B7-DC3341C9BE6F}">
  <a:tblStyle styleId="{47D39F02-CC7E-8518-A4B7-DC3341C9BE6F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4795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PUF characterization metrics</a:t>
            </a:r>
            <a:endParaRPr/>
          </a:p>
        </p:txBody>
      </p:sp>
      <p:sp>
        <p:nvSpPr>
          <p:cNvPr id="92956639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lvl="0">
              <a:defRPr/>
            </a:pPr>
            <a:r>
              <a:rPr lang="fr-BE"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Reliability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</a:t>
            </a:r>
            <a:endParaRPr lang="fr-BE"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Probability of “correct” response =&gt; 100%</a:t>
            </a:r>
            <a:endParaRPr sz="2800"/>
          </a:p>
          <a:p>
            <a:pPr lvl="0">
              <a:defRPr/>
            </a:pPr>
            <a:r>
              <a:rPr lang="fr-BE" sz="3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Uniformity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fr-BE"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Probability that a bit response is “0” (or “1”) for a given challenge =&gt; 50%</a:t>
            </a:r>
            <a:endParaRPr lang="fr-BE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BE"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Uniqueness 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fr-BE"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intra 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fr-BE"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): 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Mean distance between different PUF’s CRP =&gt; 50%</a:t>
            </a:r>
            <a:endParaRPr lang="fr-BE"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fr-BE" sz="3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Bit-aliasing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BE" sz="3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 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fr-BE" sz="3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</a:t>
            </a:r>
            <a:r>
              <a:rPr lang="fr-BE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endParaRPr lang="fr-BE" sz="3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Probability that a bit response is “0” (or “1”) accross different PUF’s responses for a given challenge </a:t>
            </a:r>
            <a:r>
              <a:rPr lang="fr-BE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=&gt; 50%</a:t>
            </a:r>
            <a:r>
              <a:rPr lang="fr-BE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fr-BE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Indicator of a biased implementation.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6356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672929265" name=""/>
          <p:cNvGraphicFramePr>
            <a:graphicFrameLocks xmlns:a="http://schemas.openxmlformats.org/drawingml/2006/main"/>
          </p:cNvGraphicFramePr>
          <p:nvPr/>
        </p:nvGraphicFramePr>
        <p:xfrm>
          <a:off x="5918" y="-14641"/>
          <a:ext cx="10515600" cy="691895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{47D39F02-CC7E-8518-A4B7-DC3341C9BE6F}</a:tableStyleId>
              </a:tblPr>
              <a:tblGrid>
                <a:gridCol w="935593"/>
                <a:gridCol w="1901046"/>
                <a:gridCol w="1035124"/>
                <a:gridCol w="1005265"/>
                <a:gridCol w="935593"/>
                <a:gridCol w="836062"/>
                <a:gridCol w="895780"/>
                <a:gridCol w="905734"/>
                <a:gridCol w="955499"/>
                <a:gridCol w="955499"/>
                <a:gridCol w="955499"/>
                <a:gridCol w="875874"/>
              </a:tblGrid>
              <a:tr h="335189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Abreviation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Name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Architecture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Security type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Uniqueness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Reliability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Uniformity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Bit-Alias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ML robust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Area (slices)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Bit length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Target FPGA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</a:tr>
              <a:tr h="174368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Abriter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Strong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41.53%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95.50%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2816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Artix-7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</a:tr>
              <a:tr h="27869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18.37%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99.76%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55.69%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19.57%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Virtex-5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28027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44.30%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96.00%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48.45%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234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</a:tr>
              <a:tr h="342386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FF-XOR-APUF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Feed forward XOR arbiter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Strong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49.20%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89.50%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50.00%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Artix-7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175955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LR-PUF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Logically reconfigurable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Strong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425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175955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Interpose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Strong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49.25%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89.50%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55.90%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Artix-7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174368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RO-PUF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Ring Oscillator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49.33%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95.45%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49.50%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Virtex-5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</a:tr>
              <a:tr h="27869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48.30%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97.88%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50.13%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51.80%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747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283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Spartan-3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27869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47.13%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99.16%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50.61%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82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28027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49.83%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99.35%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Artix-7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</a:tr>
              <a:tr h="281866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Loop 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Loop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49.94%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95.00%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50.00%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Cyclone II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340799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TERO-PUF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Transcient Effect Ring Oscillator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48.00%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98.30%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Cyclone II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</a:tr>
              <a:tr h="28027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48.50%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85.00%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</a:tr>
              <a:tr h="175955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BR-PUF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Bistable Ring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Strong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40.67%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98.22%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340799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Anderson-PUF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Anderson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47.65%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96.40%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Virtex-5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</a:tr>
              <a:tr h="28027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46.25%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97.63%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45.88%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45.88%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Zynq-7000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</a:tr>
              <a:tr h="281866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Glitch-PUF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Glitch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Delay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342386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SRAM-PUF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Static random-acces memory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Memory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Strong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49.97%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88.00%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342386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FF-PUF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Flip-Flop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Memory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Strong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50% (pos prod)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95.00%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Virtex II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336777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Butterfly-PUF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Butterfly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Memory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43.16%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96.20%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Virtex-5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175955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ID-PUF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identfication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Memory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Weak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45.60%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99.42%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w="9524" algn="ctr"/>
                  </a:tcPr>
                </a:tc>
              </a:tr>
              <a:tr h="280278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L-PUF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Latch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Memory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49.32%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98.80%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44.65%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44.65%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Spartan-3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w="9524" algn="ctr"/>
                    <a:lnB algn="ctr">
                      <a:noFill/>
                    </a:lnB>
                  </a:tcPr>
                </a:tc>
              </a:tr>
              <a:tr h="27869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49.00%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96.34%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27869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49.24%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98.87%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324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28027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w="9524" algn="ctr"/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48.10%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99.19%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50.20%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Spartan-6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w="9524" algn="ctr"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9719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Improve reliability</a:t>
            </a:r>
            <a:endParaRPr/>
          </a:p>
        </p:txBody>
      </p:sp>
      <p:sp>
        <p:nvSpPr>
          <p:cNvPr id="13237254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BE" b="1"/>
              <a:t>Calibration</a:t>
            </a:r>
            <a:endParaRPr lang="fr-BE"/>
          </a:p>
          <a:p>
            <a:pPr lvl="1">
              <a:defRPr/>
            </a:pPr>
            <a:r>
              <a:rPr lang="fr-BE"/>
              <a:t>For design like RO-PUF that compare different elements, we can use only the combination where the different is large enough. Trade off with numbre of CRP available.</a:t>
            </a:r>
            <a:endParaRPr lang="fr-BE"/>
          </a:p>
          <a:p>
            <a:pPr lvl="0">
              <a:defRPr/>
            </a:pPr>
            <a:r>
              <a:rPr lang="fr-BE" b="1"/>
              <a:t>ECC</a:t>
            </a:r>
            <a:endParaRPr lang="fr-BE"/>
          </a:p>
          <a:p>
            <a:pPr lvl="1">
              <a:defRPr/>
            </a:pPr>
            <a:r>
              <a:rPr lang="fr-BE"/>
              <a:t>Bit correction of the response.</a:t>
            </a:r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8659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Improve Bit-aliasing</a:t>
            </a:r>
            <a:endParaRPr/>
          </a:p>
        </p:txBody>
      </p:sp>
      <p:sp>
        <p:nvSpPr>
          <p:cNvPr id="8098807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916018" y="1825624"/>
            <a:ext cx="4084426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BE" b="1"/>
              <a:t>Issu</a:t>
            </a:r>
            <a:r>
              <a:rPr lang="fr-BE" b="1"/>
              <a:t>: </a:t>
            </a:r>
            <a:endParaRPr b="1"/>
          </a:p>
          <a:p>
            <a:pPr lvl="1">
              <a:defRPr/>
            </a:pPr>
            <a:r>
              <a:rPr lang="fr-BE"/>
              <a:t>Delay bias in the LUT6 of the Artix-7</a:t>
            </a:r>
            <a:endParaRPr lang="fr-BE"/>
          </a:p>
          <a:p>
            <a:pPr lvl="0">
              <a:defRPr/>
            </a:pPr>
            <a:r>
              <a:rPr lang="fr-BE" b="1"/>
              <a:t>Solution:</a:t>
            </a:r>
            <a:endParaRPr b="1"/>
          </a:p>
          <a:p>
            <a:pPr lvl="1">
              <a:defRPr/>
            </a:pPr>
            <a:r>
              <a:rPr lang="fr-BE"/>
              <a:t>Ensure same number of path D(0) and D(1). Tradeoff with CRP size</a:t>
            </a:r>
            <a:endParaRPr lang="fr-BE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959984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000444" y="1825624"/>
            <a:ext cx="704064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6583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Neural networks attacks</a:t>
            </a:r>
            <a:endParaRPr/>
          </a:p>
        </p:txBody>
      </p:sp>
      <p:sp>
        <p:nvSpPr>
          <p:cNvPr id="10895070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BE" b="1"/>
              <a:t>Entropy</a:t>
            </a:r>
            <a:endParaRPr lang="fr-BE"/>
          </a:p>
          <a:p>
            <a:pPr lvl="1">
              <a:defRPr/>
            </a:pPr>
            <a:r>
              <a:rPr lang="fr-BE"/>
              <a:t>Indicate the overall difficulty to predict a response.</a:t>
            </a:r>
            <a:endParaRPr lang="fr-BE"/>
          </a:p>
          <a:p>
            <a:pPr>
              <a:defRPr/>
            </a:pPr>
            <a:r>
              <a:rPr lang="fr-BE" b="1"/>
              <a:t>Bit-wise entropy</a:t>
            </a:r>
            <a:endParaRPr b="1"/>
          </a:p>
          <a:p>
            <a:pPr lvl="1">
              <a:defRPr/>
            </a:pPr>
            <a:r>
              <a:rPr lang="fr-BE"/>
              <a:t>Indicate which bits are the more vulnerable (gives the most information about the overall response)</a:t>
            </a:r>
            <a:endParaRPr lang="fr-BE"/>
          </a:p>
          <a:p>
            <a:pPr>
              <a:defRPr/>
            </a:pPr>
            <a:r>
              <a:rPr lang="fr-BE" b="1"/>
              <a:t>Bit-bias</a:t>
            </a:r>
            <a:endParaRPr lang="fr-BE"/>
          </a:p>
          <a:p>
            <a:pPr lvl="1">
              <a:defRPr/>
            </a:pPr>
            <a:r>
              <a:rPr lang="fr-BE"/>
              <a:t>Indicator of the bias of each bit.</a:t>
            </a:r>
            <a:endParaRPr lang="fr-BE"/>
          </a:p>
          <a:p>
            <a:pPr lvl="0">
              <a:defRPr/>
            </a:pPr>
            <a:r>
              <a:rPr lang="fr-BE" b="1"/>
              <a:t>Bit-bias standard deviation</a:t>
            </a:r>
            <a:endParaRPr b="1"/>
          </a:p>
          <a:p>
            <a:pPr lvl="1">
              <a:defRPr/>
            </a:pPr>
            <a:r>
              <a:rPr lang="fr-BE"/>
              <a:t>Potential indicator for fast NN resistance characterization</a:t>
            </a:r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8872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Interesting aspect</a:t>
            </a:r>
            <a:endParaRPr/>
          </a:p>
        </p:txBody>
      </p:sp>
      <p:sp>
        <p:nvSpPr>
          <p:cNvPr id="14421439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Hybrid PUF</a:t>
            </a:r>
            <a:endParaRPr lang="fr-BE"/>
          </a:p>
          <a:p>
            <a:pPr>
              <a:defRPr/>
            </a:pPr>
            <a:r>
              <a:rPr lang="fr-BE"/>
              <a:t>ECC</a:t>
            </a:r>
            <a:endParaRPr lang="fr-BE"/>
          </a:p>
          <a:p>
            <a:pPr>
              <a:defRPr/>
            </a:pPr>
            <a:r>
              <a:rPr lang="fr-BE"/>
              <a:t>PVT</a:t>
            </a:r>
            <a:endParaRPr lang="fr-BE"/>
          </a:p>
          <a:p>
            <a:pPr>
              <a:defRPr/>
            </a:pPr>
            <a:r>
              <a:rPr lang="fr-BE"/>
              <a:t>Artix-7LUT6 delay bias mitigation</a:t>
            </a:r>
            <a:endParaRPr lang="fr-BE"/>
          </a:p>
          <a:p>
            <a:pPr>
              <a:defRPr/>
            </a:pPr>
            <a:r>
              <a:rPr lang="fr-BE"/>
              <a:t>TERO final state ?</a:t>
            </a:r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7733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  <a:endParaRPr/>
          </a:p>
        </p:txBody>
      </p:sp>
      <p:sp>
        <p:nvSpPr>
          <p:cNvPr id="126819248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9" y="1690687"/>
            <a:ext cx="5257800" cy="44862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fr-BE" sz="10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Architectures</a:t>
            </a:r>
            <a:endParaRPr sz="10000" b="1"/>
          </a:p>
          <a:p>
            <a:pPr>
              <a:defRPr/>
            </a:pPr>
            <a:endParaRPr lang="fr-BE" sz="7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BE" sz="7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based PUFs</a:t>
            </a: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fr-BE" sz="7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RO-PUF</a:t>
            </a:r>
            <a:endParaRPr sz="7200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TERO-PUF</a:t>
            </a:r>
            <a:endParaRPr sz="7200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Arbiter-PUF</a:t>
            </a:r>
            <a:endParaRPr sz="7200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Glitch PUF</a:t>
            </a:r>
            <a:endParaRPr sz="7200"/>
          </a:p>
          <a:p>
            <a:pPr lvl="0">
              <a:defRPr/>
            </a:pPr>
            <a:r>
              <a:rPr lang="fr-BE" sz="7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based PUFs:</a:t>
            </a:r>
            <a:endParaRPr sz="7200" b="1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SRAM-PUF</a:t>
            </a:r>
            <a:endParaRPr sz="7200" b="0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FF-PUF</a:t>
            </a:r>
            <a:endParaRPr sz="7200" b="0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L-PUF</a:t>
            </a:r>
            <a:endParaRPr sz="7200" b="0"/>
          </a:p>
          <a:p>
            <a:pPr lvl="0">
              <a:defRPr/>
            </a:pPr>
            <a:r>
              <a:rPr lang="fr-BE" sz="7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PUFs:</a:t>
            </a:r>
            <a:endParaRPr sz="7200" b="1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Composite PUF </a:t>
            </a:r>
            <a:endParaRPr sz="7200" b="0"/>
          </a:p>
          <a:p>
            <a:pPr lvl="1">
              <a:defRPr/>
            </a:pPr>
            <a:r>
              <a:rPr lang="fr-BE" sz="7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Arbiter PUF</a:t>
            </a:r>
            <a:endParaRPr sz="7200" b="0"/>
          </a:p>
        </p:txBody>
      </p:sp>
      <p:sp>
        <p:nvSpPr>
          <p:cNvPr id="989781461" name="Content Placeholder 2"/>
          <p:cNvSpPr>
            <a:spLocks noGrp="1"/>
          </p:cNvSpPr>
          <p:nvPr/>
        </p:nvSpPr>
        <p:spPr bwMode="auto">
          <a:xfrm flipH="0" flipV="0">
            <a:off x="838199" y="1690687"/>
            <a:ext cx="5257800" cy="44862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BE" sz="3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Security types</a:t>
            </a:r>
            <a:endParaRPr sz="2800" b="1"/>
          </a:p>
          <a:p>
            <a:pPr>
              <a:defRPr/>
            </a:pPr>
            <a:endParaRPr lang="fr-BE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BE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PUF</a:t>
            </a: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fr-BE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CRP space (or only 1)</a:t>
            </a:r>
            <a:endParaRPr sz="2600"/>
          </a:p>
          <a:p>
            <a:pPr lvl="1">
              <a:defRPr/>
            </a:pP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response(s) should never be revealed.</a:t>
            </a:r>
            <a:endParaRPr lang="fr-BE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Good for private key generation</a:t>
            </a:r>
            <a:endParaRPr lang="fr-BE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lang="fr-BE" sz="2600"/>
          </a:p>
          <a:p>
            <a:pPr>
              <a:defRPr/>
            </a:pPr>
            <a:r>
              <a:rPr lang="fr-BE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 PUF</a:t>
            </a: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sz="2600"/>
          </a:p>
          <a:p>
            <a:pPr lvl="1">
              <a:defRPr/>
            </a:pP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CRP space</a:t>
            </a:r>
            <a:endParaRPr sz="2600"/>
          </a:p>
          <a:p>
            <a:pPr lvl="1">
              <a:defRPr/>
            </a:pP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response(s) could be revealed if this challenge-pair won’t be used again.</a:t>
            </a:r>
            <a:endParaRPr sz="2600"/>
          </a:p>
          <a:p>
            <a:pPr lvl="1">
              <a:defRPr/>
            </a:pP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the ensure that response can not be predicted</a:t>
            </a:r>
            <a:r>
              <a:rPr lang="fr-BE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BE"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BE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Good for authentification.</a:t>
            </a:r>
            <a:endParaRPr sz="2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6049761" y="1728880"/>
            <a:ext cx="0" cy="44480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7687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Arbiter PUF</a:t>
            </a:r>
            <a:endParaRPr/>
          </a:p>
        </p:txBody>
      </p:sp>
      <p:sp>
        <p:nvSpPr>
          <p:cNvPr id="211135611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5049174"/>
            <a:ext cx="10515600" cy="11277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fr-BE" b="1"/>
              <a:t>Delay based, Strong PUF</a:t>
            </a:r>
            <a:endParaRPr b="1"/>
          </a:p>
          <a:p>
            <a:pPr marL="0" indent="0">
              <a:buFont typeface="Arial"/>
              <a:buNone/>
              <a:defRPr/>
            </a:pPr>
            <a:r>
              <a:rPr lang="fr-BE" b="1"/>
              <a:t>Variations</a:t>
            </a:r>
            <a:r>
              <a:rPr lang="fr-BE"/>
              <a:t>: XOR Abriter, Feed-forward Arbiter, Reconfigurable, Interpose</a:t>
            </a:r>
            <a:endParaRPr lang="fr-BE"/>
          </a:p>
        </p:txBody>
      </p:sp>
      <p:pic>
        <p:nvPicPr>
          <p:cNvPr id="22079939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922940" y="1736925"/>
            <a:ext cx="9305082" cy="321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9089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Ring oscillator PUF</a:t>
            </a:r>
            <a:endParaRPr/>
          </a:p>
        </p:txBody>
      </p:sp>
      <p:sp>
        <p:nvSpPr>
          <p:cNvPr id="192125508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5039926"/>
            <a:ext cx="10515600" cy="11370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fr-BE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based, Weak PUF</a:t>
            </a:r>
            <a:endParaRPr sz="2800" b="1"/>
          </a:p>
          <a:p>
            <a:pPr marL="0" indent="0">
              <a:buFont typeface="Arial"/>
              <a:buNone/>
              <a:defRPr/>
            </a:pPr>
            <a:r>
              <a:rPr lang="fr-BE" b="1"/>
              <a:t>Variations: </a:t>
            </a:r>
            <a:r>
              <a:rPr lang="fr-BE" b="0"/>
              <a:t>reconfigurable, transcient-effect, bistable ring PUF</a:t>
            </a:r>
            <a:endParaRPr lang="fr-BE" b="0"/>
          </a:p>
        </p:txBody>
      </p:sp>
      <p:pic>
        <p:nvPicPr>
          <p:cNvPr id="16710370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24199" y="1455567"/>
            <a:ext cx="59436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0110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Anderson PUF (FPGA)</a:t>
            </a:r>
            <a:endParaRPr/>
          </a:p>
        </p:txBody>
      </p:sp>
      <p:pic>
        <p:nvPicPr>
          <p:cNvPr id="13272534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953778" y="1690687"/>
            <a:ext cx="6284442" cy="3645161"/>
          </a:xfrm>
          <a:prstGeom prst="rect">
            <a:avLst/>
          </a:prstGeom>
        </p:spPr>
      </p:pic>
      <p:sp>
        <p:nvSpPr>
          <p:cNvPr id="148823889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5557791"/>
            <a:ext cx="10515600" cy="61917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fr-BE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Delay based, Strong PUF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2434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SRAM PUF / FF PUF</a:t>
            </a:r>
            <a:endParaRPr/>
          </a:p>
        </p:txBody>
      </p:sp>
      <p:sp>
        <p:nvSpPr>
          <p:cNvPr id="166461349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5382087"/>
            <a:ext cx="10515600" cy="79487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fr-BE" b="1"/>
              <a:t>Memory based, Strong PUF</a:t>
            </a:r>
            <a:endParaRPr b="1"/>
          </a:p>
        </p:txBody>
      </p:sp>
      <p:pic>
        <p:nvPicPr>
          <p:cNvPr id="20479250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57525" y="1528392"/>
            <a:ext cx="6076949" cy="3190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37448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90707" y="1098550"/>
            <a:ext cx="4610584" cy="4283535"/>
          </a:xfrm>
          <a:prstGeom prst="rect">
            <a:avLst/>
          </a:prstGeom>
        </p:spPr>
      </p:pic>
      <p:sp>
        <p:nvSpPr>
          <p:cNvPr id="442777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Butterfly PUF / Latch PUF</a:t>
            </a:r>
            <a:endParaRPr/>
          </a:p>
        </p:txBody>
      </p:sp>
      <p:sp>
        <p:nvSpPr>
          <p:cNvPr id="165878750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5382086"/>
            <a:ext cx="10515600" cy="79487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fr-BE" b="1"/>
              <a:t>Memory based, Strong PUF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148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Double arbiter PUF</a:t>
            </a:r>
            <a:endParaRPr/>
          </a:p>
        </p:txBody>
      </p:sp>
      <p:sp>
        <p:nvSpPr>
          <p:cNvPr id="6986755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5382086"/>
            <a:ext cx="10515600" cy="79487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fr-BE" b="1"/>
              <a:t>Hybrid, Strong PUF</a:t>
            </a:r>
            <a:endParaRPr b="1"/>
          </a:p>
        </p:txBody>
      </p:sp>
      <p:pic>
        <p:nvPicPr>
          <p:cNvPr id="10783428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41236" y="1287165"/>
            <a:ext cx="6509526" cy="403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6205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BE"/>
              <a:t>Composit PUF  (RO + arbiter)</a:t>
            </a:r>
            <a:endParaRPr/>
          </a:p>
        </p:txBody>
      </p:sp>
      <p:sp>
        <p:nvSpPr>
          <p:cNvPr id="140168134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5382086"/>
            <a:ext cx="10515600" cy="79487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fr-BE" b="1"/>
              <a:t>Hybrid, Strong PUF</a:t>
            </a:r>
            <a:endParaRPr b="1"/>
          </a:p>
        </p:txBody>
      </p:sp>
      <p:pic>
        <p:nvPicPr>
          <p:cNvPr id="19261663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29643" y="1414693"/>
            <a:ext cx="6932713" cy="3967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2022-12-07T21:28:38Z</dcterms:modified>
  <cp:category/>
  <cp:contentStatus/>
  <cp:version/>
</cp:coreProperties>
</file>