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14.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2"/>
    <p:sldId id="257" r:id="rId3"/>
    <p:sldId id="258" r:id="rId4"/>
    <p:sldId id="259" r:id="rId5"/>
    <p:sldId id="260" r:id="rId6"/>
  </p:sldIdLst>
  <p:sldSz cx="18288000" cy="10287000"/>
  <p:notesSz cx="6858000" cy="9144000"/>
  <p:embeddedFontLst>
    <p:embeddedFont>
      <p:font typeface="Calibri" panose="020F0502020204030204" pitchFamily="34" charset="0"/>
      <p:regular r:id="rId8"/>
      <p:bold r:id="rId9"/>
      <p:italic r:id="rId10"/>
      <p:boldItalic r:id="rId11"/>
    </p:embeddedFont>
    <p:embeddedFont>
      <p:font typeface="Gotham" panose="020B0604020202020204" charset="0"/>
      <p:regular r:id="rId12"/>
    </p:embeddedFont>
    <p:embeddedFont>
      <p:font typeface="Gotham Bold" panose="020B0604020202020204" charset="0"/>
      <p:regular r:id="rId13"/>
    </p:embeddedFont>
    <p:embeddedFont>
      <p:font typeface="Horizon"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8420" autoAdjust="0"/>
  </p:normalViewPr>
  <p:slideViewPr>
    <p:cSldViewPr>
      <p:cViewPr varScale="1">
        <p:scale>
          <a:sx n="57" d="100"/>
          <a:sy n="57" d="100"/>
        </p:scale>
        <p:origin x="84" y="3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font" Target="fonts/font1.fntdata"/><Relationship Id="rId9" Type="http://schemas.openxmlformats.org/officeDocument/2006/relationships/font" Target="fonts/font2.fntdata"/><Relationship Id="rId10" Type="http://schemas.openxmlformats.org/officeDocument/2006/relationships/font" Target="fonts/font3.fntdata"/><Relationship Id="rId11" Type="http://schemas.openxmlformats.org/officeDocument/2006/relationships/font" Target="fonts/font4.fntdata"/><Relationship Id="rId12" Type="http://schemas.openxmlformats.org/officeDocument/2006/relationships/font" Target="fonts/font5.fntdata"/><Relationship Id="rId13" Type="http://schemas.openxmlformats.org/officeDocument/2006/relationships/font" Target="fonts/font6.fntdata"/><Relationship Id="rId14" Type="http://schemas.openxmlformats.org/officeDocument/2006/relationships/font" Target="fonts/font7.fntdata"/><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69D96-DF22-4BF3-ABE3-CE384222A51A}"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75D23-9990-4FFD-BAAE-DC11B7613A0E}" type="slidenum">
              <a:rPr lang="en-US" smtClean="0"/>
              <a:t>‹#›</a:t>
            </a:fld>
            <a:endParaRPr lang="en-US"/>
          </a:p>
        </p:txBody>
      </p:sp>
    </p:spTree>
    <p:extLst>
      <p:ext uri="{BB962C8B-B14F-4D97-AF65-F5344CB8AC3E}">
        <p14:creationId xmlns:p14="http://schemas.microsoft.com/office/powerpoint/2010/main" val="193605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075D23-9990-4FFD-BAAE-DC11B7613A0E}" type="slidenum">
              <a:rPr lang="en-US" smtClean="0"/>
              <a:t>2</a:t>
            </a:fld>
            <a:endParaRPr lang="en-US"/>
          </a:p>
        </p:txBody>
      </p:sp>
    </p:spTree>
    <p:extLst>
      <p:ext uri="{BB962C8B-B14F-4D97-AF65-F5344CB8AC3E}">
        <p14:creationId xmlns:p14="http://schemas.microsoft.com/office/powerpoint/2010/main" val="31255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075D23-9990-4FFD-BAAE-DC11B7613A0E}" type="slidenum">
              <a:rPr lang="en-US" smtClean="0"/>
              <a:t>5</a:t>
            </a:fld>
            <a:endParaRPr lang="en-US"/>
          </a:p>
        </p:txBody>
      </p:sp>
    </p:spTree>
    <p:extLst>
      <p:ext uri="{BB962C8B-B14F-4D97-AF65-F5344CB8AC3E}">
        <p14:creationId xmlns:p14="http://schemas.microsoft.com/office/powerpoint/2010/main" val="2065522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Freeform 2"/>
          <p:cNvSpPr/>
          <p:nvPr/>
        </p:nvSpPr>
        <p:spPr>
          <a:xfrm>
            <a:off x="3733800" y="605946"/>
            <a:ext cx="1341995" cy="1305090"/>
          </a:xfrm>
          <a:custGeom>
            <a:avLst/>
            <a:gdLst/>
            <a:ahLst/>
            <a:cxnLst/>
            <a:rect l="l" t="t" r="r" b="b"/>
            <a:pathLst>
              <a:path w="1341995" h="1305090">
                <a:moveTo>
                  <a:pt x="0" y="0"/>
                </a:moveTo>
                <a:lnTo>
                  <a:pt x="1341994" y="0"/>
                </a:lnTo>
                <a:lnTo>
                  <a:pt x="1341994" y="1305090"/>
                </a:lnTo>
                <a:lnTo>
                  <a:pt x="0" y="1305090"/>
                </a:lnTo>
                <a:lnTo>
                  <a:pt x="0" y="0"/>
                </a:lnTo>
                <a:close/>
              </a:path>
            </a:pathLst>
          </a:custGeom>
          <a:blipFill>
            <a:blip r:embed="rId2"/>
            <a:stretch>
              <a:fillRect/>
            </a:stretch>
          </a:blipFill>
        </p:spPr>
        <p:txBody>
          <a:bodyPr/>
          <a:lstStyle/>
          <a:p>
            <a:endParaRPr lang="en-US"/>
          </a:p>
        </p:txBody>
      </p:sp>
      <p:sp>
        <p:nvSpPr>
          <p:cNvPr id="3" name="Freeform 3"/>
          <p:cNvSpPr/>
          <p:nvPr/>
        </p:nvSpPr>
        <p:spPr>
          <a:xfrm>
            <a:off x="5630099" y="0"/>
            <a:ext cx="2628093" cy="1911036"/>
          </a:xfrm>
          <a:custGeom>
            <a:avLst/>
            <a:gdLst/>
            <a:ahLst/>
            <a:cxnLst/>
            <a:rect l="l" t="t" r="r" b="b"/>
            <a:pathLst>
              <a:path w="2628093" h="2621523">
                <a:moveTo>
                  <a:pt x="0" y="0"/>
                </a:moveTo>
                <a:lnTo>
                  <a:pt x="2628093" y="0"/>
                </a:lnTo>
                <a:lnTo>
                  <a:pt x="2628093" y="2621522"/>
                </a:lnTo>
                <a:lnTo>
                  <a:pt x="0" y="2621522"/>
                </a:lnTo>
                <a:lnTo>
                  <a:pt x="0" y="0"/>
                </a:lnTo>
                <a:close/>
              </a:path>
            </a:pathLst>
          </a:custGeom>
          <a:blipFill>
            <a:blip r:embed="rId3"/>
            <a:stretch>
              <a:fillRect t="-37178"/>
            </a:stretch>
          </a:blipFill>
        </p:spPr>
        <p:txBody>
          <a:bodyPr/>
          <a:lstStyle/>
          <a:p>
            <a:endParaRPr lang="en-US"/>
          </a:p>
        </p:txBody>
      </p:sp>
      <p:sp>
        <p:nvSpPr>
          <p:cNvPr id="4" name="Freeform 4"/>
          <p:cNvSpPr/>
          <p:nvPr/>
        </p:nvSpPr>
        <p:spPr>
          <a:xfrm>
            <a:off x="9144000" y="0"/>
            <a:ext cx="3552961" cy="2371396"/>
          </a:xfrm>
          <a:custGeom>
            <a:avLst/>
            <a:gdLst/>
            <a:ahLst/>
            <a:cxnLst/>
            <a:rect l="l" t="t" r="r" b="b"/>
            <a:pathLst>
              <a:path w="3552961" h="3588850">
                <a:moveTo>
                  <a:pt x="0" y="0"/>
                </a:moveTo>
                <a:lnTo>
                  <a:pt x="3552961" y="0"/>
                </a:lnTo>
                <a:lnTo>
                  <a:pt x="3552961" y="3588850"/>
                </a:lnTo>
                <a:lnTo>
                  <a:pt x="0" y="3588850"/>
                </a:lnTo>
                <a:lnTo>
                  <a:pt x="0" y="0"/>
                </a:lnTo>
                <a:close/>
              </a:path>
            </a:pathLst>
          </a:custGeom>
          <a:blipFill>
            <a:blip r:embed="rId4"/>
            <a:stretch>
              <a:fillRect t="-51339"/>
            </a:stretch>
          </a:blipFill>
        </p:spPr>
        <p:txBody>
          <a:bodyPr/>
          <a:lstStyle/>
          <a:p>
            <a:endParaRPr lang="en-US"/>
          </a:p>
        </p:txBody>
      </p:sp>
      <p:sp>
        <p:nvSpPr>
          <p:cNvPr id="5" name="Freeform 5"/>
          <p:cNvSpPr/>
          <p:nvPr/>
        </p:nvSpPr>
        <p:spPr>
          <a:xfrm rot="16200000">
            <a:off x="13449915" y="4726627"/>
            <a:ext cx="3512588" cy="6172201"/>
          </a:xfrm>
          <a:custGeom>
            <a:avLst/>
            <a:gdLst/>
            <a:ahLst/>
            <a:cxnLst/>
            <a:rect l="l" t="t" r="r" b="b"/>
            <a:pathLst>
              <a:path w="3831005" h="8065274">
                <a:moveTo>
                  <a:pt x="0" y="0"/>
                </a:moveTo>
                <a:lnTo>
                  <a:pt x="3831005" y="0"/>
                </a:lnTo>
                <a:lnTo>
                  <a:pt x="3831005" y="8065274"/>
                </a:lnTo>
                <a:lnTo>
                  <a:pt x="0" y="8065274"/>
                </a:lnTo>
                <a:lnTo>
                  <a:pt x="0" y="0"/>
                </a:lnTo>
                <a:close/>
              </a:path>
            </a:pathLst>
          </a:custGeom>
          <a:blipFill>
            <a:blip r:embed="rId5"/>
            <a:stretch>
              <a:fillRect b="-21659"/>
            </a:stretch>
          </a:blipFill>
        </p:spPr>
        <p:txBody>
          <a:bodyPr/>
          <a:lstStyle/>
          <a:p>
            <a:endParaRPr lang="en-US"/>
          </a:p>
        </p:txBody>
      </p:sp>
      <p:sp>
        <p:nvSpPr>
          <p:cNvPr id="6" name="Freeform 6"/>
          <p:cNvSpPr/>
          <p:nvPr/>
        </p:nvSpPr>
        <p:spPr>
          <a:xfrm rot="3549417">
            <a:off x="13521336" y="-271830"/>
            <a:ext cx="3708016" cy="6128463"/>
          </a:xfrm>
          <a:custGeom>
            <a:avLst/>
            <a:gdLst/>
            <a:ahLst/>
            <a:cxnLst/>
            <a:rect l="l" t="t" r="r" b="b"/>
            <a:pathLst>
              <a:path w="4153608" h="6793498">
                <a:moveTo>
                  <a:pt x="0" y="0"/>
                </a:moveTo>
                <a:lnTo>
                  <a:pt x="4153608" y="0"/>
                </a:lnTo>
                <a:lnTo>
                  <a:pt x="4153608" y="6793498"/>
                </a:lnTo>
                <a:lnTo>
                  <a:pt x="0" y="6793498"/>
                </a:lnTo>
                <a:lnTo>
                  <a:pt x="0" y="0"/>
                </a:lnTo>
                <a:close/>
              </a:path>
            </a:pathLst>
          </a:custGeom>
          <a:blipFill>
            <a:blip r:embed="rId6"/>
            <a:stretch>
              <a:fillRect/>
            </a:stretch>
          </a:blipFill>
        </p:spPr>
        <p:txBody>
          <a:bodyPr/>
          <a:lstStyle/>
          <a:p>
            <a:endParaRPr lang="en-US"/>
          </a:p>
        </p:txBody>
      </p:sp>
      <p:grpSp>
        <p:nvGrpSpPr>
          <p:cNvPr id="7" name="Group 7"/>
          <p:cNvGrpSpPr/>
          <p:nvPr/>
        </p:nvGrpSpPr>
        <p:grpSpPr>
          <a:xfrm>
            <a:off x="1028700" y="8443585"/>
            <a:ext cx="5656988" cy="814715"/>
            <a:chOff x="0" y="0"/>
            <a:chExt cx="1774459" cy="255556"/>
          </a:xfrm>
        </p:grpSpPr>
        <p:sp>
          <p:nvSpPr>
            <p:cNvPr id="8" name="Freeform 8"/>
            <p:cNvSpPr/>
            <p:nvPr/>
          </p:nvSpPr>
          <p:spPr>
            <a:xfrm>
              <a:off x="0" y="0"/>
              <a:ext cx="1774459" cy="255556"/>
            </a:xfrm>
            <a:custGeom>
              <a:avLst/>
              <a:gdLst/>
              <a:ahLst/>
              <a:cxnLst/>
              <a:rect l="l" t="t" r="r" b="b"/>
              <a:pathLst>
                <a:path w="1774459" h="255556">
                  <a:moveTo>
                    <a:pt x="69796" y="0"/>
                  </a:moveTo>
                  <a:lnTo>
                    <a:pt x="1704662" y="0"/>
                  </a:lnTo>
                  <a:cubicBezTo>
                    <a:pt x="1723173" y="0"/>
                    <a:pt x="1740926" y="7354"/>
                    <a:pt x="1754016" y="20443"/>
                  </a:cubicBezTo>
                  <a:cubicBezTo>
                    <a:pt x="1767105" y="33532"/>
                    <a:pt x="1774459" y="51285"/>
                    <a:pt x="1774459" y="69796"/>
                  </a:cubicBezTo>
                  <a:lnTo>
                    <a:pt x="1774459" y="185760"/>
                  </a:lnTo>
                  <a:cubicBezTo>
                    <a:pt x="1774459" y="224307"/>
                    <a:pt x="1743210" y="255556"/>
                    <a:pt x="1704662" y="255556"/>
                  </a:cubicBezTo>
                  <a:lnTo>
                    <a:pt x="69796" y="255556"/>
                  </a:lnTo>
                  <a:cubicBezTo>
                    <a:pt x="51285" y="255556"/>
                    <a:pt x="33532" y="248202"/>
                    <a:pt x="20443" y="235113"/>
                  </a:cubicBezTo>
                  <a:cubicBezTo>
                    <a:pt x="7354" y="222024"/>
                    <a:pt x="0" y="204271"/>
                    <a:pt x="0" y="185760"/>
                  </a:cubicBezTo>
                  <a:lnTo>
                    <a:pt x="0" y="69796"/>
                  </a:lnTo>
                  <a:cubicBezTo>
                    <a:pt x="0" y="51285"/>
                    <a:pt x="7354" y="33532"/>
                    <a:pt x="20443" y="20443"/>
                  </a:cubicBezTo>
                  <a:cubicBezTo>
                    <a:pt x="33532" y="7354"/>
                    <a:pt x="51285" y="0"/>
                    <a:pt x="69796" y="0"/>
                  </a:cubicBezTo>
                  <a:close/>
                </a:path>
              </a:pathLst>
            </a:custGeom>
            <a:solidFill>
              <a:srgbClr val="000000">
                <a:alpha val="0"/>
              </a:srgbClr>
            </a:solidFill>
            <a:ln w="47625" cap="rnd">
              <a:solidFill>
                <a:srgbClr val="E5DDC8"/>
              </a:solidFill>
              <a:prstDash val="solid"/>
              <a:round/>
            </a:ln>
          </p:spPr>
          <p:txBody>
            <a:bodyPr/>
            <a:lstStyle/>
            <a:p>
              <a:endParaRPr lang="en-US"/>
            </a:p>
          </p:txBody>
        </p:sp>
        <p:sp>
          <p:nvSpPr>
            <p:cNvPr id="9" name="TextBox 9"/>
            <p:cNvSpPr txBox="1"/>
            <p:nvPr/>
          </p:nvSpPr>
          <p:spPr>
            <a:xfrm>
              <a:off x="0" y="-38100"/>
              <a:ext cx="1774459" cy="293656"/>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960049" y="3786851"/>
            <a:ext cx="10798253" cy="2128788"/>
          </a:xfrm>
          <a:prstGeom prst="rect">
            <a:avLst/>
          </a:prstGeom>
        </p:spPr>
        <p:txBody>
          <a:bodyPr lIns="0" tIns="0" rIns="0" bIns="0" rtlCol="0" anchor="t">
            <a:spAutoFit/>
          </a:bodyPr>
          <a:lstStyle/>
          <a:p>
            <a:pPr>
              <a:lnSpc>
                <a:spcPts val="16586"/>
              </a:lnSpc>
            </a:pPr>
            <a:r>
              <a:rPr sz="13500">
                <a:solidFill>
                  <a:srgbClr val="F1C34D"/>
                </a:solidFill>
                <a:latin typeface="Horizon"/>
              </a:rPr>
              <a:t>P00533</a:t>
            </a:r>
          </a:p>
        </p:txBody>
      </p:sp>
      <p:grpSp>
        <p:nvGrpSpPr>
          <p:cNvPr id="11" name="Group 11"/>
          <p:cNvGrpSpPr/>
          <p:nvPr/>
        </p:nvGrpSpPr>
        <p:grpSpPr>
          <a:xfrm>
            <a:off x="1134884" y="5813437"/>
            <a:ext cx="13086600" cy="778950"/>
            <a:chOff x="0" y="0"/>
            <a:chExt cx="17448800" cy="1038600"/>
          </a:xfrm>
        </p:grpSpPr>
        <p:sp>
          <p:nvSpPr>
            <p:cNvPr id="12" name="Freeform 12"/>
            <p:cNvSpPr/>
            <p:nvPr/>
          </p:nvSpPr>
          <p:spPr>
            <a:xfrm>
              <a:off x="0" y="0"/>
              <a:ext cx="1070721" cy="1038600"/>
            </a:xfrm>
            <a:custGeom>
              <a:avLst/>
              <a:gdLst/>
              <a:ahLst/>
              <a:cxnLst/>
              <a:rect l="l" t="t" r="r" b="b"/>
              <a:pathLst>
                <a:path w="1070721" h="1038600">
                  <a:moveTo>
                    <a:pt x="0" y="0"/>
                  </a:moveTo>
                  <a:lnTo>
                    <a:pt x="1070721" y="0"/>
                  </a:lnTo>
                  <a:lnTo>
                    <a:pt x="1070721" y="1038600"/>
                  </a:lnTo>
                  <a:lnTo>
                    <a:pt x="0" y="10386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3" name="TextBox 13"/>
            <p:cNvSpPr txBox="1"/>
            <p:nvPr/>
          </p:nvSpPr>
          <p:spPr>
            <a:xfrm>
              <a:off x="1292451" y="109409"/>
              <a:ext cx="16156349" cy="753107"/>
            </a:xfrm>
            <a:prstGeom prst="rect">
              <a:avLst/>
            </a:prstGeom>
          </p:spPr>
          <p:txBody>
            <a:bodyPr lIns="0" tIns="0" rIns="0" bIns="0" rtlCol="0" anchor="t">
              <a:spAutoFit/>
            </a:bodyPr>
            <a:lstStyle/>
            <a:p>
              <a:pPr>
                <a:lnSpc>
                  <a:spcPts val="4798"/>
                </a:lnSpc>
                <a:spcBef>
                  <a:spcPct val="0"/>
                </a:spcBef>
              </a:pPr>
              <a:r>
                <a:rPr lang="en-US" sz="3427" dirty="0">
                  <a:solidFill>
                    <a:srgbClr val="E5DDC8"/>
                  </a:solidFill>
                  <a:latin typeface="Gotham Bold"/>
                </a:rPr>
                <a:t>An Automated Report</a:t>
              </a:r>
            </a:p>
          </p:txBody>
        </p:sp>
      </p:grpSp>
      <p:sp>
        <p:nvSpPr>
          <p:cNvPr id="14" name="TextBox 14"/>
          <p:cNvSpPr txBox="1"/>
          <p:nvPr/>
        </p:nvSpPr>
        <p:spPr>
          <a:xfrm>
            <a:off x="1390506" y="8563973"/>
            <a:ext cx="4933377" cy="507264"/>
          </a:xfrm>
          <a:prstGeom prst="rect">
            <a:avLst/>
          </a:prstGeom>
        </p:spPr>
        <p:txBody>
          <a:bodyPr lIns="0" tIns="0" rIns="0" bIns="0" rtlCol="0" anchor="t">
            <a:spAutoFit/>
          </a:bodyPr>
          <a:lstStyle/>
          <a:p>
            <a:pPr algn="ctr">
              <a:lnSpc>
                <a:spcPts val="4065"/>
              </a:lnSpc>
              <a:spcBef>
                <a:spcPct val="0"/>
              </a:spcBef>
            </a:pPr>
            <a:r>
              <a:rPr lang="en-US" sz="2903">
                <a:solidFill>
                  <a:srgbClr val="E5DDC8"/>
                </a:solidFill>
                <a:latin typeface="Gotham"/>
              </a:rPr>
              <a:t>OGGY INFORMATICS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Freeform 2"/>
          <p:cNvSpPr/>
          <p:nvPr/>
        </p:nvSpPr>
        <p:spPr>
          <a:xfrm>
            <a:off x="1079169" y="2301999"/>
            <a:ext cx="7255359" cy="3237704"/>
          </a:xfrm>
          <a:custGeom>
            <a:avLst/>
            <a:gdLst/>
            <a:ahLst/>
            <a:cxnLst/>
            <a:rect l="l" t="t" r="r" b="b"/>
            <a:pathLst>
              <a:path w="7255359" h="3237704">
                <a:moveTo>
                  <a:pt x="0" y="0"/>
                </a:moveTo>
                <a:lnTo>
                  <a:pt x="7255359" y="0"/>
                </a:lnTo>
                <a:lnTo>
                  <a:pt x="7255359" y="3237703"/>
                </a:lnTo>
                <a:lnTo>
                  <a:pt x="0" y="3237703"/>
                </a:lnTo>
                <a:lnTo>
                  <a:pt x="0" y="0"/>
                </a:lnTo>
                <a:close/>
              </a:path>
            </a:pathLst>
          </a:custGeom>
          <a:blipFill>
            <a:blip r:embed="rId3"/>
            <a:stretch>
              <a:fillRect/>
            </a:stretch>
          </a:blipFill>
        </p:spPr>
        <p:txBody>
          <a:bodyPr/>
          <a:lstStyle/>
          <a:p>
            <a:endParaRPr lang="en-US"/>
          </a:p>
        </p:txBody>
      </p:sp>
      <p:sp>
        <p:nvSpPr>
          <p:cNvPr id="3" name="Freeform 3"/>
          <p:cNvSpPr/>
          <p:nvPr/>
        </p:nvSpPr>
        <p:spPr>
          <a:xfrm>
            <a:off x="1112932" y="6020596"/>
            <a:ext cx="7255359" cy="3237704"/>
          </a:xfrm>
          <a:custGeom>
            <a:avLst/>
            <a:gdLst/>
            <a:ahLst/>
            <a:cxnLst/>
            <a:rect l="l" t="t" r="r" b="b"/>
            <a:pathLst>
              <a:path w="7255359" h="3237704">
                <a:moveTo>
                  <a:pt x="0" y="0"/>
                </a:moveTo>
                <a:lnTo>
                  <a:pt x="7255358" y="0"/>
                </a:lnTo>
                <a:lnTo>
                  <a:pt x="7255358" y="3237704"/>
                </a:lnTo>
                <a:lnTo>
                  <a:pt x="0" y="3237704"/>
                </a:lnTo>
                <a:lnTo>
                  <a:pt x="0" y="0"/>
                </a:lnTo>
                <a:close/>
              </a:path>
            </a:pathLst>
          </a:custGeom>
          <a:blipFill>
            <a:blip r:embed="rId3"/>
            <a:stretch>
              <a:fillRect/>
            </a:stretch>
          </a:blipFill>
        </p:spPr>
        <p:txBody>
          <a:bodyPr/>
          <a:lstStyle/>
          <a:p>
            <a:endParaRPr lang="en-US"/>
          </a:p>
        </p:txBody>
      </p:sp>
      <p:sp>
        <p:nvSpPr>
          <p:cNvPr id="4" name="Freeform 4"/>
          <p:cNvSpPr/>
          <p:nvPr/>
        </p:nvSpPr>
        <p:spPr>
          <a:xfrm>
            <a:off x="9863462" y="6020596"/>
            <a:ext cx="7255359" cy="3237704"/>
          </a:xfrm>
          <a:custGeom>
            <a:avLst/>
            <a:gdLst/>
            <a:ahLst/>
            <a:cxnLst/>
            <a:rect l="l" t="t" r="r" b="b"/>
            <a:pathLst>
              <a:path w="7255359" h="3237704">
                <a:moveTo>
                  <a:pt x="0" y="0"/>
                </a:moveTo>
                <a:lnTo>
                  <a:pt x="7255358" y="0"/>
                </a:lnTo>
                <a:lnTo>
                  <a:pt x="7255358" y="3237704"/>
                </a:lnTo>
                <a:lnTo>
                  <a:pt x="0" y="3237704"/>
                </a:lnTo>
                <a:lnTo>
                  <a:pt x="0" y="0"/>
                </a:lnTo>
                <a:close/>
              </a:path>
            </a:pathLst>
          </a:custGeom>
          <a:blipFill>
            <a:blip r:embed="rId3"/>
            <a:stretch>
              <a:fillRect/>
            </a:stretch>
          </a:blipFill>
        </p:spPr>
        <p:txBody>
          <a:bodyPr/>
          <a:lstStyle/>
          <a:p>
            <a:endParaRPr lang="en-US"/>
          </a:p>
        </p:txBody>
      </p:sp>
      <p:sp>
        <p:nvSpPr>
          <p:cNvPr id="5" name="Freeform 5"/>
          <p:cNvSpPr/>
          <p:nvPr/>
        </p:nvSpPr>
        <p:spPr>
          <a:xfrm>
            <a:off x="9863462" y="2301999"/>
            <a:ext cx="7255359" cy="3237704"/>
          </a:xfrm>
          <a:custGeom>
            <a:avLst/>
            <a:gdLst/>
            <a:ahLst/>
            <a:cxnLst/>
            <a:rect l="l" t="t" r="r" b="b"/>
            <a:pathLst>
              <a:path w="7255359" h="3237704">
                <a:moveTo>
                  <a:pt x="0" y="0"/>
                </a:moveTo>
                <a:lnTo>
                  <a:pt x="7255358" y="0"/>
                </a:lnTo>
                <a:lnTo>
                  <a:pt x="7255358" y="3237703"/>
                </a:lnTo>
                <a:lnTo>
                  <a:pt x="0" y="3237703"/>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1843761" y="512387"/>
            <a:ext cx="14600478" cy="1348375"/>
          </a:xfrm>
          <a:prstGeom prst="rect">
            <a:avLst/>
          </a:prstGeom>
        </p:spPr>
        <p:txBody>
          <a:bodyPr lIns="0" tIns="0" rIns="0" bIns="0" rtlCol="0" anchor="t">
            <a:spAutoFit/>
          </a:bodyPr>
          <a:lstStyle/>
          <a:p>
            <a:pPr algn="ctr">
              <a:lnSpc>
                <a:spcPts val="9699"/>
              </a:lnSpc>
            </a:pPr>
            <a:r>
              <a:rPr lang="en-US" sz="8898">
                <a:solidFill>
                  <a:srgbClr val="F3CB63"/>
                </a:solidFill>
                <a:latin typeface="Horizon"/>
              </a:rPr>
              <a:t>SUMMARY</a:t>
            </a:r>
          </a:p>
        </p:txBody>
      </p:sp>
      <p:sp>
        <p:nvSpPr>
          <p:cNvPr id="7" name="TextBox 7"/>
          <p:cNvSpPr txBox="1"/>
          <p:nvPr/>
        </p:nvSpPr>
        <p:spPr>
          <a:xfrm>
            <a:off x="2499982" y="2405232"/>
            <a:ext cx="4261333" cy="530759"/>
          </a:xfrm>
          <a:prstGeom prst="rect">
            <a:avLst/>
          </a:prstGeom>
        </p:spPr>
        <p:txBody>
          <a:bodyPr lIns="0" tIns="0" rIns="0" bIns="0" rtlCol="0" anchor="t">
            <a:spAutoFit/>
          </a:bodyPr>
          <a:lstStyle/>
          <a:p>
            <a:pPr algn="ctr">
              <a:lnSpc>
                <a:spcPts val="4345"/>
              </a:lnSpc>
              <a:spcBef>
                <a:spcPct val="0"/>
              </a:spcBef>
            </a:pPr>
            <a:r>
              <a:rPr lang="en-US" sz="3103" dirty="0">
                <a:solidFill>
                  <a:srgbClr val="E5DDC8"/>
                </a:solidFill>
                <a:latin typeface="Gotham Bold"/>
              </a:rPr>
              <a:t>Official Gene Name</a:t>
            </a:r>
          </a:p>
        </p:txBody>
      </p:sp>
      <p:sp>
        <p:nvSpPr>
          <p:cNvPr id="8" name="TextBox 8"/>
          <p:cNvSpPr txBox="1"/>
          <p:nvPr/>
        </p:nvSpPr>
        <p:spPr>
          <a:xfrm>
            <a:off x="3565315" y="6149302"/>
            <a:ext cx="2130666" cy="523774"/>
          </a:xfrm>
          <a:prstGeom prst="rect">
            <a:avLst/>
          </a:prstGeom>
        </p:spPr>
        <p:txBody>
          <a:bodyPr lIns="0" tIns="0" rIns="0" bIns="0" rtlCol="0" anchor="t">
            <a:spAutoFit/>
          </a:bodyPr>
          <a:lstStyle/>
          <a:p>
            <a:pPr algn="ctr">
              <a:lnSpc>
                <a:spcPts val="4205"/>
              </a:lnSpc>
              <a:spcBef>
                <a:spcPct val="0"/>
              </a:spcBef>
            </a:pPr>
            <a:r>
              <a:rPr lang="en-US" sz="3003">
                <a:solidFill>
                  <a:srgbClr val="E5DDC8"/>
                </a:solidFill>
                <a:latin typeface="Gotham Bold"/>
              </a:rPr>
              <a:t>Uniprot ID</a:t>
            </a:r>
          </a:p>
        </p:txBody>
      </p:sp>
      <p:sp>
        <p:nvSpPr>
          <p:cNvPr id="9" name="TextBox 9"/>
          <p:cNvSpPr txBox="1"/>
          <p:nvPr/>
        </p:nvSpPr>
        <p:spPr>
          <a:xfrm>
            <a:off x="12202152" y="2405232"/>
            <a:ext cx="2577977" cy="530759"/>
          </a:xfrm>
          <a:prstGeom prst="rect">
            <a:avLst/>
          </a:prstGeom>
        </p:spPr>
        <p:txBody>
          <a:bodyPr lIns="0" tIns="0" rIns="0" bIns="0" rtlCol="0" anchor="t">
            <a:spAutoFit/>
          </a:bodyPr>
          <a:lstStyle/>
          <a:p>
            <a:pPr algn="ctr">
              <a:lnSpc>
                <a:spcPts val="4345"/>
              </a:lnSpc>
              <a:spcBef>
                <a:spcPct val="0"/>
              </a:spcBef>
            </a:pPr>
            <a:r>
              <a:rPr lang="en-US" sz="3103">
                <a:solidFill>
                  <a:srgbClr val="E5DDC8"/>
                </a:solidFill>
                <a:latin typeface="Gotham Bold"/>
              </a:rPr>
              <a:t>Ensembl ID</a:t>
            </a:r>
          </a:p>
        </p:txBody>
      </p:sp>
      <p:sp>
        <p:nvSpPr>
          <p:cNvPr id="10" name="TextBox 10"/>
          <p:cNvSpPr txBox="1"/>
          <p:nvPr/>
        </p:nvSpPr>
        <p:spPr>
          <a:xfrm>
            <a:off x="1295400" y="3230385"/>
            <a:ext cx="6813532" cy="426335"/>
          </a:xfrm>
          <a:prstGeom prst="rect">
            <a:avLst/>
          </a:prstGeom>
        </p:spPr>
        <p:txBody>
          <a:bodyPr wrap="square" lIns="0" tIns="0" rIns="0" bIns="0" rtlCol="0" anchor="t">
            <a:spAutoFit/>
          </a:bodyPr>
          <a:lstStyle/>
          <a:p>
            <a:pPr algn="ctr">
              <a:lnSpc>
                <a:spcPts val="3645"/>
              </a:lnSpc>
              <a:spcBef>
                <a:spcPct val="0"/>
              </a:spcBef>
            </a:pPr>
            <a:r>
              <a:rPr sz="2603">
                <a:solidFill>
                  <a:srgbClr val="F1C34D"/>
                </a:solidFill>
                <a:latin typeface="Gotham Bold"/>
              </a:rPr>
              <a:t>EGFR</a:t>
            </a:r>
          </a:p>
        </p:txBody>
      </p:sp>
      <p:sp>
        <p:nvSpPr>
          <p:cNvPr id="11" name="TextBox 11"/>
          <p:cNvSpPr txBox="1"/>
          <p:nvPr/>
        </p:nvSpPr>
        <p:spPr>
          <a:xfrm>
            <a:off x="11702536" y="6145810"/>
            <a:ext cx="3577210" cy="530759"/>
          </a:xfrm>
          <a:prstGeom prst="rect">
            <a:avLst/>
          </a:prstGeom>
        </p:spPr>
        <p:txBody>
          <a:bodyPr lIns="0" tIns="0" rIns="0" bIns="0" rtlCol="0" anchor="t">
            <a:spAutoFit/>
          </a:bodyPr>
          <a:lstStyle/>
          <a:p>
            <a:pPr algn="ctr">
              <a:lnSpc>
                <a:spcPts val="4345"/>
              </a:lnSpc>
              <a:spcBef>
                <a:spcPct val="0"/>
              </a:spcBef>
            </a:pPr>
            <a:r>
              <a:rPr lang="en-US" sz="3103">
                <a:solidFill>
                  <a:srgbClr val="E5DDC8"/>
                </a:solidFill>
                <a:latin typeface="Gotham Bold"/>
              </a:rPr>
              <a:t>Sequence Family</a:t>
            </a:r>
          </a:p>
        </p:txBody>
      </p:sp>
      <p:sp>
        <p:nvSpPr>
          <p:cNvPr id="12" name="TextBox 12"/>
          <p:cNvSpPr txBox="1"/>
          <p:nvPr/>
        </p:nvSpPr>
        <p:spPr>
          <a:xfrm>
            <a:off x="1295400" y="7370629"/>
            <a:ext cx="6813532" cy="426335"/>
          </a:xfrm>
          <a:prstGeom prst="rect">
            <a:avLst/>
          </a:prstGeom>
        </p:spPr>
        <p:txBody>
          <a:bodyPr wrap="square" lIns="0" tIns="0" rIns="0" bIns="0" rtlCol="0" anchor="t">
            <a:spAutoFit/>
          </a:bodyPr>
          <a:lstStyle/>
          <a:p>
            <a:pPr algn="ctr">
              <a:lnSpc>
                <a:spcPts val="3645"/>
              </a:lnSpc>
              <a:spcBef>
                <a:spcPct val="0"/>
              </a:spcBef>
            </a:pPr>
            <a:r>
              <a:rPr sz="2603">
                <a:solidFill>
                  <a:srgbClr val="F1C34D"/>
                </a:solidFill>
                <a:latin typeface="Gotham Bold"/>
              </a:rPr>
              <a:t>P00533</a:t>
            </a:r>
          </a:p>
        </p:txBody>
      </p:sp>
      <p:sp>
        <p:nvSpPr>
          <p:cNvPr id="13" name="TextBox 13"/>
          <p:cNvSpPr txBox="1"/>
          <p:nvPr/>
        </p:nvSpPr>
        <p:spPr>
          <a:xfrm>
            <a:off x="10058400" y="3447872"/>
            <a:ext cx="6781800" cy="426335"/>
          </a:xfrm>
          <a:prstGeom prst="rect">
            <a:avLst/>
          </a:prstGeom>
        </p:spPr>
        <p:txBody>
          <a:bodyPr wrap="square" lIns="0" tIns="0" rIns="0" bIns="0" rtlCol="0" anchor="t">
            <a:spAutoFit/>
          </a:bodyPr>
          <a:lstStyle/>
          <a:p>
            <a:pPr algn="ctr">
              <a:lnSpc>
                <a:spcPts val="3645"/>
              </a:lnSpc>
              <a:spcBef>
                <a:spcPct val="0"/>
              </a:spcBef>
            </a:pPr>
            <a:r>
              <a:rPr sz="2603">
                <a:solidFill>
                  <a:srgbClr val="F1C34D"/>
                </a:solidFill>
                <a:latin typeface="Gotham Bold"/>
              </a:rPr>
              <a:t>ENSG00000146648</a:t>
            </a:r>
          </a:p>
        </p:txBody>
      </p:sp>
      <p:sp>
        <p:nvSpPr>
          <p:cNvPr id="14" name="TextBox 14"/>
          <p:cNvSpPr txBox="1"/>
          <p:nvPr/>
        </p:nvSpPr>
        <p:spPr>
          <a:xfrm>
            <a:off x="10210800" y="6801784"/>
            <a:ext cx="6469855" cy="426336"/>
          </a:xfrm>
          <a:prstGeom prst="rect">
            <a:avLst/>
          </a:prstGeom>
        </p:spPr>
        <p:txBody>
          <a:bodyPr wrap="square" lIns="0" tIns="0" rIns="0" bIns="0" rtlCol="0" anchor="t">
            <a:spAutoFit/>
          </a:bodyPr>
          <a:lstStyle/>
          <a:p>
            <a:pPr algn="ctr">
              <a:lnSpc>
                <a:spcPts val="3645"/>
              </a:lnSpc>
              <a:spcBef>
                <a:spcPct val="0"/>
              </a:spcBef>
            </a:pPr>
            <a:r>
              <a:rPr sz="2603">
                <a:solidFill>
                  <a:srgbClr val="F1C34D"/>
                </a:solidFill>
                <a:latin typeface="Gotham Bold"/>
              </a:rPr>
              <a:t>Belongs to the protein kinase superfamily. Tyr protein kinase family. EGF receptor subfamily</a:t>
            </a:r>
          </a:p>
        </p:txBody>
      </p:sp>
      <p:sp>
        <p:nvSpPr>
          <p:cNvPr id="15" name="Freeform 15"/>
          <p:cNvSpPr/>
          <p:nvPr/>
        </p:nvSpPr>
        <p:spPr>
          <a:xfrm rot="-2700000">
            <a:off x="21001" y="744905"/>
            <a:ext cx="2241011" cy="795559"/>
          </a:xfrm>
          <a:custGeom>
            <a:avLst/>
            <a:gdLst/>
            <a:ahLst/>
            <a:cxnLst/>
            <a:rect l="l" t="t" r="r" b="b"/>
            <a:pathLst>
              <a:path w="2241011" h="795559">
                <a:moveTo>
                  <a:pt x="0" y="0"/>
                </a:moveTo>
                <a:lnTo>
                  <a:pt x="2241011" y="0"/>
                </a:lnTo>
                <a:lnTo>
                  <a:pt x="2241011" y="795558"/>
                </a:lnTo>
                <a:lnTo>
                  <a:pt x="0" y="795558"/>
                </a:lnTo>
                <a:lnTo>
                  <a:pt x="0" y="0"/>
                </a:lnTo>
                <a:close/>
              </a:path>
            </a:pathLst>
          </a:custGeom>
          <a:blipFill>
            <a:blip r:embed="rId4"/>
            <a:stretch>
              <a:fillRect/>
            </a:stretch>
          </a:blipFill>
        </p:spPr>
        <p:txBody>
          <a:bodyPr/>
          <a:lstStyle/>
          <a:p>
            <a:endParaRPr lang="en-US"/>
          </a:p>
        </p:txBody>
      </p:sp>
      <p:sp>
        <p:nvSpPr>
          <p:cNvPr id="16" name="Freeform 16"/>
          <p:cNvSpPr/>
          <p:nvPr/>
        </p:nvSpPr>
        <p:spPr>
          <a:xfrm rot="2700000">
            <a:off x="15946857" y="768231"/>
            <a:ext cx="2286777" cy="811806"/>
          </a:xfrm>
          <a:custGeom>
            <a:avLst/>
            <a:gdLst/>
            <a:ahLst/>
            <a:cxnLst/>
            <a:rect l="l" t="t" r="r" b="b"/>
            <a:pathLst>
              <a:path w="2286777" h="811806">
                <a:moveTo>
                  <a:pt x="0" y="0"/>
                </a:moveTo>
                <a:lnTo>
                  <a:pt x="2286777" y="0"/>
                </a:lnTo>
                <a:lnTo>
                  <a:pt x="2286777" y="811806"/>
                </a:lnTo>
                <a:lnTo>
                  <a:pt x="0" y="811806"/>
                </a:lnTo>
                <a:lnTo>
                  <a:pt x="0" y="0"/>
                </a:lnTo>
                <a:close/>
              </a:path>
            </a:pathLst>
          </a:custGeom>
          <a:blipFill>
            <a:blip r:embed="rId5"/>
            <a:stretch>
              <a:fillRect/>
            </a:stretch>
          </a:blipFill>
        </p:spPr>
        <p:txBody>
          <a:bodyPr/>
          <a:lstStyle/>
          <a:p>
            <a:endParaRPr lang="en-US"/>
          </a:p>
        </p:txBody>
      </p:sp>
      <p:sp>
        <p:nvSpPr>
          <p:cNvPr id="17" name="Freeform 17"/>
          <p:cNvSpPr/>
          <p:nvPr/>
        </p:nvSpPr>
        <p:spPr>
          <a:xfrm rot="2700000">
            <a:off x="15057280" y="1012937"/>
            <a:ext cx="1658836" cy="586813"/>
          </a:xfrm>
          <a:custGeom>
            <a:avLst/>
            <a:gdLst/>
            <a:ahLst/>
            <a:cxnLst/>
            <a:rect l="l" t="t" r="r" b="b"/>
            <a:pathLst>
              <a:path w="1658836" h="586813">
                <a:moveTo>
                  <a:pt x="0" y="0"/>
                </a:moveTo>
                <a:lnTo>
                  <a:pt x="1658836" y="0"/>
                </a:lnTo>
                <a:lnTo>
                  <a:pt x="1658836" y="586814"/>
                </a:lnTo>
                <a:lnTo>
                  <a:pt x="0" y="586814"/>
                </a:lnTo>
                <a:lnTo>
                  <a:pt x="0" y="0"/>
                </a:lnTo>
                <a:close/>
              </a:path>
            </a:pathLst>
          </a:custGeom>
          <a:blipFill>
            <a:blip r:embed="rId6"/>
            <a:stretch>
              <a:fillRect/>
            </a:stretch>
          </a:blipFill>
        </p:spPr>
        <p:txBody>
          <a:bodyPr/>
          <a:lstStyle/>
          <a:p>
            <a:endParaRPr lang="en-US"/>
          </a:p>
        </p:txBody>
      </p:sp>
      <p:sp>
        <p:nvSpPr>
          <p:cNvPr id="18" name="Freeform 18"/>
          <p:cNvSpPr/>
          <p:nvPr/>
        </p:nvSpPr>
        <p:spPr>
          <a:xfrm rot="-2700000">
            <a:off x="1403178" y="1002376"/>
            <a:ext cx="1623836" cy="574432"/>
          </a:xfrm>
          <a:custGeom>
            <a:avLst/>
            <a:gdLst/>
            <a:ahLst/>
            <a:cxnLst/>
            <a:rect l="l" t="t" r="r" b="b"/>
            <a:pathLst>
              <a:path w="1623836" h="574432">
                <a:moveTo>
                  <a:pt x="0" y="0"/>
                </a:moveTo>
                <a:lnTo>
                  <a:pt x="1623836" y="0"/>
                </a:lnTo>
                <a:lnTo>
                  <a:pt x="1623836" y="574432"/>
                </a:lnTo>
                <a:lnTo>
                  <a:pt x="0" y="574432"/>
                </a:lnTo>
                <a:lnTo>
                  <a:pt x="0" y="0"/>
                </a:lnTo>
                <a:close/>
              </a:path>
            </a:pathLst>
          </a:custGeom>
          <a:blipFill>
            <a:blip r:embed="rId7"/>
            <a:stretch>
              <a:fillRect/>
            </a:stretch>
          </a:blipFill>
        </p:spPr>
        <p:txBody>
          <a:bodyPr/>
          <a:lstStyle/>
          <a:p>
            <a:endParaRPr lang="en-US"/>
          </a:p>
        </p:txBody>
      </p:sp>
      <p:sp>
        <p:nvSpPr>
          <p:cNvPr id="19" name="TextBox 10">
            <a:extLst>
              <a:ext uri="{FF2B5EF4-FFF2-40B4-BE49-F238E27FC236}">
                <a16:creationId xmlns:a16="http://schemas.microsoft.com/office/drawing/2014/main" id="{A0E4818D-95B0-F445-1B25-E86E6C5E8149}"/>
              </a:ext>
            </a:extLst>
          </p:cNvPr>
          <p:cNvSpPr txBox="1"/>
          <p:nvPr/>
        </p:nvSpPr>
        <p:spPr>
          <a:xfrm>
            <a:off x="1295400" y="3785426"/>
            <a:ext cx="6813532" cy="426335"/>
          </a:xfrm>
          <a:prstGeom prst="rect">
            <a:avLst/>
          </a:prstGeom>
        </p:spPr>
        <p:txBody>
          <a:bodyPr wrap="square" lIns="0" tIns="0" rIns="0" bIns="0" rtlCol="0" anchor="t">
            <a:spAutoFit/>
          </a:bodyPr>
          <a:lstStyle/>
          <a:p>
            <a:pPr algn="ctr">
              <a:lnSpc>
                <a:spcPts val="3645"/>
              </a:lnSpc>
              <a:spcBef>
                <a:spcPct val="0"/>
              </a:spcBef>
            </a:pPr>
            <a:r>
              <a:rPr sz="2603">
                <a:solidFill>
                  <a:srgbClr val="F1C34D"/>
                </a:solidFill>
                <a:latin typeface="Gotham Bold"/>
              </a:rPr>
              <a:t>EPIDERMAL GROWTH FACTOR RECEPTOR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Freeform 2"/>
          <p:cNvSpPr/>
          <p:nvPr/>
        </p:nvSpPr>
        <p:spPr>
          <a:xfrm rot="-5400000">
            <a:off x="4810867" y="859034"/>
            <a:ext cx="2942778" cy="1224707"/>
          </a:xfrm>
          <a:custGeom>
            <a:avLst/>
            <a:gdLst/>
            <a:ahLst/>
            <a:cxnLst/>
            <a:rect l="l" t="t" r="r" b="b"/>
            <a:pathLst>
              <a:path w="3449878" h="1224707">
                <a:moveTo>
                  <a:pt x="0" y="0"/>
                </a:moveTo>
                <a:lnTo>
                  <a:pt x="3449878" y="0"/>
                </a:lnTo>
                <a:lnTo>
                  <a:pt x="3449878" y="1224707"/>
                </a:lnTo>
                <a:lnTo>
                  <a:pt x="0" y="1224707"/>
                </a:lnTo>
                <a:lnTo>
                  <a:pt x="0" y="0"/>
                </a:lnTo>
                <a:close/>
              </a:path>
            </a:pathLst>
          </a:custGeom>
          <a:blipFill>
            <a:blip r:embed="rId2"/>
            <a:stretch>
              <a:fillRect r="-17232"/>
            </a:stretch>
          </a:blipFill>
        </p:spPr>
        <p:txBody>
          <a:bodyPr/>
          <a:lstStyle/>
          <a:p>
            <a:endParaRPr lang="en-US"/>
          </a:p>
        </p:txBody>
      </p:sp>
      <p:sp>
        <p:nvSpPr>
          <p:cNvPr id="3" name="Freeform 3"/>
          <p:cNvSpPr/>
          <p:nvPr/>
        </p:nvSpPr>
        <p:spPr>
          <a:xfrm rot="-5400000">
            <a:off x="3143417" y="861190"/>
            <a:ext cx="2942779" cy="1220395"/>
          </a:xfrm>
          <a:custGeom>
            <a:avLst/>
            <a:gdLst/>
            <a:ahLst/>
            <a:cxnLst/>
            <a:rect l="l" t="t" r="r" b="b"/>
            <a:pathLst>
              <a:path w="3449878" h="1220395">
                <a:moveTo>
                  <a:pt x="0" y="0"/>
                </a:moveTo>
                <a:lnTo>
                  <a:pt x="3449879" y="0"/>
                </a:lnTo>
                <a:lnTo>
                  <a:pt x="3449879" y="1220394"/>
                </a:lnTo>
                <a:lnTo>
                  <a:pt x="0" y="1220394"/>
                </a:lnTo>
                <a:lnTo>
                  <a:pt x="0" y="0"/>
                </a:lnTo>
                <a:close/>
              </a:path>
            </a:pathLst>
          </a:custGeom>
          <a:blipFill>
            <a:blip r:embed="rId3"/>
            <a:stretch>
              <a:fillRect r="-17232"/>
            </a:stretch>
          </a:blipFill>
        </p:spPr>
        <p:txBody>
          <a:bodyPr/>
          <a:lstStyle/>
          <a:p>
            <a:endParaRPr lang="en-US"/>
          </a:p>
        </p:txBody>
      </p:sp>
      <p:sp>
        <p:nvSpPr>
          <p:cNvPr id="4" name="Freeform 4"/>
          <p:cNvSpPr/>
          <p:nvPr/>
        </p:nvSpPr>
        <p:spPr>
          <a:xfrm rot="-5400000">
            <a:off x="1475970" y="859034"/>
            <a:ext cx="2942778" cy="1224707"/>
          </a:xfrm>
          <a:custGeom>
            <a:avLst/>
            <a:gdLst/>
            <a:ahLst/>
            <a:cxnLst/>
            <a:rect l="l" t="t" r="r" b="b"/>
            <a:pathLst>
              <a:path w="3449878" h="1224707">
                <a:moveTo>
                  <a:pt x="0" y="0"/>
                </a:moveTo>
                <a:lnTo>
                  <a:pt x="3449879" y="0"/>
                </a:lnTo>
                <a:lnTo>
                  <a:pt x="3449879" y="1224707"/>
                </a:lnTo>
                <a:lnTo>
                  <a:pt x="0" y="1224707"/>
                </a:lnTo>
                <a:lnTo>
                  <a:pt x="0" y="0"/>
                </a:lnTo>
                <a:close/>
              </a:path>
            </a:pathLst>
          </a:custGeom>
          <a:blipFill>
            <a:blip r:embed="rId4"/>
            <a:stretch>
              <a:fillRect r="-17232"/>
            </a:stretch>
          </a:blipFill>
        </p:spPr>
        <p:txBody>
          <a:bodyPr/>
          <a:lstStyle/>
          <a:p>
            <a:endParaRPr lang="en-US"/>
          </a:p>
        </p:txBody>
      </p:sp>
      <p:sp>
        <p:nvSpPr>
          <p:cNvPr id="5" name="Freeform 5"/>
          <p:cNvSpPr/>
          <p:nvPr/>
        </p:nvSpPr>
        <p:spPr>
          <a:xfrm rot="-5400000">
            <a:off x="-191480" y="861189"/>
            <a:ext cx="2942781" cy="1220395"/>
          </a:xfrm>
          <a:custGeom>
            <a:avLst/>
            <a:gdLst/>
            <a:ahLst/>
            <a:cxnLst/>
            <a:rect l="l" t="t" r="r" b="b"/>
            <a:pathLst>
              <a:path w="3449878" h="1220395">
                <a:moveTo>
                  <a:pt x="0" y="0"/>
                </a:moveTo>
                <a:lnTo>
                  <a:pt x="3449878" y="0"/>
                </a:lnTo>
                <a:lnTo>
                  <a:pt x="3449878" y="1220394"/>
                </a:lnTo>
                <a:lnTo>
                  <a:pt x="0" y="1220394"/>
                </a:lnTo>
                <a:lnTo>
                  <a:pt x="0" y="0"/>
                </a:lnTo>
                <a:close/>
              </a:path>
            </a:pathLst>
          </a:custGeom>
          <a:blipFill>
            <a:blip r:embed="rId5"/>
            <a:stretch>
              <a:fillRect r="-17232"/>
            </a:stretch>
          </a:blipFill>
        </p:spPr>
        <p:txBody>
          <a:bodyPr/>
          <a:lstStyle/>
          <a:p>
            <a:endParaRPr lang="en-US"/>
          </a:p>
        </p:txBody>
      </p:sp>
      <p:sp>
        <p:nvSpPr>
          <p:cNvPr id="6" name="Freeform 6"/>
          <p:cNvSpPr/>
          <p:nvPr/>
        </p:nvSpPr>
        <p:spPr>
          <a:xfrm rot="-5400000">
            <a:off x="-442873" y="4530680"/>
            <a:ext cx="3449878" cy="1224707"/>
          </a:xfrm>
          <a:custGeom>
            <a:avLst/>
            <a:gdLst/>
            <a:ahLst/>
            <a:cxnLst/>
            <a:rect l="l" t="t" r="r" b="b"/>
            <a:pathLst>
              <a:path w="3449878" h="1224707">
                <a:moveTo>
                  <a:pt x="0" y="0"/>
                </a:moveTo>
                <a:lnTo>
                  <a:pt x="3449879" y="0"/>
                </a:lnTo>
                <a:lnTo>
                  <a:pt x="3449879" y="1224707"/>
                </a:lnTo>
                <a:lnTo>
                  <a:pt x="0" y="1224707"/>
                </a:lnTo>
                <a:lnTo>
                  <a:pt x="0" y="0"/>
                </a:lnTo>
                <a:close/>
              </a:path>
            </a:pathLst>
          </a:custGeom>
          <a:blipFill>
            <a:blip r:embed="rId2"/>
            <a:stretch>
              <a:fillRect/>
            </a:stretch>
          </a:blipFill>
        </p:spPr>
        <p:txBody>
          <a:bodyPr/>
          <a:lstStyle/>
          <a:p>
            <a:endParaRPr lang="en-US"/>
          </a:p>
        </p:txBody>
      </p:sp>
      <p:sp>
        <p:nvSpPr>
          <p:cNvPr id="7" name="Freeform 7"/>
          <p:cNvSpPr/>
          <p:nvPr/>
        </p:nvSpPr>
        <p:spPr>
          <a:xfrm rot="-5400000">
            <a:off x="1224575" y="4532836"/>
            <a:ext cx="3449878" cy="1220395"/>
          </a:xfrm>
          <a:custGeom>
            <a:avLst/>
            <a:gdLst/>
            <a:ahLst/>
            <a:cxnLst/>
            <a:rect l="l" t="t" r="r" b="b"/>
            <a:pathLst>
              <a:path w="3449878" h="1220395">
                <a:moveTo>
                  <a:pt x="0" y="0"/>
                </a:moveTo>
                <a:lnTo>
                  <a:pt x="3449879" y="0"/>
                </a:lnTo>
                <a:lnTo>
                  <a:pt x="3449879" y="1220395"/>
                </a:lnTo>
                <a:lnTo>
                  <a:pt x="0" y="1220395"/>
                </a:lnTo>
                <a:lnTo>
                  <a:pt x="0" y="0"/>
                </a:lnTo>
                <a:close/>
              </a:path>
            </a:pathLst>
          </a:custGeom>
          <a:blipFill>
            <a:blip r:embed="rId3"/>
            <a:stretch>
              <a:fillRect/>
            </a:stretch>
          </a:blipFill>
        </p:spPr>
        <p:txBody>
          <a:bodyPr/>
          <a:lstStyle/>
          <a:p>
            <a:endParaRPr lang="en-US"/>
          </a:p>
        </p:txBody>
      </p:sp>
      <p:sp>
        <p:nvSpPr>
          <p:cNvPr id="8" name="Freeform 8"/>
          <p:cNvSpPr/>
          <p:nvPr/>
        </p:nvSpPr>
        <p:spPr>
          <a:xfrm rot="-5400000">
            <a:off x="2892024" y="4530680"/>
            <a:ext cx="3449878" cy="1224707"/>
          </a:xfrm>
          <a:custGeom>
            <a:avLst/>
            <a:gdLst/>
            <a:ahLst/>
            <a:cxnLst/>
            <a:rect l="l" t="t" r="r" b="b"/>
            <a:pathLst>
              <a:path w="3449878" h="1224707">
                <a:moveTo>
                  <a:pt x="0" y="0"/>
                </a:moveTo>
                <a:lnTo>
                  <a:pt x="3449878" y="0"/>
                </a:lnTo>
                <a:lnTo>
                  <a:pt x="3449878" y="1224707"/>
                </a:lnTo>
                <a:lnTo>
                  <a:pt x="0" y="1224707"/>
                </a:lnTo>
                <a:lnTo>
                  <a:pt x="0" y="0"/>
                </a:lnTo>
                <a:close/>
              </a:path>
            </a:pathLst>
          </a:custGeom>
          <a:blipFill>
            <a:blip r:embed="rId4"/>
            <a:stretch>
              <a:fillRect/>
            </a:stretch>
          </a:blipFill>
        </p:spPr>
        <p:txBody>
          <a:bodyPr/>
          <a:lstStyle/>
          <a:p>
            <a:endParaRPr lang="en-US"/>
          </a:p>
        </p:txBody>
      </p:sp>
      <p:sp>
        <p:nvSpPr>
          <p:cNvPr id="9" name="Freeform 9"/>
          <p:cNvSpPr/>
          <p:nvPr/>
        </p:nvSpPr>
        <p:spPr>
          <a:xfrm rot="-5400000">
            <a:off x="4559472" y="4532836"/>
            <a:ext cx="3449878" cy="1220395"/>
          </a:xfrm>
          <a:custGeom>
            <a:avLst/>
            <a:gdLst/>
            <a:ahLst/>
            <a:cxnLst/>
            <a:rect l="l" t="t" r="r" b="b"/>
            <a:pathLst>
              <a:path w="3449878" h="1220395">
                <a:moveTo>
                  <a:pt x="0" y="0"/>
                </a:moveTo>
                <a:lnTo>
                  <a:pt x="3449878" y="0"/>
                </a:lnTo>
                <a:lnTo>
                  <a:pt x="3449878" y="1220395"/>
                </a:lnTo>
                <a:lnTo>
                  <a:pt x="0" y="1220395"/>
                </a:lnTo>
                <a:lnTo>
                  <a:pt x="0" y="0"/>
                </a:lnTo>
                <a:close/>
              </a:path>
            </a:pathLst>
          </a:custGeom>
          <a:blipFill>
            <a:blip r:embed="rId5"/>
            <a:stretch>
              <a:fillRect/>
            </a:stretch>
          </a:blipFill>
        </p:spPr>
        <p:txBody>
          <a:bodyPr/>
          <a:lstStyle/>
          <a:p>
            <a:endParaRPr lang="en-US"/>
          </a:p>
        </p:txBody>
      </p:sp>
      <p:sp>
        <p:nvSpPr>
          <p:cNvPr id="10" name="Freeform 10"/>
          <p:cNvSpPr/>
          <p:nvPr/>
        </p:nvSpPr>
        <p:spPr>
          <a:xfrm rot="-5400000">
            <a:off x="4810868" y="8203258"/>
            <a:ext cx="2942776" cy="1224707"/>
          </a:xfrm>
          <a:custGeom>
            <a:avLst/>
            <a:gdLst/>
            <a:ahLst/>
            <a:cxnLst/>
            <a:rect l="l" t="t" r="r" b="b"/>
            <a:pathLst>
              <a:path w="3449878" h="1224707">
                <a:moveTo>
                  <a:pt x="0" y="0"/>
                </a:moveTo>
                <a:lnTo>
                  <a:pt x="3449878" y="0"/>
                </a:lnTo>
                <a:lnTo>
                  <a:pt x="3449878" y="1224707"/>
                </a:lnTo>
                <a:lnTo>
                  <a:pt x="0" y="1224707"/>
                </a:lnTo>
                <a:lnTo>
                  <a:pt x="0" y="0"/>
                </a:lnTo>
                <a:close/>
              </a:path>
            </a:pathLst>
          </a:custGeom>
          <a:blipFill>
            <a:blip r:embed="rId2"/>
            <a:stretch>
              <a:fillRect l="-17232"/>
            </a:stretch>
          </a:blipFill>
        </p:spPr>
        <p:txBody>
          <a:bodyPr/>
          <a:lstStyle/>
          <a:p>
            <a:endParaRPr lang="en-US"/>
          </a:p>
        </p:txBody>
      </p:sp>
      <p:sp>
        <p:nvSpPr>
          <p:cNvPr id="11" name="Freeform 11"/>
          <p:cNvSpPr/>
          <p:nvPr/>
        </p:nvSpPr>
        <p:spPr>
          <a:xfrm rot="-5400000">
            <a:off x="3143419" y="8205414"/>
            <a:ext cx="2942776" cy="1220395"/>
          </a:xfrm>
          <a:custGeom>
            <a:avLst/>
            <a:gdLst/>
            <a:ahLst/>
            <a:cxnLst/>
            <a:rect l="l" t="t" r="r" b="b"/>
            <a:pathLst>
              <a:path w="3449878" h="1220395">
                <a:moveTo>
                  <a:pt x="0" y="0"/>
                </a:moveTo>
                <a:lnTo>
                  <a:pt x="3449879" y="0"/>
                </a:lnTo>
                <a:lnTo>
                  <a:pt x="3449879" y="1220394"/>
                </a:lnTo>
                <a:lnTo>
                  <a:pt x="0" y="1220394"/>
                </a:lnTo>
                <a:lnTo>
                  <a:pt x="0" y="0"/>
                </a:lnTo>
                <a:close/>
              </a:path>
            </a:pathLst>
          </a:custGeom>
          <a:blipFill>
            <a:blip r:embed="rId3"/>
            <a:stretch>
              <a:fillRect l="-17232"/>
            </a:stretch>
          </a:blipFill>
        </p:spPr>
        <p:txBody>
          <a:bodyPr/>
          <a:lstStyle/>
          <a:p>
            <a:endParaRPr lang="en-US"/>
          </a:p>
        </p:txBody>
      </p:sp>
      <p:sp>
        <p:nvSpPr>
          <p:cNvPr id="12" name="Freeform 12"/>
          <p:cNvSpPr/>
          <p:nvPr/>
        </p:nvSpPr>
        <p:spPr>
          <a:xfrm rot="-5400000">
            <a:off x="1475971" y="8203258"/>
            <a:ext cx="2942776" cy="1224707"/>
          </a:xfrm>
          <a:custGeom>
            <a:avLst/>
            <a:gdLst/>
            <a:ahLst/>
            <a:cxnLst/>
            <a:rect l="l" t="t" r="r" b="b"/>
            <a:pathLst>
              <a:path w="3449878" h="1224707">
                <a:moveTo>
                  <a:pt x="0" y="0"/>
                </a:moveTo>
                <a:lnTo>
                  <a:pt x="3449879" y="0"/>
                </a:lnTo>
                <a:lnTo>
                  <a:pt x="3449879" y="1224707"/>
                </a:lnTo>
                <a:lnTo>
                  <a:pt x="0" y="1224707"/>
                </a:lnTo>
                <a:lnTo>
                  <a:pt x="0" y="0"/>
                </a:lnTo>
                <a:close/>
              </a:path>
            </a:pathLst>
          </a:custGeom>
          <a:blipFill>
            <a:blip r:embed="rId4"/>
            <a:stretch>
              <a:fillRect l="-17232"/>
            </a:stretch>
          </a:blipFill>
        </p:spPr>
        <p:txBody>
          <a:bodyPr/>
          <a:lstStyle/>
          <a:p>
            <a:endParaRPr lang="en-US"/>
          </a:p>
        </p:txBody>
      </p:sp>
      <p:sp>
        <p:nvSpPr>
          <p:cNvPr id="13" name="Freeform 13"/>
          <p:cNvSpPr/>
          <p:nvPr/>
        </p:nvSpPr>
        <p:spPr>
          <a:xfrm rot="-5400000">
            <a:off x="-191477" y="8205414"/>
            <a:ext cx="2942776" cy="1220395"/>
          </a:xfrm>
          <a:custGeom>
            <a:avLst/>
            <a:gdLst/>
            <a:ahLst/>
            <a:cxnLst/>
            <a:rect l="l" t="t" r="r" b="b"/>
            <a:pathLst>
              <a:path w="3449878" h="1220395">
                <a:moveTo>
                  <a:pt x="0" y="0"/>
                </a:moveTo>
                <a:lnTo>
                  <a:pt x="3449878" y="0"/>
                </a:lnTo>
                <a:lnTo>
                  <a:pt x="3449878" y="1220394"/>
                </a:lnTo>
                <a:lnTo>
                  <a:pt x="0" y="1220394"/>
                </a:lnTo>
                <a:lnTo>
                  <a:pt x="0" y="0"/>
                </a:lnTo>
                <a:close/>
              </a:path>
            </a:pathLst>
          </a:custGeom>
          <a:blipFill>
            <a:blip r:embed="rId5"/>
            <a:stretch>
              <a:fillRect l="-17232"/>
            </a:stretch>
          </a:blipFill>
        </p:spPr>
        <p:txBody>
          <a:bodyPr/>
          <a:lstStyle/>
          <a:p>
            <a:endParaRPr lang="en-US"/>
          </a:p>
        </p:txBody>
      </p:sp>
      <p:sp>
        <p:nvSpPr>
          <p:cNvPr id="14" name="TextBox 14"/>
          <p:cNvSpPr txBox="1"/>
          <p:nvPr/>
        </p:nvSpPr>
        <p:spPr>
          <a:xfrm>
            <a:off x="7632577" y="1046480"/>
            <a:ext cx="9917455" cy="965517"/>
          </a:xfrm>
          <a:prstGeom prst="rect">
            <a:avLst/>
          </a:prstGeom>
        </p:spPr>
        <p:txBody>
          <a:bodyPr lIns="0" tIns="0" rIns="0" bIns="0" rtlCol="0" anchor="t">
            <a:spAutoFit/>
          </a:bodyPr>
          <a:lstStyle/>
          <a:p>
            <a:pPr algn="ctr">
              <a:lnSpc>
                <a:spcPts val="6961"/>
              </a:lnSpc>
            </a:pPr>
            <a:r>
              <a:rPr lang="en-US" sz="6386">
                <a:solidFill>
                  <a:srgbClr val="F1C34D"/>
                </a:solidFill>
                <a:latin typeface="Horizon"/>
              </a:rPr>
              <a:t>FUNCTION</a:t>
            </a:r>
          </a:p>
        </p:txBody>
      </p:sp>
      <p:sp>
        <p:nvSpPr>
          <p:cNvPr id="15" name="TextBox 15"/>
          <p:cNvSpPr txBox="1"/>
          <p:nvPr/>
        </p:nvSpPr>
        <p:spPr>
          <a:xfrm>
            <a:off x="8610600" y="2164216"/>
            <a:ext cx="8405632" cy="464684"/>
          </a:xfrm>
          <a:prstGeom prst="rect">
            <a:avLst/>
          </a:prstGeom>
        </p:spPr>
        <p:txBody>
          <a:bodyPr lIns="0" tIns="0" rIns="0" bIns="0" rtlCol="0" anchor="t">
            <a:spAutoFit/>
          </a:bodyPr>
          <a:lstStyle/>
          <a:p>
            <a:pPr algn="ctr">
              <a:lnSpc>
                <a:spcPts val="3772"/>
              </a:lnSpc>
              <a:spcBef>
                <a:spcPct val="0"/>
              </a:spcBef>
            </a:pPr>
            <a:r>
              <a:rPr sz="2694">
                <a:solidFill>
                  <a:srgbClr val="E5DDC8"/>
                </a:solidFill>
                <a:latin typeface="Gotham"/>
              </a:rPr>
              <a:t>The protein encoded by this gene is a transmembrane glycoprotein that is a member of the protein kinase superfamily. This protein is a receptor for members of the epidermal growth factor family. EGFR is a cell surface protein that binds to epidermal growth factor, thus inducing receptor dimerization and tyrosine autophosphorylation leading to cell proliferation. Mutations in this gene are associated with lung cancer. EGFR is a component of the cytokine storm which contributes to a severe form of Coronavirus Disease 2019 (COVID-19) resulting from infection with severe acute respiratory syndrome coronavirus-2 (SARS-CoV-2). [provided by RefSeq, Jul 2020]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Freeform 2"/>
          <p:cNvSpPr/>
          <p:nvPr/>
        </p:nvSpPr>
        <p:spPr>
          <a:xfrm rot="-5400000">
            <a:off x="5522976" y="5106924"/>
            <a:ext cx="7315200" cy="73152"/>
          </a:xfrm>
          <a:custGeom>
            <a:avLst/>
            <a:gdLst/>
            <a:ahLst/>
            <a:cxnLst/>
            <a:rect l="l" t="t" r="r" b="b"/>
            <a:pathLst>
              <a:path w="7315200" h="73152">
                <a:moveTo>
                  <a:pt x="0" y="0"/>
                </a:moveTo>
                <a:lnTo>
                  <a:pt x="7315200" y="0"/>
                </a:lnTo>
                <a:lnTo>
                  <a:pt x="7315200" y="73152"/>
                </a:lnTo>
                <a:lnTo>
                  <a:pt x="0" y="731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1380828" y="1028700"/>
            <a:ext cx="6848914" cy="1181037"/>
          </a:xfrm>
          <a:prstGeom prst="rect">
            <a:avLst/>
          </a:prstGeom>
        </p:spPr>
        <p:txBody>
          <a:bodyPr lIns="0" tIns="0" rIns="0" bIns="0" rtlCol="0" anchor="t">
            <a:spAutoFit/>
          </a:bodyPr>
          <a:lstStyle/>
          <a:p>
            <a:pPr algn="ctr">
              <a:lnSpc>
                <a:spcPts val="4454"/>
              </a:lnSpc>
            </a:pPr>
            <a:r>
              <a:rPr lang="en-US" sz="4086">
                <a:solidFill>
                  <a:srgbClr val="F1C34D"/>
                </a:solidFill>
                <a:latin typeface="Horizon"/>
              </a:rPr>
              <a:t>PROTEIN EXPRESSION</a:t>
            </a:r>
          </a:p>
        </p:txBody>
      </p:sp>
      <p:sp>
        <p:nvSpPr>
          <p:cNvPr id="4" name="TextBox 4"/>
          <p:cNvSpPr txBox="1"/>
          <p:nvPr/>
        </p:nvSpPr>
        <p:spPr>
          <a:xfrm>
            <a:off x="10172439" y="1028649"/>
            <a:ext cx="6848914" cy="1181087"/>
          </a:xfrm>
          <a:prstGeom prst="rect">
            <a:avLst/>
          </a:prstGeom>
        </p:spPr>
        <p:txBody>
          <a:bodyPr lIns="0" tIns="0" rIns="0" bIns="0" rtlCol="0" anchor="t">
            <a:spAutoFit/>
          </a:bodyPr>
          <a:lstStyle/>
          <a:p>
            <a:pPr algn="ctr">
              <a:lnSpc>
                <a:spcPts val="4458"/>
              </a:lnSpc>
            </a:pPr>
            <a:r>
              <a:rPr lang="en-US" sz="4089">
                <a:solidFill>
                  <a:srgbClr val="F1C34D"/>
                </a:solidFill>
                <a:latin typeface="Horizon"/>
              </a:rPr>
              <a:t>RNA EXPRESSION</a:t>
            </a:r>
          </a:p>
        </p:txBody>
      </p:sp>
      <p:pic>
        <p:nvPicPr>
          <p:cNvPr id="5" name="Picture 4" descr="rna_plot.png"/>
          <p:cNvPicPr>
            <a:picLocks noChangeAspect="1"/>
          </p:cNvPicPr>
          <p:nvPr/>
        </p:nvPicPr>
        <p:blipFill>
          <a:blip r:embed="rId4"/>
          <a:stretch>
            <a:fillRect/>
          </a:stretch>
        </p:blipFill>
        <p:spPr>
          <a:xfrm>
            <a:off x="10058400" y="2743200"/>
            <a:ext cx="7315200" cy="5486400"/>
          </a:xfrm>
          <a:prstGeom prst="rect">
            <a:avLst/>
          </a:prstGeom>
        </p:spPr>
      </p:pic>
      <p:pic>
        <p:nvPicPr>
          <p:cNvPr id="6" name="Picture 5" descr="protein_plot.png"/>
          <p:cNvPicPr>
            <a:picLocks noChangeAspect="1"/>
          </p:cNvPicPr>
          <p:nvPr/>
        </p:nvPicPr>
        <p:blipFill>
          <a:blip r:embed="rId5"/>
          <a:stretch>
            <a:fillRect/>
          </a:stretch>
        </p:blipFill>
        <p:spPr>
          <a:xfrm>
            <a:off x="914400" y="2743200"/>
            <a:ext cx="7315200" cy="5486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TextBox 2"/>
          <p:cNvSpPr txBox="1"/>
          <p:nvPr/>
        </p:nvSpPr>
        <p:spPr>
          <a:xfrm>
            <a:off x="686639" y="581389"/>
            <a:ext cx="9917455" cy="1841817"/>
          </a:xfrm>
          <a:prstGeom prst="rect">
            <a:avLst/>
          </a:prstGeom>
        </p:spPr>
        <p:txBody>
          <a:bodyPr lIns="0" tIns="0" rIns="0" bIns="0" rtlCol="0" anchor="t">
            <a:spAutoFit/>
          </a:bodyPr>
          <a:lstStyle/>
          <a:p>
            <a:pPr algn="just">
              <a:lnSpc>
                <a:spcPts val="6961"/>
              </a:lnSpc>
            </a:pPr>
            <a:r>
              <a:rPr lang="en-US" sz="6386">
                <a:solidFill>
                  <a:srgbClr val="F1C34D"/>
                </a:solidFill>
                <a:latin typeface="Horizon"/>
              </a:rPr>
              <a:t>PROTEIN SEQUENCE</a:t>
            </a:r>
          </a:p>
        </p:txBody>
      </p:sp>
      <p:sp>
        <p:nvSpPr>
          <p:cNvPr id="3" name="TextBox 3"/>
          <p:cNvSpPr txBox="1"/>
          <p:nvPr/>
        </p:nvSpPr>
        <p:spPr>
          <a:xfrm>
            <a:off x="686639" y="2553808"/>
            <a:ext cx="7920688" cy="1200756"/>
          </a:xfrm>
          <a:prstGeom prst="rect">
            <a:avLst/>
          </a:prstGeom>
        </p:spPr>
        <p:txBody>
          <a:bodyPr lIns="0" tIns="0" rIns="0" bIns="0" rtlCol="0" anchor="t">
            <a:spAutoFit/>
          </a:bodyPr>
          <a:lstStyle/>
          <a:p>
            <a:pPr algn="just">
              <a:lnSpc>
                <a:spcPts val="4934"/>
              </a:lnSpc>
            </a:pPr>
            <a:r>
              <a:rPr lang="en-US" sz="2803">
                <a:solidFill>
                  <a:srgbClr val="E5DDC8"/>
                </a:solidFill>
                <a:latin typeface="Gotham"/>
              </a:rPr>
              <a:t>LENGTH: </a:t>
            </a:r>
          </a:p>
          <a:p>
            <a:pPr algn="just">
              <a:lnSpc>
                <a:spcPts val="4934"/>
              </a:lnSpc>
            </a:pPr>
            <a:r>
              <a:rPr lang="en-US" sz="2803">
                <a:solidFill>
                  <a:srgbClr val="E5DDC8"/>
                </a:solidFill>
                <a:latin typeface="Gotham"/>
              </a:rPr>
              <a:t>MOLECULAR WEIGHT: </a:t>
            </a:r>
          </a:p>
        </p:txBody>
      </p:sp>
      <p:sp>
        <p:nvSpPr>
          <p:cNvPr id="4" name="TextBox 4"/>
          <p:cNvSpPr txBox="1"/>
          <p:nvPr/>
        </p:nvSpPr>
        <p:spPr>
          <a:xfrm>
            <a:off x="7924800" y="581389"/>
            <a:ext cx="9829800" cy="215444"/>
          </a:xfrm>
          <a:prstGeom prst="rect">
            <a:avLst/>
          </a:prstGeom>
        </p:spPr>
        <p:txBody>
          <a:bodyPr wrap="square" lIns="0" tIns="0" rIns="0" bIns="0" rtlCol="0" anchor="t">
            <a:spAutoFit/>
          </a:bodyPr>
          <a:lstStyle/>
          <a:p>
            <a:pPr algn="just"/>
            <a:r>
              <a:rPr sz="1400">
                <a:solidFill>
                  <a:srgbClr val="D2D3D7"/>
                </a:solidFill>
                <a:latin typeface="Gotham"/>
              </a:rPr>
              <a:t>MRPSGTAGAALLALLAALCPASRALEEKKVCQGTSNKLTQLGTFEDHFLSLQRMFNNCEVVLGNLEITYVQRNYDLSFLKTIQEVAGYVLIALNTVERIPLENLQIIRGNMYYENSYALAVLSNYDANKTGLKELPMRNLQEILHGAVRFSNNPALCNVESIQWRDIVSSDFLSNMSMDFQNHLGSCQKCDPSCPNGSCWGAGEENCQKLTKIICAQQCSGRCRGKSPSDCCHNQCAAGCTGPRESDCLVCRKFRDEATCKDTCPPLMLYNPTTYQMDVNPEGKYSFGATCVKKCPRNYVVTDHGSCVRACGADSYEMEEDGVRKCKKCEGPCRKVCNGIGIGEFKDSLSINATNIKHFKNCTSISGDLHILPVAFRGDSFTHTPPLDPQELDILKTVKEITGFLLIQAWPENRTDLHAFENLEIIRGRTKQHGQFSLAVVSLNITSLGLRSLKEISDGDVIISGNKNLCYANTINWKKLFGTSGQKTKIISNRGENSCKATGQVCHALCSPEGCWGPEPRDCVSCRNVSRGRECVDKCNLLEGEPREFVENSECIQCHPECLPQAMNITCTGRGPDNCIQCAHYIDGPHCVKTCPAGVMGENNTLVWKYADAGHVCHLCHPNCTYGCTGPGLEGCPTNGPKIPSIATGMVGALLLLLVVALGIGLFMRRRHIVRKRTLRRLLQERELVEPLTPSGEAPNQALLRILKETEFKKIKVLGSGAFGTVYKGLWIPEGEKVKIPVAIKELREATSPKANKEILDEAYVMASVDNPHVCRLLGICLTSTVQLITQLMPFGCLLDYVREHKDNIGSQYLLNWCVQIAKGMNYLEDRRLVHRDLAARNVLVKTPQHVKITDFGLAKLLGAEEKEYHAEGGKVPIKWMALESILHRIYTHQSDVWSYGVTVWELMTFGSKPYDGIPASEISSILEKGERLPQPPICTIDVYMIMVKCWMIDADSRPKFRELIIEFSKMARDPQRYLVIQGDERMHLPSPTDSNFYRALMDEEDMDDVVDADEYLIPQQGFFSSPSTSRTPLLSSLSATSNNSTVACIDRNGLQSCPIKEDSFLQRYSSDPTGALTEDSIDDTFLPVPEYINQSVPKRPAGSVQNPVYHNQPLNPAPSRDPHYQDPHSTAVGNPEYLNTVQPTCVNSTFDSPAHWAQKGSHQISLDNPDYQQDFFPKEAKPNGIFKGSTAENAEYLRVAPQSSEFIGA</a:t>
            </a:r>
          </a:p>
        </p:txBody>
      </p:sp>
      <p:sp>
        <p:nvSpPr>
          <p:cNvPr id="5" name="TextBox 5"/>
          <p:cNvSpPr txBox="1"/>
          <p:nvPr/>
        </p:nvSpPr>
        <p:spPr>
          <a:xfrm>
            <a:off x="2469933" y="2649058"/>
            <a:ext cx="3579141" cy="490754"/>
          </a:xfrm>
          <a:prstGeom prst="rect">
            <a:avLst/>
          </a:prstGeom>
        </p:spPr>
        <p:txBody>
          <a:bodyPr lIns="0" tIns="0" rIns="0" bIns="0" rtlCol="0" anchor="t">
            <a:spAutoFit/>
          </a:bodyPr>
          <a:lstStyle/>
          <a:p>
            <a:pPr algn="just">
              <a:lnSpc>
                <a:spcPts val="3925"/>
              </a:lnSpc>
            </a:pPr>
            <a:r>
              <a:rPr sz="2803">
                <a:solidFill>
                  <a:srgbClr val="F1C34D"/>
                </a:solidFill>
                <a:latin typeface="Gotham Bold"/>
              </a:rPr>
              <a:t>1210</a:t>
            </a:r>
          </a:p>
        </p:txBody>
      </p:sp>
      <p:sp>
        <p:nvSpPr>
          <p:cNvPr id="6" name="TextBox 6"/>
          <p:cNvSpPr txBox="1"/>
          <p:nvPr/>
        </p:nvSpPr>
        <p:spPr>
          <a:xfrm>
            <a:off x="4944613" y="3254285"/>
            <a:ext cx="3579141" cy="490754"/>
          </a:xfrm>
          <a:prstGeom prst="rect">
            <a:avLst/>
          </a:prstGeom>
        </p:spPr>
        <p:txBody>
          <a:bodyPr lIns="0" tIns="0" rIns="0" bIns="0" rtlCol="0" anchor="t">
            <a:spAutoFit/>
          </a:bodyPr>
          <a:lstStyle/>
          <a:p>
            <a:pPr algn="just">
              <a:lnSpc>
                <a:spcPts val="3925"/>
              </a:lnSpc>
            </a:pPr>
            <a:r>
              <a:rPr sz="2803">
                <a:solidFill>
                  <a:srgbClr val="F1C34D"/>
                </a:solidFill>
                <a:latin typeface="Gotham Bold"/>
              </a:rPr>
              <a:t>134277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57</Words>
  <Application>Microsoft Office PowerPoint</Application>
  <PresentationFormat>Custom</PresentationFormat>
  <Paragraphs>25</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Horizon</vt:lpstr>
      <vt:lpstr>Gotham Bold</vt:lpstr>
      <vt:lpstr>Calibri</vt:lpstr>
      <vt:lpstr>Arial</vt:lpstr>
      <vt:lpstr>Gotham</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Yellow Illustrative Science Stages of Mitosis Presentation</dc:title>
  <cp:lastModifiedBy>Oggy Wright</cp:lastModifiedBy>
  <cp:revision>14</cp:revision>
  <dcterms:created xsi:type="dcterms:W3CDTF">2006-08-16T00:00:00Z</dcterms:created>
  <dcterms:modified xsi:type="dcterms:W3CDTF">2023-11-23T03:02:55Z</dcterms:modified>
  <dc:identifier>DAF06HAonKc</dc:identifier>
</cp:coreProperties>
</file>