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8" r:id="rId1"/>
  </p:sldMasterIdLst>
  <p:notesMasterIdLst>
    <p:notesMasterId r:id="rId15"/>
  </p:notesMasterIdLst>
  <p:sldIdLst>
    <p:sldId id="270" r:id="rId2"/>
    <p:sldId id="258" r:id="rId3"/>
    <p:sldId id="268" r:id="rId4"/>
    <p:sldId id="274" r:id="rId5"/>
    <p:sldId id="279" r:id="rId6"/>
    <p:sldId id="276" r:id="rId7"/>
    <p:sldId id="278" r:id="rId8"/>
    <p:sldId id="277" r:id="rId9"/>
    <p:sldId id="280" r:id="rId10"/>
    <p:sldId id="281" r:id="rId11"/>
    <p:sldId id="282" r:id="rId12"/>
    <p:sldId id="28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5C307D"/>
    <a:srgbClr val="FFFFFF"/>
    <a:srgbClr val="F6F4F7"/>
    <a:srgbClr val="93549F"/>
    <a:srgbClr val="FEFDFF"/>
    <a:srgbClr val="E1DF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34"/>
    <p:restoredTop sz="86378"/>
  </p:normalViewPr>
  <p:slideViewPr>
    <p:cSldViewPr snapToGrid="0" snapToObjects="1">
      <p:cViewPr varScale="1">
        <p:scale>
          <a:sx n="120" d="100"/>
          <a:sy n="120" d="100"/>
        </p:scale>
        <p:origin x="86" y="125"/>
      </p:cViewPr>
      <p:guideLst/>
    </p:cSldViewPr>
  </p:slideViewPr>
  <p:outlineViewPr>
    <p:cViewPr>
      <p:scale>
        <a:sx n="33" d="100"/>
        <a:sy n="33" d="100"/>
      </p:scale>
      <p:origin x="0" y="-114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51940-DB52-3B48-AABB-9C7938529E4E}" type="datetimeFigureOut">
              <a:rPr kumimoji="1" lang="zh-CN" altLang="en-US" smtClean="0"/>
              <a:t>2024/6/10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8717E-F74C-4246-A795-6577BEDC83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5298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7801A0AD-A4D9-2B48-AB5E-2388481E37AE}"/>
              </a:ext>
            </a:extLst>
          </p:cNvPr>
          <p:cNvGrpSpPr/>
          <p:nvPr userDrawn="1"/>
        </p:nvGrpSpPr>
        <p:grpSpPr>
          <a:xfrm>
            <a:off x="599225" y="1736370"/>
            <a:ext cx="10993549" cy="1903301"/>
            <a:chOff x="599225" y="1921565"/>
            <a:chExt cx="10993549" cy="1903301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7A9D506-C91D-DF44-8641-48F37CD3C15A}"/>
                </a:ext>
              </a:extLst>
            </p:cNvPr>
            <p:cNvSpPr/>
            <p:nvPr userDrawn="1"/>
          </p:nvSpPr>
          <p:spPr>
            <a:xfrm>
              <a:off x="599225" y="1921565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半闭框 17">
              <a:extLst>
                <a:ext uri="{FF2B5EF4-FFF2-40B4-BE49-F238E27FC236}">
                  <a16:creationId xmlns:a16="http://schemas.microsoft.com/office/drawing/2014/main" id="{A1E2328B-A4C4-764E-ACC8-998B2E63C537}"/>
                </a:ext>
              </a:extLst>
            </p:cNvPr>
            <p:cNvSpPr/>
            <p:nvPr userDrawn="1"/>
          </p:nvSpPr>
          <p:spPr>
            <a:xfrm>
              <a:off x="599225" y="1921565"/>
              <a:ext cx="821803" cy="867934"/>
            </a:xfrm>
            <a:prstGeom prst="halfFrame">
              <a:avLst>
                <a:gd name="adj1" fmla="val 23474"/>
                <a:gd name="adj2" fmla="val 2347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533506A-6FCC-464D-8406-9673E74408CF}"/>
                </a:ext>
              </a:extLst>
            </p:cNvPr>
            <p:cNvSpPr/>
            <p:nvPr userDrawn="1"/>
          </p:nvSpPr>
          <p:spPr>
            <a:xfrm>
              <a:off x="10161778" y="3614195"/>
              <a:ext cx="1430996" cy="2106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194A483F-9AA2-A24C-BA23-AD5256267A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351" y="399605"/>
            <a:ext cx="2538904" cy="107441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43FE9298-60C2-9548-BC1E-E8694904B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3169" y="2028084"/>
            <a:ext cx="10265664" cy="1356406"/>
          </a:xfrm>
          <a:prstGeom prst="rect">
            <a:avLst/>
          </a:prstGeom>
          <a:effectLst/>
        </p:spPr>
        <p:txBody>
          <a:bodyPr anchor="b">
            <a:normAutofit/>
          </a:bodyPr>
          <a:lstStyle>
            <a:lvl1pPr algn="l">
              <a:defRPr lang="en-US" altLang="en-US" sz="3600" b="0" kern="1200" cap="all" dirty="0">
                <a:solidFill>
                  <a:srgbClr val="5C307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03A73B5-4CCB-264A-803E-B46FEDFF9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3169" y="3819054"/>
            <a:ext cx="10265664" cy="134099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FB8BDD-FC0A-384D-B32A-D2CC0933A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2024/6/10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A11234-2E12-B147-A4FF-3B4989798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FFF194-7BE9-7440-90F5-0BA3D1B44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49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395677"/>
            <a:ext cx="11029616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496241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2024/6/10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9797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2024/6/10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D92ADC6-CE60-BE46-B46D-E72C08A66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27691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5BC0A53C-150C-A541-93A8-A5B4C7EFDD96}"/>
              </a:ext>
            </a:extLst>
          </p:cNvPr>
          <p:cNvSpPr>
            <a:spLocks noChangeAspect="1"/>
          </p:cNvSpPr>
          <p:nvPr userDrawn="1"/>
        </p:nvSpPr>
        <p:spPr>
          <a:xfrm>
            <a:off x="8884030" y="675726"/>
            <a:ext cx="88976" cy="7918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Vertical Title 1">
            <a:extLst>
              <a:ext uri="{FF2B5EF4-FFF2-40B4-BE49-F238E27FC236}">
                <a16:creationId xmlns:a16="http://schemas.microsoft.com/office/drawing/2014/main" id="{9D3F700B-2D07-A448-9622-360F28D96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69649" y="675726"/>
            <a:ext cx="1899496" cy="5183073"/>
          </a:xfrm>
          <a:prstGeom prst="rect">
            <a:avLst/>
          </a:prstGeom>
        </p:spPr>
        <p:txBody>
          <a:bodyPr vert="eaVert"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Vertical Text Placeholder 2">
            <a:extLst>
              <a:ext uri="{FF2B5EF4-FFF2-40B4-BE49-F238E27FC236}">
                <a16:creationId xmlns:a16="http://schemas.microsoft.com/office/drawing/2014/main" id="{5F0B6C42-B8E7-1C45-A053-18F7FE5B2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791611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C89D33-28DC-B746-AE7D-E6085CC30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2024/6/10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E1EF53-0E9B-E243-B4F1-B1C7F0BD2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3DA247-823F-034B-AEC0-494674B6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494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77" y="2180498"/>
            <a:ext cx="10521387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B3414000-0475-7845-9508-337FFFC1B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2265DA69-D9B6-384B-91FC-5C225D983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2024/6/10</a:t>
            </a:fld>
            <a:endParaRPr kumimoji="1" lang="zh-CN" altLang="en-US"/>
          </a:p>
        </p:txBody>
      </p:sp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198CD9FF-6143-0B4F-B35B-FC5B48F32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B99E00C6-785E-8740-9B07-6D282AB53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990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6727754-C851-C341-8EC8-C90F9BC75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1883" y="2118167"/>
            <a:ext cx="10178926" cy="3602477"/>
          </a:xfrm>
        </p:spPr>
        <p:txBody>
          <a:bodyPr anchor="ctr">
            <a:normAutofit/>
          </a:bodyPr>
          <a:lstStyle>
            <a:lvl1pPr algn="l">
              <a:defRPr sz="32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83F81271-2815-9B4A-9DE1-54434A60C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597317"/>
            <a:ext cx="2844799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  <a:t>2024/6/10</a:t>
            </a:fld>
            <a:endParaRPr kumimoji="1" lang="zh-CN" alt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A57A6457-265E-454A-8DEA-AC0A1AAC3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31882" y="5592991"/>
            <a:ext cx="6066519" cy="36512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17055F7E-60B7-6A43-A3E4-C6F9DC89F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597317"/>
            <a:ext cx="1052508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D989D6D-F1B5-F54E-813A-CCB6A463D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882" y="490438"/>
            <a:ext cx="10178925" cy="13514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23D49990-DD79-AF4A-809C-C7A68D94B066}"/>
              </a:ext>
            </a:extLst>
          </p:cNvPr>
          <p:cNvSpPr/>
          <p:nvPr userDrawn="1"/>
        </p:nvSpPr>
        <p:spPr>
          <a:xfrm rot="5400000">
            <a:off x="-2692137" y="3263038"/>
            <a:ext cx="6858000" cy="3319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96159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EA6CC6FD-0536-1042-94FB-7B29BCD323E4}"/>
              </a:ext>
            </a:extLst>
          </p:cNvPr>
          <p:cNvGrpSpPr/>
          <p:nvPr userDrawn="1"/>
        </p:nvGrpSpPr>
        <p:grpSpPr>
          <a:xfrm>
            <a:off x="599225" y="1736370"/>
            <a:ext cx="10993549" cy="1903301"/>
            <a:chOff x="599225" y="1921565"/>
            <a:chExt cx="10993549" cy="190330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BB59113-F03A-6147-A467-92DB82160BCD}"/>
                </a:ext>
              </a:extLst>
            </p:cNvPr>
            <p:cNvSpPr/>
            <p:nvPr userDrawn="1"/>
          </p:nvSpPr>
          <p:spPr>
            <a:xfrm>
              <a:off x="599225" y="1921565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C3E5866-268A-1A4A-BD63-7247C0C32E7C}"/>
                </a:ext>
              </a:extLst>
            </p:cNvPr>
            <p:cNvSpPr/>
            <p:nvPr userDrawn="1"/>
          </p:nvSpPr>
          <p:spPr>
            <a:xfrm>
              <a:off x="599227" y="1921566"/>
              <a:ext cx="192900" cy="19033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4" name="Title 1">
            <a:extLst>
              <a:ext uri="{FF2B5EF4-FFF2-40B4-BE49-F238E27FC236}">
                <a16:creationId xmlns:a16="http://schemas.microsoft.com/office/drawing/2014/main" id="{B3AEDE27-05BC-DA44-AA23-81C54830A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3169" y="2028083"/>
            <a:ext cx="10265664" cy="1376851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l">
              <a:defRPr lang="en-US" altLang="en-US" sz="3600" b="0" kern="1200" cap="all" dirty="0">
                <a:solidFill>
                  <a:srgbClr val="5C307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8DDB4CB7-B75A-CF44-8C12-E3DE32CE3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3169" y="3830629"/>
            <a:ext cx="10265664" cy="134099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27" name="日期占位符 10">
            <a:extLst>
              <a:ext uri="{FF2B5EF4-FFF2-40B4-BE49-F238E27FC236}">
                <a16:creationId xmlns:a16="http://schemas.microsoft.com/office/drawing/2014/main" id="{2D4038F2-9086-4849-856C-3F44B96DA1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23545" y="5597323"/>
            <a:ext cx="2523280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  <a:t>2024/6/10</a:t>
            </a:fld>
            <a:endParaRPr kumimoji="1" lang="zh-CN" altLang="en-US"/>
          </a:p>
        </p:txBody>
      </p:sp>
      <p:sp>
        <p:nvSpPr>
          <p:cNvPr id="28" name="页脚占位符 11">
            <a:extLst>
              <a:ext uri="{FF2B5EF4-FFF2-40B4-BE49-F238E27FC236}">
                <a16:creationId xmlns:a16="http://schemas.microsoft.com/office/drawing/2014/main" id="{0ED79189-463D-A34A-93FE-02DAF3CA4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3377" y="5592997"/>
            <a:ext cx="6585500" cy="36512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29" name="灯片编号占位符 12">
            <a:extLst>
              <a:ext uri="{FF2B5EF4-FFF2-40B4-BE49-F238E27FC236}">
                <a16:creationId xmlns:a16="http://schemas.microsoft.com/office/drawing/2014/main" id="{81D88334-B4F7-F340-8AA4-0865A0C0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51493" y="5597323"/>
            <a:ext cx="1203271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266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4"/>
            <a:ext cx="5422391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2024/6/10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90C7D26-A2BB-CE43-BB2A-2808F22C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1461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2250894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7" y="2250894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0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2024/6/10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95155F9-0BCA-F049-9D40-4CF28F90A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06004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2024/6/10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C31502A-7294-9848-AFF1-6116ACE1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5752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2024/6/10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9483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DD0108F8-765A-DF43-9CAF-934132882EE3}"/>
              </a:ext>
            </a:extLst>
          </p:cNvPr>
          <p:cNvSpPr>
            <a:spLocks noChangeAspect="1"/>
          </p:cNvSpPr>
          <p:nvPr userDrawn="1"/>
        </p:nvSpPr>
        <p:spPr>
          <a:xfrm>
            <a:off x="447816" y="4914808"/>
            <a:ext cx="385561" cy="10322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463" y="4928762"/>
            <a:ext cx="10333301" cy="6531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0">
                <a:solidFill>
                  <a:srgbClr val="5C307D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1463" y="5581910"/>
            <a:ext cx="10333301" cy="365126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rgbClr val="5C307D"/>
                </a:solidFill>
              </a:defRPr>
            </a:lvl1pPr>
            <a:lvl2pPr marL="457189" indent="0">
              <a:buNone/>
              <a:defRPr sz="11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23545" y="6060170"/>
            <a:ext cx="252328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2024/6/10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3377" y="6055844"/>
            <a:ext cx="65855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51493" y="6060170"/>
            <a:ext cx="120327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207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6">
            <a:extLst>
              <a:ext uri="{FF2B5EF4-FFF2-40B4-BE49-F238E27FC236}">
                <a16:creationId xmlns:a16="http://schemas.microsoft.com/office/drawing/2014/main" id="{386CB2C2-B0CA-6B4C-9D67-BC3A516A2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06" y="593424"/>
            <a:ext cx="10521388" cy="101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376" y="2336003"/>
            <a:ext cx="10521388" cy="31548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3545" y="5597323"/>
            <a:ext cx="2523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2024/6/10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3377" y="5592997"/>
            <a:ext cx="6585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51493" y="5597323"/>
            <a:ext cx="1203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圆角矩形 1">
            <a:extLst>
              <a:ext uri="{FF2B5EF4-FFF2-40B4-BE49-F238E27FC236}">
                <a16:creationId xmlns:a16="http://schemas.microsoft.com/office/drawing/2014/main" id="{281EDAD2-3671-BF43-AEFB-C5625113F562}"/>
              </a:ext>
            </a:extLst>
          </p:cNvPr>
          <p:cNvSpPr/>
          <p:nvPr userDrawn="1"/>
        </p:nvSpPr>
        <p:spPr>
          <a:xfrm>
            <a:off x="586670" y="651024"/>
            <a:ext cx="80595" cy="900000"/>
          </a:xfrm>
          <a:prstGeom prst="roundRect">
            <a:avLst>
              <a:gd name="adj" fmla="val 0"/>
            </a:avLst>
          </a:prstGeom>
          <a:solidFill>
            <a:srgbClr val="5C307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10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4" r:id="rId3"/>
    <p:sldLayoutId id="2147483865" r:id="rId4"/>
    <p:sldLayoutId id="2147483866" r:id="rId5"/>
    <p:sldLayoutId id="2147483868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</p:sldLayoutIdLst>
  <p:txStyles>
    <p:titleStyle>
      <a:lvl1pPr algn="l" defTabSz="457189" rtl="0" eaLnBrk="1" latinLnBrk="0" hangingPunct="1">
        <a:spcBef>
          <a:spcPct val="0"/>
        </a:spcBef>
        <a:buNone/>
        <a:defRPr sz="2800" b="0" kern="1200" cap="all">
          <a:solidFill>
            <a:srgbClr val="5C307D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92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84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978" indent="-269993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969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960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5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45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38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93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F005E0-9377-9044-8967-57A4160651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基于</a:t>
            </a:r>
            <a:r>
              <a:rPr kumimoji="1" lang="fr-FR" altLang="zh-CN" dirty="0"/>
              <a:t>MNL</a:t>
            </a:r>
            <a:r>
              <a:rPr kumimoji="1" lang="zh-CN" altLang="en-US" dirty="0"/>
              <a:t>离散算法的交通规划四步法</a:t>
            </a:r>
            <a:br>
              <a:rPr kumimoji="1" lang="en-US" altLang="zh-CN" dirty="0"/>
            </a:br>
            <a:r>
              <a:rPr kumimoji="1" lang="en-US" altLang="zh-CN" dirty="0"/>
              <a:t>——</a:t>
            </a:r>
            <a:r>
              <a:rPr kumimoji="1" lang="zh-CN" altLang="en-US" dirty="0"/>
              <a:t>深圳市城市空中交通规划案例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56EDC8-6865-C043-9F52-A5101097FB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钟帅</a:t>
            </a:r>
            <a:r>
              <a:rPr kumimoji="1" lang="en-US" altLang="zh-CN" dirty="0"/>
              <a:t> </a:t>
            </a:r>
            <a:r>
              <a:rPr kumimoji="1" lang="zh-CN" altLang="en-US" dirty="0"/>
              <a:t>李培森</a:t>
            </a:r>
            <a:endParaRPr kumimoji="1" lang="en-US" altLang="zh-CN" dirty="0"/>
          </a:p>
          <a:p>
            <a:r>
              <a:rPr kumimoji="1" lang="en-US" altLang="zh-CN" dirty="0"/>
              <a:t>2024</a:t>
            </a:r>
            <a:r>
              <a:rPr kumimoji="1" lang="zh-CN" altLang="en-US" dirty="0"/>
              <a:t>年</a:t>
            </a:r>
            <a:r>
              <a:rPr kumimoji="1" lang="en-US" altLang="zh-CN" dirty="0"/>
              <a:t>5</a:t>
            </a:r>
            <a:r>
              <a:rPr kumimoji="1" lang="zh-CN" altLang="en-US" dirty="0"/>
              <a:t>月</a:t>
            </a:r>
            <a:r>
              <a:rPr kumimoji="1" lang="en-US" altLang="zh-CN" dirty="0"/>
              <a:t>28</a:t>
            </a:r>
            <a:r>
              <a:rPr kumimoji="1"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987923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4CCBE66-029B-1A42-8B93-5DED4C28F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结果展示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对路网的贡献</a:t>
            </a:r>
            <a:endParaRPr kumimoji="1" lang="en-US" altLang="zh-CN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6CE127-3BF6-52F3-033A-927FF29D6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762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265E909-694D-A44A-3657-79C429CA2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C4665BF-9816-4471-042A-A7D87DA76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MNL</a:t>
            </a:r>
            <a:r>
              <a:rPr lang="zh-CN" altLang="en-US" dirty="0"/>
              <a:t>模型系数的影响</a:t>
            </a:r>
          </a:p>
        </p:txBody>
      </p:sp>
    </p:spTree>
    <p:extLst>
      <p:ext uri="{BB962C8B-B14F-4D97-AF65-F5344CB8AC3E}">
        <p14:creationId xmlns:p14="http://schemas.microsoft.com/office/powerpoint/2010/main" val="131630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265E909-694D-A44A-3657-79C429CA2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C4665BF-9816-4471-042A-A7D87DA76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成本相关因素</a:t>
            </a:r>
          </a:p>
        </p:txBody>
      </p:sp>
    </p:spTree>
    <p:extLst>
      <p:ext uri="{BB962C8B-B14F-4D97-AF65-F5344CB8AC3E}">
        <p14:creationId xmlns:p14="http://schemas.microsoft.com/office/powerpoint/2010/main" val="2864213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A6FF1-38C6-BF40-AA54-FC2C1268CA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谢谢大家！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86DF19-DC1B-514A-8C02-64E0ECCD2C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钟帅</a:t>
            </a:r>
          </a:p>
        </p:txBody>
      </p:sp>
    </p:spTree>
    <p:extLst>
      <p:ext uri="{BB962C8B-B14F-4D97-AF65-F5344CB8AC3E}">
        <p14:creationId xmlns:p14="http://schemas.microsoft.com/office/powerpoint/2010/main" val="1433308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6AA08-C32B-6F4E-8AB3-67AE085DA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B3B5DF-DAF7-B946-AB06-11AE7FF11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课堂案例回顾</a:t>
            </a:r>
            <a:endParaRPr kumimoji="1" lang="en-US" altLang="zh-CN" dirty="0"/>
          </a:p>
          <a:p>
            <a:r>
              <a:rPr kumimoji="1" lang="zh-CN" altLang="en-US" dirty="0"/>
              <a:t>引入</a:t>
            </a:r>
            <a:r>
              <a:rPr kumimoji="1" lang="en-US" altLang="zh-CN" dirty="0"/>
              <a:t>MNL</a:t>
            </a:r>
            <a:r>
              <a:rPr kumimoji="1" lang="zh-CN" altLang="en-US" dirty="0"/>
              <a:t>算法的交通规划四步法</a:t>
            </a:r>
            <a:endParaRPr kumimoji="1" lang="en-US" altLang="zh-CN" dirty="0"/>
          </a:p>
          <a:p>
            <a:r>
              <a:rPr kumimoji="1" lang="zh-CN" altLang="en-US" dirty="0"/>
              <a:t>结果展示</a:t>
            </a:r>
          </a:p>
        </p:txBody>
      </p:sp>
    </p:spTree>
    <p:extLst>
      <p:ext uri="{BB962C8B-B14F-4D97-AF65-F5344CB8AC3E}">
        <p14:creationId xmlns:p14="http://schemas.microsoft.com/office/powerpoint/2010/main" val="749231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7249299-B2E1-164B-9D28-7833904F8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背景：基于</a:t>
            </a:r>
            <a:r>
              <a:rPr kumimoji="1" lang="en-US" altLang="zh-CN" dirty="0" err="1"/>
              <a:t>eVTOL</a:t>
            </a:r>
            <a:r>
              <a:rPr kumimoji="1" lang="zh-CN" altLang="en-US" dirty="0"/>
              <a:t>的空中交通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首段</a:t>
            </a:r>
            <a:r>
              <a:rPr kumimoji="1" lang="en-US" altLang="zh-CN" dirty="0"/>
              <a:t>+</a:t>
            </a:r>
            <a:r>
              <a:rPr kumimoji="1" lang="zh-CN" altLang="en-US" dirty="0"/>
              <a:t>末段采用地面交通</a:t>
            </a:r>
            <a:r>
              <a:rPr kumimoji="1" lang="en-US" altLang="zh-CN" dirty="0"/>
              <a:t>	</a:t>
            </a:r>
          </a:p>
          <a:p>
            <a:pPr lvl="1"/>
            <a:r>
              <a:rPr kumimoji="1" lang="en-US" altLang="zh-CN" dirty="0" err="1"/>
              <a:t>eVTOL</a:t>
            </a:r>
            <a:r>
              <a:rPr kumimoji="1" lang="zh-CN" altLang="en-US" dirty="0"/>
              <a:t>实现固定站点空中飞行</a:t>
            </a:r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4CCBE66-029B-1A42-8B93-5DED4C28F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课堂案例回顾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背景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BE2F70F-66D6-0980-2DDA-B3436A79D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8547" y="534223"/>
            <a:ext cx="7455547" cy="289477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3875ED4-5470-A9C1-906F-5C22DA55A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876" y="3488201"/>
            <a:ext cx="7461217" cy="326403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73729EA-D0D3-E3B5-19E7-B076965704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750" y="3488201"/>
            <a:ext cx="4339021" cy="239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89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7249299-B2E1-164B-9D28-7833904F8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378" y="2180498"/>
            <a:ext cx="6142863" cy="5055874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交通发生与吸引</a:t>
            </a:r>
            <a:endParaRPr kumimoji="1" lang="en-US" altLang="zh-CN" dirty="0"/>
          </a:p>
          <a:p>
            <a:r>
              <a:rPr kumimoji="1" lang="zh-CN" altLang="en-US" dirty="0"/>
              <a:t>交通分布</a:t>
            </a:r>
            <a:endParaRPr kumimoji="1" lang="en-US" altLang="zh-CN" dirty="0"/>
          </a:p>
          <a:p>
            <a:r>
              <a:rPr kumimoji="1" lang="zh-CN" altLang="en-US" dirty="0"/>
              <a:t>交通方式选择 → 将</a:t>
            </a:r>
            <a:r>
              <a:rPr kumimoji="1" lang="en-US" altLang="zh-CN" dirty="0"/>
              <a:t>UAM</a:t>
            </a:r>
            <a:r>
              <a:rPr kumimoji="1" lang="zh-CN" altLang="en-US" dirty="0"/>
              <a:t>视作路网的一部分进行简化</a:t>
            </a:r>
            <a:endParaRPr kumimoji="1" lang="en-US" altLang="zh-CN" dirty="0"/>
          </a:p>
          <a:p>
            <a:r>
              <a:rPr kumimoji="1" lang="zh-CN" altLang="en-US" dirty="0"/>
              <a:t>交通分配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算法流程： 将</a:t>
            </a:r>
            <a:r>
              <a:rPr kumimoji="1" lang="en-US" altLang="zh-CN" dirty="0"/>
              <a:t>OD</a:t>
            </a:r>
            <a:r>
              <a:rPr kumimoji="1" lang="zh-CN" altLang="en-US" dirty="0"/>
              <a:t>流量分成</a:t>
            </a:r>
            <a:r>
              <a:rPr kumimoji="1" lang="en-US" altLang="zh-CN" dirty="0"/>
              <a:t>N</a:t>
            </a:r>
            <a:r>
              <a:rPr kumimoji="1" lang="zh-CN" altLang="en-US" dirty="0"/>
              <a:t>份分配，共执行</a:t>
            </a:r>
            <a:r>
              <a:rPr kumimoji="1" lang="en-US" altLang="zh-CN" dirty="0"/>
              <a:t>N</a:t>
            </a:r>
            <a:r>
              <a:rPr kumimoji="1" lang="zh-CN" altLang="en-US" dirty="0"/>
              <a:t>次迭代 </a:t>
            </a:r>
          </a:p>
          <a:p>
            <a:pPr lvl="1"/>
            <a:r>
              <a:rPr kumimoji="1" lang="en-US" altLang="zh-CN" dirty="0"/>
              <a:t>Step1</a:t>
            </a:r>
            <a:r>
              <a:rPr kumimoji="1" lang="zh-CN" altLang="en-US" dirty="0"/>
              <a:t>：对于</a:t>
            </a:r>
            <a:r>
              <a:rPr kumimoji="1" lang="en-US" altLang="zh-CN" dirty="0"/>
              <a:t>1/N</a:t>
            </a:r>
            <a:r>
              <a:rPr kumimoji="1" lang="zh-CN" altLang="en-US" dirty="0"/>
              <a:t>的</a:t>
            </a:r>
            <a:r>
              <a:rPr kumimoji="1" lang="en-US" altLang="zh-CN" dirty="0"/>
              <a:t>OD</a:t>
            </a:r>
            <a:r>
              <a:rPr kumimoji="1" lang="zh-CN" altLang="en-US" dirty="0"/>
              <a:t>交通流量，为每一对</a:t>
            </a:r>
            <a:r>
              <a:rPr kumimoji="1" lang="en-US" altLang="zh-CN" dirty="0"/>
              <a:t>OD</a:t>
            </a:r>
            <a:r>
              <a:rPr kumimoji="1" lang="zh-CN" altLang="en-US" dirty="0"/>
              <a:t>找到最短的路径（从</a:t>
            </a:r>
            <a:r>
              <a:rPr kumimoji="1" lang="en-US" altLang="zh-CN" dirty="0"/>
              <a:t>O</a:t>
            </a:r>
            <a:r>
              <a:rPr kumimoji="1" lang="zh-CN" altLang="en-US" dirty="0"/>
              <a:t>到</a:t>
            </a:r>
            <a:r>
              <a:rPr kumimoji="1" lang="en-US" altLang="zh-CN" dirty="0"/>
              <a:t>D</a:t>
            </a:r>
            <a:r>
              <a:rPr kumimoji="1" lang="zh-CN" altLang="en-US" dirty="0"/>
              <a:t>花 费总时间最少的路径，可以使用</a:t>
            </a:r>
            <a:r>
              <a:rPr kumimoji="1" lang="en-US" altLang="zh-CN" dirty="0"/>
              <a:t>Dijkstra</a:t>
            </a:r>
            <a:r>
              <a:rPr kumimoji="1" lang="zh-CN" altLang="en-US" dirty="0"/>
              <a:t>算法），分配流量到路径上 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 </a:t>
            </a:r>
            <a:r>
              <a:rPr kumimoji="1" lang="en-US" altLang="zh-CN" dirty="0"/>
              <a:t>Step2</a:t>
            </a:r>
            <a:r>
              <a:rPr kumimoji="1" lang="zh-CN" altLang="en-US" dirty="0"/>
              <a:t>：更新全局路网信息（如每条道路的交通流量），根据路阻函数，计 算基于当前流量下的新的道路时间，获得新的路网，进行下一次循环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4CCBE66-029B-1A42-8B93-5DED4C28F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课堂案例回顾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四阶段法（引入</a:t>
            </a:r>
            <a:r>
              <a:rPr kumimoji="1" lang="en-US" altLang="zh-CN" dirty="0"/>
              <a:t>UAM</a:t>
            </a:r>
            <a:r>
              <a:rPr kumimoji="1" lang="zh-CN" altLang="en-US" dirty="0"/>
              <a:t>道路后的新路网）</a:t>
            </a:r>
          </a:p>
        </p:txBody>
      </p:sp>
      <p:sp>
        <p:nvSpPr>
          <p:cNvPr id="4" name="右大括号 3">
            <a:extLst>
              <a:ext uri="{FF2B5EF4-FFF2-40B4-BE49-F238E27FC236}">
                <a16:creationId xmlns:a16="http://schemas.microsoft.com/office/drawing/2014/main" id="{ED06A5BD-BCEB-1A39-B856-BB14062DF4CF}"/>
              </a:ext>
            </a:extLst>
          </p:cNvPr>
          <p:cNvSpPr/>
          <p:nvPr/>
        </p:nvSpPr>
        <p:spPr>
          <a:xfrm>
            <a:off x="3121572" y="2180498"/>
            <a:ext cx="165538" cy="8149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4F763F-4154-405E-C5A8-7C11BE9EFCFD}"/>
              </a:ext>
            </a:extLst>
          </p:cNvPr>
          <p:cNvSpPr txBox="1"/>
          <p:nvPr/>
        </p:nvSpPr>
        <p:spPr>
          <a:xfrm>
            <a:off x="3365937" y="2403307"/>
            <a:ext cx="2209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已有深圳市</a:t>
            </a:r>
            <a:r>
              <a:rPr lang="en-US" altLang="zh-CN" dirty="0"/>
              <a:t>OD</a:t>
            </a:r>
            <a:r>
              <a:rPr lang="zh-CN" altLang="en-US" dirty="0"/>
              <a:t>数据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633964A-417E-0EE5-22D1-EBCC8C3E9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3132" y="1466573"/>
            <a:ext cx="4711942" cy="539142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B627C6D-D02C-C39E-B07B-8B9819857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735" y="6122687"/>
            <a:ext cx="2057506" cy="52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9837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97249299-B2E1-164B-9D28-7833904F88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3378" y="2180498"/>
                <a:ext cx="6142863" cy="5055874"/>
              </a:xfrm>
            </p:spPr>
            <p:txBody>
              <a:bodyPr>
                <a:normAutofit/>
              </a:bodyPr>
              <a:lstStyle/>
              <a:p>
                <a:r>
                  <a:rPr kumimoji="1" lang="zh-CN" altLang="en-US" dirty="0"/>
                  <a:t>交通发生与吸引</a:t>
                </a:r>
                <a:endParaRPr kumimoji="1" lang="en-US" altLang="zh-CN" dirty="0"/>
              </a:p>
              <a:p>
                <a:r>
                  <a:rPr kumimoji="1" lang="zh-CN" altLang="en-US" dirty="0"/>
                  <a:t>交通分布</a:t>
                </a:r>
                <a:endParaRPr kumimoji="1" lang="en-US" altLang="zh-CN" dirty="0"/>
              </a:p>
              <a:p>
                <a:r>
                  <a:rPr kumimoji="1" lang="zh-CN" altLang="en-US" dirty="0"/>
                  <a:t>交通方式选择 → 将</a:t>
                </a:r>
                <a:r>
                  <a:rPr kumimoji="1" lang="en-US" altLang="zh-CN" dirty="0"/>
                  <a:t>UAM</a:t>
                </a:r>
                <a:r>
                  <a:rPr kumimoji="1" lang="zh-CN" altLang="en-US" dirty="0"/>
                  <a:t>视作路网的一部分进行简化</a:t>
                </a:r>
                <a:endParaRPr kumimoji="1" lang="en-US" altLang="zh-CN" dirty="0"/>
              </a:p>
              <a:p>
                <a:r>
                  <a:rPr kumimoji="1" lang="zh-CN" altLang="en-US" dirty="0"/>
                  <a:t>交通分配</a:t>
                </a:r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算法流程： 将</a:t>
                </a:r>
                <a:r>
                  <a:rPr kumimoji="1" lang="en-US" altLang="zh-CN" dirty="0"/>
                  <a:t>OD</a:t>
                </a:r>
                <a:r>
                  <a:rPr kumimoji="1" lang="zh-CN" altLang="en-US" dirty="0"/>
                  <a:t>流量分成</a:t>
                </a:r>
                <a:r>
                  <a:rPr kumimoji="1" lang="en-US" altLang="zh-CN" dirty="0"/>
                  <a:t>N</a:t>
                </a:r>
                <a:r>
                  <a:rPr kumimoji="1" lang="zh-CN" altLang="en-US" dirty="0"/>
                  <a:t>份分配，共执行</a:t>
                </a:r>
                <a:r>
                  <a:rPr kumimoji="1" lang="en-US" altLang="zh-CN" dirty="0"/>
                  <a:t>N</a:t>
                </a:r>
                <a:r>
                  <a:rPr kumimoji="1" lang="zh-CN" altLang="en-US" dirty="0"/>
                  <a:t>次迭代 </a:t>
                </a:r>
              </a:p>
              <a:p>
                <a:pPr lvl="1"/>
                <a:r>
                  <a:rPr kumimoji="1" lang="en-US" altLang="zh-CN" dirty="0">
                    <a:solidFill>
                      <a:srgbClr val="FF0000"/>
                    </a:solidFill>
                  </a:rPr>
                  <a:t>Step1: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根据路阻函数计算现有网络中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1600" i="1" kern="100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a:rPr kumimoji="1" lang="zh-CN" altLang="en-US" i="1" kern="1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、</m:t>
                    </m:r>
                  </m:oMath>
                </a14:m>
                <a:r>
                  <a:rPr kumimoji="1" lang="en-US" altLang="zh-CN" dirty="0">
                    <a:solidFill>
                      <a:schemeClr val="tx1"/>
                    </a:solidFill>
                  </a:rPr>
                  <a:t>Cost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等参数。</a:t>
                </a:r>
                <a:endParaRPr kumimoji="1" lang="en-US" altLang="zh-CN" dirty="0">
                  <a:solidFill>
                    <a:schemeClr val="tx1"/>
                  </a:solidFill>
                </a:endParaRPr>
              </a:p>
              <a:p>
                <a:pPr lvl="2"/>
                <a:r>
                  <a:rPr kumimoji="1" lang="zh-CN" altLang="en-US" sz="1600" dirty="0">
                    <a:solidFill>
                      <a:schemeClr val="tx1"/>
                    </a:solidFill>
                  </a:rPr>
                  <a:t>地面交通直接通过</a:t>
                </a:r>
                <a:r>
                  <a:rPr kumimoji="1" lang="en-US" altLang="zh-CN" sz="1600" dirty="0">
                    <a:solidFill>
                      <a:schemeClr val="tx1"/>
                    </a:solidFill>
                  </a:rPr>
                  <a:t>a</a:t>
                </a:r>
                <a:r>
                  <a:rPr kumimoji="1" lang="zh-CN" altLang="en-US" sz="1600" dirty="0">
                    <a:solidFill>
                      <a:schemeClr val="tx1"/>
                    </a:solidFill>
                  </a:rPr>
                  <a:t>→</a:t>
                </a:r>
                <a:r>
                  <a:rPr kumimoji="1" lang="en-US" altLang="zh-CN" sz="1600" dirty="0">
                    <a:solidFill>
                      <a:schemeClr val="tx1"/>
                    </a:solidFill>
                  </a:rPr>
                  <a:t>b</a:t>
                </a:r>
                <a:r>
                  <a:rPr kumimoji="1" lang="zh-CN" altLang="en-US" sz="1600" dirty="0">
                    <a:solidFill>
                      <a:schemeClr val="tx1"/>
                    </a:solidFill>
                  </a:rPr>
                  <a:t>的</a:t>
                </a:r>
                <a:r>
                  <a:rPr kumimoji="1" lang="fr-FR" altLang="zh-CN" sz="1600" dirty="0">
                    <a:solidFill>
                      <a:schemeClr val="tx1"/>
                    </a:solidFill>
                  </a:rPr>
                  <a:t>Dijkstra</a:t>
                </a:r>
                <a:r>
                  <a:rPr kumimoji="1" lang="zh-CN" altLang="en-US" sz="1600" dirty="0">
                    <a:solidFill>
                      <a:schemeClr val="tx1"/>
                    </a:solidFill>
                  </a:rPr>
                  <a:t>算法</a:t>
                </a:r>
                <a:endParaRPr kumimoji="1" lang="en-US" altLang="zh-CN" sz="1600" dirty="0">
                  <a:solidFill>
                    <a:schemeClr val="tx1"/>
                  </a:solidFill>
                </a:endParaRPr>
              </a:p>
              <a:p>
                <a:pPr lvl="2"/>
                <a:r>
                  <a:rPr kumimoji="1" lang="zh-CN" altLang="en-US" sz="1600" dirty="0">
                    <a:solidFill>
                      <a:schemeClr val="tx1"/>
                    </a:solidFill>
                  </a:rPr>
                  <a:t>空中交通的地面部分采用</a:t>
                </a:r>
                <a:r>
                  <a:rPr kumimoji="1" lang="en-US" altLang="zh-CN" sz="1600" dirty="0">
                    <a:solidFill>
                      <a:srgbClr val="FF0000"/>
                    </a:solidFill>
                  </a:rPr>
                  <a:t>a</a:t>
                </a:r>
                <a:r>
                  <a:rPr kumimoji="1" lang="zh-CN" altLang="en-US" sz="1600" dirty="0">
                    <a:solidFill>
                      <a:srgbClr val="FF0000"/>
                    </a:solidFill>
                  </a:rPr>
                  <a:t>→起始站，终点站→</a:t>
                </a:r>
                <a:r>
                  <a:rPr kumimoji="1" lang="en-US" altLang="zh-CN" sz="1600" dirty="0">
                    <a:solidFill>
                      <a:srgbClr val="FF0000"/>
                    </a:solidFill>
                  </a:rPr>
                  <a:t>b</a:t>
                </a:r>
                <a:r>
                  <a:rPr kumimoji="1" lang="zh-CN" altLang="en-US" sz="1600" dirty="0">
                    <a:solidFill>
                      <a:srgbClr val="FF0000"/>
                    </a:solidFill>
                  </a:rPr>
                  <a:t>分别计算，最后叠加空中交通项</a:t>
                </a:r>
              </a:p>
              <a:p>
                <a:pPr lvl="1"/>
                <a:r>
                  <a:rPr kumimoji="1" lang="en-US" altLang="zh-CN" dirty="0">
                    <a:solidFill>
                      <a:srgbClr val="FF0000"/>
                    </a:solidFill>
                  </a:rPr>
                  <a:t>Step2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：</a:t>
                </a:r>
                <a:r>
                  <a:rPr kumimoji="1" lang="zh-CN" altLang="en-US" dirty="0"/>
                  <a:t>根据效用函数计算地面交通量</a:t>
                </a:r>
                <a:r>
                  <a:rPr kumimoji="1" lang="en-US" altLang="zh-CN" dirty="0"/>
                  <a:t>OD1</a:t>
                </a:r>
                <a:r>
                  <a:rPr kumimoji="1" lang="zh-CN" altLang="en-US" dirty="0"/>
                  <a:t>与混合交通模式</a:t>
                </a:r>
                <a:r>
                  <a:rPr kumimoji="1" lang="en-US" altLang="zh-CN" dirty="0"/>
                  <a:t>OD2</a:t>
                </a:r>
                <a:r>
                  <a:rPr kumimoji="1" lang="zh-CN" altLang="en-US" dirty="0"/>
                  <a:t>，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OD2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分为两段叠加到地面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OD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量</a:t>
                </a:r>
                <a:endParaRPr kumimoji="1" lang="en-US" altLang="zh-CN" dirty="0">
                  <a:solidFill>
                    <a:srgbClr val="FF0000"/>
                  </a:solidFill>
                </a:endParaRPr>
              </a:p>
              <a:p>
                <a:pPr lvl="1"/>
                <a:r>
                  <a:rPr kumimoji="1" lang="en-US" altLang="zh-CN" dirty="0"/>
                  <a:t>Step3</a:t>
                </a:r>
                <a:r>
                  <a:rPr kumimoji="1" lang="zh-CN" altLang="en-US" dirty="0"/>
                  <a:t>：开始分配</a:t>
                </a:r>
                <a:r>
                  <a:rPr kumimoji="1" lang="en-US" altLang="zh-CN" dirty="0"/>
                  <a:t>…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97249299-B2E1-164B-9D28-7833904F88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3378" y="2180498"/>
                <a:ext cx="6142863" cy="5055874"/>
              </a:xfrm>
              <a:blipFill>
                <a:blip r:embed="rId2"/>
                <a:stretch>
                  <a:fillRect l="-397" t="-7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E4CCBE66-029B-1A42-8B93-5DED4C28F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课堂案例回顾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四阶段法（引入</a:t>
            </a:r>
            <a:r>
              <a:rPr kumimoji="1" lang="en-US" altLang="zh-CN" dirty="0"/>
              <a:t>UAM</a:t>
            </a:r>
            <a:r>
              <a:rPr kumimoji="1" lang="zh-CN" altLang="en-US" dirty="0"/>
              <a:t>道路后的新路网）</a:t>
            </a:r>
          </a:p>
        </p:txBody>
      </p:sp>
      <p:sp>
        <p:nvSpPr>
          <p:cNvPr id="4" name="右大括号 3">
            <a:extLst>
              <a:ext uri="{FF2B5EF4-FFF2-40B4-BE49-F238E27FC236}">
                <a16:creationId xmlns:a16="http://schemas.microsoft.com/office/drawing/2014/main" id="{ED06A5BD-BCEB-1A39-B856-BB14062DF4CF}"/>
              </a:ext>
            </a:extLst>
          </p:cNvPr>
          <p:cNvSpPr/>
          <p:nvPr/>
        </p:nvSpPr>
        <p:spPr>
          <a:xfrm>
            <a:off x="3121572" y="2180498"/>
            <a:ext cx="165538" cy="8149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4F763F-4154-405E-C5A8-7C11BE9EFCFD}"/>
              </a:ext>
            </a:extLst>
          </p:cNvPr>
          <p:cNvSpPr txBox="1"/>
          <p:nvPr/>
        </p:nvSpPr>
        <p:spPr>
          <a:xfrm>
            <a:off x="3365937" y="2403307"/>
            <a:ext cx="2209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已有深圳市</a:t>
            </a:r>
            <a:r>
              <a:rPr lang="en-US" altLang="zh-CN" dirty="0"/>
              <a:t>OD</a:t>
            </a:r>
            <a:r>
              <a:rPr lang="zh-CN" altLang="en-US" dirty="0"/>
              <a:t>数据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633964A-417E-0EE5-22D1-EBCC8C3E9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3132" y="1466573"/>
            <a:ext cx="4711942" cy="53914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10B49D6-6FC0-39CD-12BE-E153B25CE3E2}"/>
                  </a:ext>
                </a:extLst>
              </p:cNvPr>
              <p:cNvSpPr txBox="1"/>
              <p:nvPr/>
            </p:nvSpPr>
            <p:spPr>
              <a:xfrm>
                <a:off x="7486321" y="2120336"/>
                <a:ext cx="3920359" cy="197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>
                    <a:solidFill>
                      <a:schemeClr val="tx2"/>
                    </a:solidFill>
                  </a:rPr>
                  <a:t>效用设计：</a:t>
                </a:r>
                <a:endParaRPr kumimoji="1" lang="en-US" altLang="zh-CN" dirty="0">
                  <a:solidFill>
                    <a:schemeClr val="tx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zh-CN" altLang="zh-CN" sz="1800" i="1" kern="100" smtClea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&amp;</m:t>
                          </m:r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zh-CN" altLang="zh-CN" sz="1800" kern="100">
                                  <a:effectLst/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飞行</m:t>
                              </m:r>
                            </m:sub>
                          </m:s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zh-CN" altLang="zh-CN" sz="1800" kern="100">
                                  <a:effectLst/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飞行</m:t>
                              </m:r>
                            </m:sub>
                          </m:s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zh-CN" altLang="zh-CN" sz="1800" kern="100">
                                  <a:effectLst/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地面</m:t>
                              </m:r>
                            </m:sub>
                          </m:s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（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𝐶𝑜𝑠</m:t>
                          </m:r>
                          <m:sSub>
                            <m:sSubPr>
                              <m:ctrlPr>
                                <a:rPr lang="zh-CN" altLang="zh-CN" sz="180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 smtClean="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飞行</m:t>
                              </m:r>
                            </m:sub>
                          </m:s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𝐶𝑜𝑠</m:t>
                          </m:r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地面</m:t>
                              </m:r>
                            </m:sub>
                          </m:sSub>
                          <m: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）</m:t>
                          </m:r>
                        </m:e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&amp;</m:t>
                          </m:r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zh-CN" altLang="zh-CN" sz="1800" kern="100">
                                  <a:effectLst/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地面</m:t>
                              </m:r>
                            </m:sub>
                          </m:s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=0</m:t>
                          </m:r>
                        </m:e>
                      </m:eqArr>
                    </m:oMath>
                  </m:oMathPara>
                </a14:m>
                <a:endParaRPr lang="zh-CN" altLang="zh-CN" sz="18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10B49D6-6FC0-39CD-12BE-E153B25CE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21" y="2120336"/>
                <a:ext cx="3920359" cy="1970219"/>
              </a:xfrm>
              <a:prstGeom prst="rect">
                <a:avLst/>
              </a:prstGeom>
              <a:blipFill>
                <a:blip r:embed="rId4"/>
                <a:stretch>
                  <a:fillRect l="-1244" t="-18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A3DF0D4-2C08-BD84-0F8F-29AAF5E09EB1}"/>
                  </a:ext>
                </a:extLst>
              </p:cNvPr>
              <p:cNvSpPr txBox="1"/>
              <p:nvPr/>
            </p:nvSpPr>
            <p:spPr>
              <a:xfrm>
                <a:off x="7486321" y="4418472"/>
                <a:ext cx="4021405" cy="1670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>
                    <a:solidFill>
                      <a:schemeClr val="tx2"/>
                    </a:solidFill>
                  </a:rPr>
                  <a:t>各交通方式比例：</a:t>
                </a:r>
                <a:endParaRPr kumimoji="1" lang="en-US" altLang="zh-CN" dirty="0">
                  <a:solidFill>
                    <a:schemeClr val="tx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8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zh-CN" altLang="en-US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飞</m:t>
                          </m:r>
                        </m:sub>
                      </m:sSub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zh-CN" sz="180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zh-CN" altLang="zh-CN" kern="100"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飞行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zh-CN" altLang="zh-CN" kern="100">
                                      <a:latin typeface="Times New Roman" panose="020206030504050203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飞行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1800" i="1" kern="100" dirty="0">
                  <a:effectLst/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for</m:t>
                    </m:r>
                    <m:r>
                      <m:rPr>
                        <m:nor/>
                      </m:rPr>
                      <a:rPr lang="en-US" alt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=1</m:t>
                    </m:r>
                    <m:r>
                      <a:rPr lang="zh-CN" altLang="en-US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zh-CN" sz="18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A3DF0D4-2C08-BD84-0F8F-29AAF5E09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21" y="4418472"/>
                <a:ext cx="4021405" cy="1670201"/>
              </a:xfrm>
              <a:prstGeom prst="rect">
                <a:avLst/>
              </a:prstGeom>
              <a:blipFill>
                <a:blip r:embed="rId5"/>
                <a:stretch>
                  <a:fillRect l="-1212" t="-21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3232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7249299-B2E1-164B-9D28-7833904F8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306" y="1830595"/>
            <a:ext cx="5262623" cy="3678303"/>
          </a:xfrm>
        </p:spPr>
        <p:txBody>
          <a:bodyPr/>
          <a:lstStyle/>
          <a:p>
            <a:r>
              <a:rPr kumimoji="1" lang="zh-CN" altLang="en-US" dirty="0"/>
              <a:t>不是所有的</a:t>
            </a:r>
            <a:r>
              <a:rPr kumimoji="1" lang="en-US" altLang="zh-CN" dirty="0"/>
              <a:t>OD</a:t>
            </a:r>
            <a:r>
              <a:rPr kumimoji="1" lang="zh-CN" altLang="en-US" dirty="0"/>
              <a:t>对都需要考虑采用混合方式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地面交通更长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（</a:t>
            </a:r>
            <a:r>
              <a:rPr kumimoji="1" lang="en-US" altLang="zh-CN" dirty="0"/>
              <a:t>1</a:t>
            </a:r>
            <a:r>
              <a:rPr kumimoji="1" lang="zh-CN" altLang="en-US" dirty="0"/>
              <a:t>→站</a:t>
            </a:r>
            <a:r>
              <a:rPr kumimoji="1" lang="en-US" altLang="zh-CN" dirty="0"/>
              <a:t>1</a:t>
            </a:r>
            <a:r>
              <a:rPr kumimoji="1" lang="zh-CN" altLang="en-US" dirty="0"/>
              <a:t>）</a:t>
            </a:r>
            <a:r>
              <a:rPr kumimoji="1" lang="en-US" altLang="zh-CN" dirty="0"/>
              <a:t>+</a:t>
            </a:r>
            <a:r>
              <a:rPr kumimoji="1" lang="zh-CN" altLang="en-US" dirty="0"/>
              <a:t>（</a:t>
            </a:r>
            <a:r>
              <a:rPr kumimoji="1" lang="en-US" altLang="zh-CN" dirty="0"/>
              <a:t>2</a:t>
            </a:r>
            <a:r>
              <a:rPr kumimoji="1" lang="zh-CN" altLang="en-US" dirty="0"/>
              <a:t>→站</a:t>
            </a:r>
            <a:r>
              <a:rPr kumimoji="1" lang="en-US" altLang="zh-CN" dirty="0"/>
              <a:t>2</a:t>
            </a:r>
            <a:r>
              <a:rPr kumimoji="1" lang="zh-CN" altLang="en-US" dirty="0"/>
              <a:t>）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（</a:t>
            </a:r>
            <a:r>
              <a:rPr kumimoji="1" lang="en-US" altLang="zh-CN" dirty="0"/>
              <a:t>1</a:t>
            </a:r>
            <a:r>
              <a:rPr kumimoji="1" lang="zh-CN" altLang="en-US" dirty="0"/>
              <a:t>→</a:t>
            </a:r>
            <a:r>
              <a:rPr kumimoji="1" lang="en-US" altLang="zh-CN" dirty="0"/>
              <a:t>2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仅有必要场景多重分配，否则直接分配</a:t>
            </a:r>
            <a:endParaRPr kumimoji="1" lang="en-US" altLang="zh-CN" dirty="0"/>
          </a:p>
          <a:p>
            <a:r>
              <a:rPr kumimoji="1" lang="zh-CN" altLang="en-US" dirty="0"/>
              <a:t>对有多个空中线路时的处理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预先加入空中交通模式的内部对比→</a:t>
            </a:r>
            <a:r>
              <a:rPr kumimoji="1" lang="fr-FR" altLang="zh-CN" dirty="0"/>
              <a:t>fly_cost</a:t>
            </a:r>
          </a:p>
          <a:p>
            <a:pPr lvl="1"/>
            <a:r>
              <a:rPr kumimoji="1" lang="en-US" altLang="zh-CN" dirty="0" err="1"/>
              <a:t>fly_cost</a:t>
            </a:r>
            <a:r>
              <a:rPr kumimoji="1" lang="zh-CN" altLang="en-US" dirty="0"/>
              <a:t>与</a:t>
            </a:r>
            <a:r>
              <a:rPr kumimoji="1" lang="en-US" altLang="zh-CN" dirty="0" err="1"/>
              <a:t>road_cost</a:t>
            </a:r>
            <a:r>
              <a:rPr kumimoji="1" lang="zh-CN" altLang="en-US" dirty="0"/>
              <a:t>用于流量分配</a:t>
            </a:r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4CCBE66-029B-1A42-8B93-5DED4C28F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模型设定细节与阻抗函数分析</a:t>
            </a:r>
            <a:endParaRPr kumimoji="1" lang="en-US" altLang="zh-CN" dirty="0"/>
          </a:p>
        </p:txBody>
      </p:sp>
      <p:sp>
        <p:nvSpPr>
          <p:cNvPr id="5" name="内容占位符 1">
            <a:extLst>
              <a:ext uri="{FF2B5EF4-FFF2-40B4-BE49-F238E27FC236}">
                <a16:creationId xmlns:a16="http://schemas.microsoft.com/office/drawing/2014/main" id="{E06A6556-1430-E6D9-752E-2D170585DFD7}"/>
              </a:ext>
            </a:extLst>
          </p:cNvPr>
          <p:cNvSpPr txBox="1">
            <a:spLocks/>
          </p:cNvSpPr>
          <p:nvPr/>
        </p:nvSpPr>
        <p:spPr>
          <a:xfrm>
            <a:off x="6225633" y="1830596"/>
            <a:ext cx="5262623" cy="36783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5992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84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978" indent="-269993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1969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1960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53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945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38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930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MNL</a:t>
            </a:r>
            <a:r>
              <a:rPr kumimoji="1" lang="zh-CN" altLang="en-US" dirty="0"/>
              <a:t>的阻抗函数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设定传统出行模式为</a:t>
            </a:r>
            <a:r>
              <a:rPr lang="fr-FR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(Ali Aden et al., 2022)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旅行时间系数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成本系数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设定</a:t>
            </a:r>
            <a:r>
              <a:rPr kumimoji="1" lang="en-US" altLang="zh-CN" dirty="0" err="1"/>
              <a:t>eVTOL</a:t>
            </a:r>
            <a:r>
              <a:rPr kumimoji="1" lang="zh-CN" altLang="en-US" dirty="0"/>
              <a:t>出行为</a:t>
            </a:r>
            <a:r>
              <a:rPr lang="fr-FR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(Boddupalli et al., 2024)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旅行时间系数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成本系数</a:t>
            </a:r>
            <a:endParaRPr kumimoji="1" lang="en-US" altLang="zh-CN" dirty="0"/>
          </a:p>
          <a:p>
            <a:pPr lvl="2"/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85B4DE5-94B3-621F-1BC6-979603EFC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7836" y="4366613"/>
            <a:ext cx="6096000" cy="228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018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0F6F90A-99DD-1B8B-FAF0-D6E0ABF18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深圳市路网</a:t>
            </a:r>
            <a:endParaRPr lang="en-US" altLang="zh-CN" dirty="0"/>
          </a:p>
          <a:p>
            <a:r>
              <a:rPr lang="en-US" altLang="zh-CN" dirty="0"/>
              <a:t>OD</a:t>
            </a:r>
            <a:r>
              <a:rPr lang="zh-CN" altLang="en-US" dirty="0"/>
              <a:t>对数据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FC45AB2-B3C8-6FC6-F7DD-BDC72C37C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数据简介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2EE19B6-277A-621F-CE85-641D0055A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906" y="1"/>
            <a:ext cx="7139093" cy="34064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5A6BD63-1567-CDF6-B6E2-F19B7B2C9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2906" y="3866439"/>
            <a:ext cx="7139094" cy="297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810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4CCBE66-029B-1A42-8B93-5DED4C28F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结果展示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流量分配结果</a:t>
            </a:r>
            <a:endParaRPr kumimoji="1" lang="en-US" altLang="zh-CN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6CE127-3BF6-52F3-033A-927FF29D6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529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4CCBE66-029B-1A42-8B93-5DED4C28F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结果展示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需求承担量</a:t>
            </a:r>
            <a:endParaRPr kumimoji="1" lang="en-US" altLang="zh-CN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6CE127-3BF6-52F3-033A-927FF29D6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649184"/>
      </p:ext>
    </p:extLst>
  </p:cSld>
  <p:clrMapOvr>
    <a:masterClrMapping/>
  </p:clrMapOvr>
</p:sld>
</file>

<file path=ppt/theme/theme1.xml><?xml version="1.0" encoding="utf-8"?>
<a:theme xmlns:a="http://schemas.openxmlformats.org/drawingml/2006/main" name="清华简约主题-扁平-16:9">
  <a:themeElements>
    <a:clrScheme name="自定义 6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5B2F7C"/>
      </a:accent1>
      <a:accent2>
        <a:srgbClr val="5C2F7D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红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5627</TotalTime>
  <Words>524</Words>
  <Application>Microsoft Office PowerPoint</Application>
  <PresentationFormat>宽屏</PresentationFormat>
  <Paragraphs>62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Cambria Math</vt:lpstr>
      <vt:lpstr>Gill Sans MT</vt:lpstr>
      <vt:lpstr>Times New Roman</vt:lpstr>
      <vt:lpstr>Wingdings 2</vt:lpstr>
      <vt:lpstr>清华简约主题-扁平-16:9</vt:lpstr>
      <vt:lpstr>基于MNL离散算法的交通规划四步法 ——深圳市城市空中交通规划案例</vt:lpstr>
      <vt:lpstr>目录</vt:lpstr>
      <vt:lpstr>课堂案例回顾——背景</vt:lpstr>
      <vt:lpstr>课堂案例回顾——四阶段法（引入UAM道路后的新路网）</vt:lpstr>
      <vt:lpstr>课堂案例回顾——四阶段法（引入UAM道路后的新路网）</vt:lpstr>
      <vt:lpstr>模型设定细节与阻抗函数分析</vt:lpstr>
      <vt:lpstr>数据简介</vt:lpstr>
      <vt:lpstr>结果展示——流量分配结果</vt:lpstr>
      <vt:lpstr>结果展示——需求承担量</vt:lpstr>
      <vt:lpstr>结果展示——对路网的贡献</vt:lpstr>
      <vt:lpstr>MNL模型系数的影响</vt:lpstr>
      <vt:lpstr>成本相关因素</vt:lpstr>
      <vt:lpstr>谢谢大家！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伟浩</dc:creator>
  <cp:lastModifiedBy>Zhong Oscar</cp:lastModifiedBy>
  <cp:revision>1296</cp:revision>
  <cp:lastPrinted>2020-04-04T02:50:47Z</cp:lastPrinted>
  <dcterms:created xsi:type="dcterms:W3CDTF">2020-01-04T07:43:38Z</dcterms:created>
  <dcterms:modified xsi:type="dcterms:W3CDTF">2024-06-10T15:17:18Z</dcterms:modified>
</cp:coreProperties>
</file>