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5"/>
  </p:notesMasterIdLst>
  <p:sldIdLst>
    <p:sldId id="270" r:id="rId2"/>
    <p:sldId id="258" r:id="rId3"/>
    <p:sldId id="268" r:id="rId4"/>
    <p:sldId id="274" r:id="rId5"/>
    <p:sldId id="279" r:id="rId6"/>
    <p:sldId id="276" r:id="rId7"/>
    <p:sldId id="278" r:id="rId8"/>
    <p:sldId id="277" r:id="rId9"/>
    <p:sldId id="280" r:id="rId10"/>
    <p:sldId id="281" r:id="rId11"/>
    <p:sldId id="282" r:id="rId12"/>
    <p:sldId id="28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86378"/>
  </p:normalViewPr>
  <p:slideViewPr>
    <p:cSldViewPr snapToGrid="0" snapToObjects="1">
      <p:cViewPr varScale="1">
        <p:scale>
          <a:sx n="122" d="100"/>
          <a:sy n="122" d="100"/>
        </p:scale>
        <p:origin x="653" y="91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fr-FR" altLang="zh-CN" dirty="0"/>
              <a:t>MNL</a:t>
            </a:r>
            <a:r>
              <a:rPr kumimoji="1" lang="zh-CN" altLang="en-US" dirty="0"/>
              <a:t>离散算法的交通规划四步法</a:t>
            </a:r>
            <a:br>
              <a:rPr kumimoji="1" lang="en-US" altLang="zh-CN" dirty="0"/>
            </a:br>
            <a:r>
              <a:rPr kumimoji="1" lang="en-US" altLang="zh-CN" dirty="0"/>
              <a:t>——</a:t>
            </a:r>
            <a:r>
              <a:rPr kumimoji="1" lang="zh-CN" altLang="en-US" dirty="0"/>
              <a:t>深圳市城市空中交通规划案例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钟帅</a:t>
            </a:r>
            <a:r>
              <a:rPr kumimoji="1" lang="en-US" altLang="zh-CN" dirty="0"/>
              <a:t> </a:t>
            </a:r>
            <a:r>
              <a:rPr kumimoji="1" lang="zh-CN" altLang="en-US" dirty="0"/>
              <a:t>李培森</a:t>
            </a:r>
            <a:endParaRPr kumimoji="1" lang="en-US" altLang="zh-CN" dirty="0"/>
          </a:p>
          <a:p>
            <a:r>
              <a:rPr kumimoji="1" lang="en-US" altLang="zh-CN" dirty="0"/>
              <a:t>2024</a:t>
            </a:r>
            <a:r>
              <a:rPr kumimoji="1" lang="zh-CN" altLang="en-US" dirty="0"/>
              <a:t>年</a:t>
            </a:r>
            <a:r>
              <a:rPr kumimoji="1" lang="en-US" altLang="zh-CN" dirty="0"/>
              <a:t>5</a:t>
            </a:r>
            <a:r>
              <a:rPr kumimoji="1" lang="zh-CN" altLang="en-US" dirty="0"/>
              <a:t>月</a:t>
            </a:r>
            <a:r>
              <a:rPr kumimoji="1" lang="en-US" altLang="zh-CN" dirty="0"/>
              <a:t>28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结果展示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对路网的贡献</a:t>
            </a:r>
            <a:endParaRPr kumimoji="1"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6CE127-3BF6-52F3-033A-927FF29D6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6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265E909-694D-A44A-3657-79C429CA2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C4665BF-9816-4471-042A-A7D87DA7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MNL</a:t>
            </a:r>
            <a:r>
              <a:rPr lang="zh-CN" altLang="en-US" dirty="0"/>
              <a:t>模型系数的影响</a:t>
            </a:r>
          </a:p>
        </p:txBody>
      </p:sp>
    </p:spTree>
    <p:extLst>
      <p:ext uri="{BB962C8B-B14F-4D97-AF65-F5344CB8AC3E}">
        <p14:creationId xmlns:p14="http://schemas.microsoft.com/office/powerpoint/2010/main" val="13163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265E909-694D-A44A-3657-79C429CA2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C4665BF-9816-4471-042A-A7D87DA7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成本相关因素</a:t>
            </a:r>
          </a:p>
        </p:txBody>
      </p:sp>
    </p:spTree>
    <p:extLst>
      <p:ext uri="{BB962C8B-B14F-4D97-AF65-F5344CB8AC3E}">
        <p14:creationId xmlns:p14="http://schemas.microsoft.com/office/powerpoint/2010/main" val="2864213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谢谢大家！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钟帅</a:t>
            </a: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课堂案例回顾</a:t>
            </a:r>
            <a:endParaRPr kumimoji="1" lang="en-US" altLang="zh-CN" dirty="0"/>
          </a:p>
          <a:p>
            <a:r>
              <a:rPr kumimoji="1" lang="zh-CN" altLang="en-US" dirty="0"/>
              <a:t>引入</a:t>
            </a:r>
            <a:r>
              <a:rPr kumimoji="1" lang="en-US" altLang="zh-CN" dirty="0"/>
              <a:t>MNL</a:t>
            </a:r>
            <a:r>
              <a:rPr kumimoji="1" lang="zh-CN" altLang="en-US" dirty="0"/>
              <a:t>算法的交通规划四步法</a:t>
            </a:r>
            <a:endParaRPr kumimoji="1" lang="en-US" altLang="zh-CN" dirty="0"/>
          </a:p>
          <a:p>
            <a:r>
              <a:rPr kumimoji="1" lang="zh-CN" altLang="en-US" dirty="0"/>
              <a:t>结果展示</a:t>
            </a:r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背景：基于</a:t>
            </a:r>
            <a:r>
              <a:rPr kumimoji="1" lang="en-US" altLang="zh-CN" dirty="0" err="1"/>
              <a:t>eVTOL</a:t>
            </a:r>
            <a:r>
              <a:rPr kumimoji="1" lang="zh-CN" altLang="en-US" dirty="0"/>
              <a:t>的空中交通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首段</a:t>
            </a:r>
            <a:r>
              <a:rPr kumimoji="1" lang="en-US" altLang="zh-CN" dirty="0"/>
              <a:t>+</a:t>
            </a:r>
            <a:r>
              <a:rPr kumimoji="1" lang="zh-CN" altLang="en-US" dirty="0"/>
              <a:t>末段采用地面交通</a:t>
            </a:r>
            <a:r>
              <a:rPr kumimoji="1" lang="en-US" altLang="zh-CN" dirty="0"/>
              <a:t>	</a:t>
            </a:r>
          </a:p>
          <a:p>
            <a:pPr lvl="1"/>
            <a:r>
              <a:rPr kumimoji="1" lang="en-US" altLang="zh-CN" dirty="0" err="1"/>
              <a:t>eVTOL</a:t>
            </a:r>
            <a:r>
              <a:rPr kumimoji="1" lang="zh-CN" altLang="en-US" dirty="0"/>
              <a:t>实现固定站点空中飞行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课堂案例回顾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背景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E2F70F-66D6-0980-2DDA-B3436A79D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547" y="534223"/>
            <a:ext cx="7455547" cy="28947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875ED4-5470-A9C1-906F-5C22DA55A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876" y="3488201"/>
            <a:ext cx="7461217" cy="32640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3729EA-D0D3-E3B5-19E7-B07696570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0" y="3488201"/>
            <a:ext cx="4339021" cy="23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8" y="2180498"/>
            <a:ext cx="6142863" cy="5055874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交通发生与吸引</a:t>
            </a:r>
            <a:endParaRPr kumimoji="1" lang="en-US" altLang="zh-CN" dirty="0"/>
          </a:p>
          <a:p>
            <a:r>
              <a:rPr kumimoji="1" lang="zh-CN" altLang="en-US" dirty="0"/>
              <a:t>交通分布</a:t>
            </a:r>
            <a:endParaRPr kumimoji="1" lang="en-US" altLang="zh-CN" dirty="0"/>
          </a:p>
          <a:p>
            <a:r>
              <a:rPr kumimoji="1" lang="zh-CN" altLang="en-US" dirty="0"/>
              <a:t>交通方式选择 → 将</a:t>
            </a:r>
            <a:r>
              <a:rPr kumimoji="1" lang="en-US" altLang="zh-CN" dirty="0"/>
              <a:t>UAM</a:t>
            </a:r>
            <a:r>
              <a:rPr kumimoji="1" lang="zh-CN" altLang="en-US" dirty="0"/>
              <a:t>视作路网的一部分进行简化</a:t>
            </a:r>
            <a:endParaRPr kumimoji="1" lang="en-US" altLang="zh-CN" dirty="0"/>
          </a:p>
          <a:p>
            <a:r>
              <a:rPr kumimoji="1" lang="zh-CN" altLang="en-US" dirty="0"/>
              <a:t>交通分配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算法流程： 将</a:t>
            </a:r>
            <a:r>
              <a:rPr kumimoji="1" lang="en-US" altLang="zh-CN" dirty="0"/>
              <a:t>OD</a:t>
            </a:r>
            <a:r>
              <a:rPr kumimoji="1" lang="zh-CN" altLang="en-US" dirty="0"/>
              <a:t>流量分成</a:t>
            </a:r>
            <a:r>
              <a:rPr kumimoji="1" lang="en-US" altLang="zh-CN" dirty="0"/>
              <a:t>N</a:t>
            </a:r>
            <a:r>
              <a:rPr kumimoji="1" lang="zh-CN" altLang="en-US" dirty="0"/>
              <a:t>份分配，共执行</a:t>
            </a:r>
            <a:r>
              <a:rPr kumimoji="1" lang="en-US" altLang="zh-CN" dirty="0"/>
              <a:t>N</a:t>
            </a:r>
            <a:r>
              <a:rPr kumimoji="1" lang="zh-CN" altLang="en-US" dirty="0"/>
              <a:t>次迭代 </a:t>
            </a:r>
          </a:p>
          <a:p>
            <a:pPr lvl="1"/>
            <a:r>
              <a:rPr kumimoji="1" lang="en-US" altLang="zh-CN" dirty="0"/>
              <a:t>Step1</a:t>
            </a:r>
            <a:r>
              <a:rPr kumimoji="1" lang="zh-CN" altLang="en-US" dirty="0"/>
              <a:t>：对于</a:t>
            </a:r>
            <a:r>
              <a:rPr kumimoji="1" lang="en-US" altLang="zh-CN" dirty="0"/>
              <a:t>1/N</a:t>
            </a:r>
            <a:r>
              <a:rPr kumimoji="1" lang="zh-CN" altLang="en-US" dirty="0"/>
              <a:t>的</a:t>
            </a:r>
            <a:r>
              <a:rPr kumimoji="1" lang="en-US" altLang="zh-CN" dirty="0"/>
              <a:t>OD</a:t>
            </a:r>
            <a:r>
              <a:rPr kumimoji="1" lang="zh-CN" altLang="en-US" dirty="0"/>
              <a:t>交通流量，为每一对</a:t>
            </a:r>
            <a:r>
              <a:rPr kumimoji="1" lang="en-US" altLang="zh-CN" dirty="0"/>
              <a:t>OD</a:t>
            </a:r>
            <a:r>
              <a:rPr kumimoji="1" lang="zh-CN" altLang="en-US" dirty="0"/>
              <a:t>找到最短的路径（从</a:t>
            </a:r>
            <a:r>
              <a:rPr kumimoji="1" lang="en-US" altLang="zh-CN" dirty="0"/>
              <a:t>O</a:t>
            </a:r>
            <a:r>
              <a:rPr kumimoji="1" lang="zh-CN" altLang="en-US" dirty="0"/>
              <a:t>到</a:t>
            </a:r>
            <a:r>
              <a:rPr kumimoji="1" lang="en-US" altLang="zh-CN" dirty="0"/>
              <a:t>D</a:t>
            </a:r>
            <a:r>
              <a:rPr kumimoji="1" lang="zh-CN" altLang="en-US" dirty="0"/>
              <a:t>花 费总时间最少的路径，可以使用</a:t>
            </a:r>
            <a:r>
              <a:rPr kumimoji="1" lang="en-US" altLang="zh-CN" dirty="0"/>
              <a:t>Dijkstra</a:t>
            </a:r>
            <a:r>
              <a:rPr kumimoji="1" lang="zh-CN" altLang="en-US" dirty="0"/>
              <a:t>算法），分配流量到路径上 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</a:t>
            </a:r>
            <a:r>
              <a:rPr kumimoji="1" lang="en-US" altLang="zh-CN" dirty="0"/>
              <a:t>Step2</a:t>
            </a:r>
            <a:r>
              <a:rPr kumimoji="1" lang="zh-CN" altLang="en-US" dirty="0"/>
              <a:t>：更新全局路网信息（如每条道路的交通流量），根据路阻函数，计 算基于当前流量下的新的道路时间，获得新的路网，进行下一次循环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课堂案例回顾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四阶段法（引入</a:t>
            </a:r>
            <a:r>
              <a:rPr kumimoji="1" lang="en-US" altLang="zh-CN" dirty="0"/>
              <a:t>UAM</a:t>
            </a:r>
            <a:r>
              <a:rPr kumimoji="1" lang="zh-CN" altLang="en-US" dirty="0"/>
              <a:t>道路后的新路网）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ED06A5BD-BCEB-1A39-B856-BB14062DF4CF}"/>
              </a:ext>
            </a:extLst>
          </p:cNvPr>
          <p:cNvSpPr/>
          <p:nvPr/>
        </p:nvSpPr>
        <p:spPr>
          <a:xfrm>
            <a:off x="3121572" y="2180498"/>
            <a:ext cx="165538" cy="8149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4F763F-4154-405E-C5A8-7C11BE9EFCFD}"/>
              </a:ext>
            </a:extLst>
          </p:cNvPr>
          <p:cNvSpPr txBox="1"/>
          <p:nvPr/>
        </p:nvSpPr>
        <p:spPr>
          <a:xfrm>
            <a:off x="3365937" y="2403307"/>
            <a:ext cx="220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已有深圳市</a:t>
            </a:r>
            <a:r>
              <a:rPr lang="en-US" altLang="zh-CN" dirty="0"/>
              <a:t>OD</a:t>
            </a:r>
            <a:r>
              <a:rPr lang="zh-CN" altLang="en-US" dirty="0"/>
              <a:t>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33964A-417E-0EE5-22D1-EBCC8C3E9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132" y="1466573"/>
            <a:ext cx="4711942" cy="53914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627C6D-D02C-C39E-B07B-8B9819857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735" y="6122687"/>
            <a:ext cx="2057506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83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7249299-B2E1-164B-9D28-7833904F8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3378" y="2180498"/>
                <a:ext cx="6142863" cy="5055874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交通发生与吸引</a:t>
                </a:r>
                <a:endParaRPr kumimoji="1" lang="en-US" altLang="zh-CN" dirty="0"/>
              </a:p>
              <a:p>
                <a:r>
                  <a:rPr kumimoji="1" lang="zh-CN" altLang="en-US" dirty="0"/>
                  <a:t>交通分布</a:t>
                </a:r>
                <a:endParaRPr kumimoji="1" lang="en-US" altLang="zh-CN" dirty="0"/>
              </a:p>
              <a:p>
                <a:r>
                  <a:rPr kumimoji="1" lang="zh-CN" altLang="en-US" dirty="0"/>
                  <a:t>交通方式选择 → 将</a:t>
                </a:r>
                <a:r>
                  <a:rPr kumimoji="1" lang="en-US" altLang="zh-CN" dirty="0"/>
                  <a:t>UAM</a:t>
                </a:r>
                <a:r>
                  <a:rPr kumimoji="1" lang="zh-CN" altLang="en-US" dirty="0"/>
                  <a:t>视作路网的一部分进行简化</a:t>
                </a:r>
                <a:endParaRPr kumimoji="1" lang="en-US" altLang="zh-CN" dirty="0"/>
              </a:p>
              <a:p>
                <a:r>
                  <a:rPr kumimoji="1" lang="zh-CN" altLang="en-US" dirty="0"/>
                  <a:t>交通分配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算法流程： 将</a:t>
                </a:r>
                <a:r>
                  <a:rPr kumimoji="1" lang="en-US" altLang="zh-CN" dirty="0"/>
                  <a:t>OD</a:t>
                </a:r>
                <a:r>
                  <a:rPr kumimoji="1" lang="zh-CN" altLang="en-US" dirty="0"/>
                  <a:t>流量分成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份分配，共执行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次迭代 </a:t>
                </a:r>
              </a:p>
              <a:p>
                <a:pPr lvl="1"/>
                <a:r>
                  <a:rPr kumimoji="1" lang="en-US" altLang="zh-CN" dirty="0">
                    <a:solidFill>
                      <a:srgbClr val="FF0000"/>
                    </a:solidFill>
                  </a:rPr>
                  <a:t>Step1: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根据路阻函数计算现有网络中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600" i="1" kern="10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kumimoji="1" lang="zh-CN" altLang="en-US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、</m:t>
                    </m:r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Cost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等参数。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lvl="2"/>
                <a:r>
                  <a:rPr kumimoji="1" lang="zh-CN" altLang="en-US" sz="1600" dirty="0">
                    <a:solidFill>
                      <a:schemeClr val="tx1"/>
                    </a:solidFill>
                  </a:rPr>
                  <a:t>地面交通直接通过</a:t>
                </a:r>
                <a:r>
                  <a:rPr kumimoji="1" lang="en-US" altLang="zh-CN" sz="1600" dirty="0">
                    <a:solidFill>
                      <a:schemeClr val="tx1"/>
                    </a:solidFill>
                  </a:rPr>
                  <a:t>a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→</a:t>
                </a:r>
                <a:r>
                  <a:rPr kumimoji="1" lang="en-US" altLang="zh-CN" sz="1600" dirty="0">
                    <a:solidFill>
                      <a:schemeClr val="tx1"/>
                    </a:solidFill>
                  </a:rPr>
                  <a:t>b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的</a:t>
                </a:r>
                <a:r>
                  <a:rPr kumimoji="1" lang="fr-FR" altLang="zh-CN" sz="1600" dirty="0">
                    <a:solidFill>
                      <a:schemeClr val="tx1"/>
                    </a:solidFill>
                  </a:rPr>
                  <a:t>Dijkstra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算法</a:t>
                </a:r>
                <a:endParaRPr kumimoji="1" lang="en-US" altLang="zh-CN" sz="1600" dirty="0">
                  <a:solidFill>
                    <a:schemeClr val="tx1"/>
                  </a:solidFill>
                </a:endParaRPr>
              </a:p>
              <a:p>
                <a:pPr lvl="2"/>
                <a:r>
                  <a:rPr kumimoji="1" lang="zh-CN" altLang="en-US" sz="1600" dirty="0">
                    <a:solidFill>
                      <a:schemeClr val="tx1"/>
                    </a:solidFill>
                  </a:rPr>
                  <a:t>空中交通的地面部分采用</a:t>
                </a:r>
                <a:r>
                  <a:rPr kumimoji="1" lang="en-US" altLang="zh-CN" sz="1600" dirty="0">
                    <a:solidFill>
                      <a:srgbClr val="FF0000"/>
                    </a:solidFill>
                  </a:rPr>
                  <a:t>a</a:t>
                </a:r>
                <a:r>
                  <a:rPr kumimoji="1" lang="zh-CN" altLang="en-US" sz="1600" dirty="0">
                    <a:solidFill>
                      <a:srgbClr val="FF0000"/>
                    </a:solidFill>
                  </a:rPr>
                  <a:t>→起始站，终点站→</a:t>
                </a:r>
                <a:r>
                  <a:rPr kumimoji="1" lang="en-US" altLang="zh-CN" sz="1600" dirty="0">
                    <a:solidFill>
                      <a:srgbClr val="FF0000"/>
                    </a:solidFill>
                  </a:rPr>
                  <a:t>b</a:t>
                </a:r>
                <a:r>
                  <a:rPr kumimoji="1" lang="zh-CN" altLang="en-US" sz="1600" dirty="0">
                    <a:solidFill>
                      <a:srgbClr val="FF0000"/>
                    </a:solidFill>
                  </a:rPr>
                  <a:t>分别计算，最后叠加空中交通项</a:t>
                </a:r>
              </a:p>
              <a:p>
                <a:pPr lvl="1"/>
                <a:r>
                  <a:rPr kumimoji="1" lang="en-US" altLang="zh-CN" dirty="0">
                    <a:solidFill>
                      <a:srgbClr val="FF0000"/>
                    </a:solidFill>
                  </a:rPr>
                  <a:t>Step2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：</a:t>
                </a:r>
                <a:r>
                  <a:rPr kumimoji="1" lang="zh-CN" altLang="en-US" dirty="0"/>
                  <a:t>根据效用函数计算地面交通量</a:t>
                </a:r>
                <a:r>
                  <a:rPr kumimoji="1" lang="en-US" altLang="zh-CN" dirty="0"/>
                  <a:t>OD1</a:t>
                </a:r>
                <a:r>
                  <a:rPr kumimoji="1" lang="zh-CN" altLang="en-US" dirty="0"/>
                  <a:t>与混合交通模式</a:t>
                </a:r>
                <a:r>
                  <a:rPr kumimoji="1" lang="en-US" altLang="zh-CN" dirty="0"/>
                  <a:t>OD2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OD2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分为两段叠加到地面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OD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量</a:t>
                </a:r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kumimoji="1" lang="en-US" altLang="zh-CN" dirty="0"/>
                  <a:t>Step3</a:t>
                </a:r>
                <a:r>
                  <a:rPr kumimoji="1" lang="zh-CN" altLang="en-US" dirty="0"/>
                  <a:t>：开始分配</a:t>
                </a:r>
                <a:r>
                  <a:rPr kumimoji="1" lang="en-US" altLang="zh-CN" dirty="0"/>
                  <a:t>…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7249299-B2E1-164B-9D28-7833904F8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378" y="2180498"/>
                <a:ext cx="6142863" cy="5055874"/>
              </a:xfrm>
              <a:blipFill>
                <a:blip r:embed="rId2"/>
                <a:stretch>
                  <a:fillRect l="-397" t="-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课堂案例回顾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四阶段法（引入</a:t>
            </a:r>
            <a:r>
              <a:rPr kumimoji="1" lang="en-US" altLang="zh-CN" dirty="0"/>
              <a:t>UAM</a:t>
            </a:r>
            <a:r>
              <a:rPr kumimoji="1" lang="zh-CN" altLang="en-US" dirty="0"/>
              <a:t>道路后的新路网）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ED06A5BD-BCEB-1A39-B856-BB14062DF4CF}"/>
              </a:ext>
            </a:extLst>
          </p:cNvPr>
          <p:cNvSpPr/>
          <p:nvPr/>
        </p:nvSpPr>
        <p:spPr>
          <a:xfrm>
            <a:off x="3121572" y="2180498"/>
            <a:ext cx="165538" cy="8149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4F763F-4154-405E-C5A8-7C11BE9EFCFD}"/>
              </a:ext>
            </a:extLst>
          </p:cNvPr>
          <p:cNvSpPr txBox="1"/>
          <p:nvPr/>
        </p:nvSpPr>
        <p:spPr>
          <a:xfrm>
            <a:off x="3365937" y="2403307"/>
            <a:ext cx="220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已有深圳市</a:t>
            </a:r>
            <a:r>
              <a:rPr lang="en-US" altLang="zh-CN" dirty="0"/>
              <a:t>OD</a:t>
            </a:r>
            <a:r>
              <a:rPr lang="zh-CN" altLang="en-US" dirty="0"/>
              <a:t>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33964A-417E-0EE5-22D1-EBCC8C3E9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132" y="1466573"/>
            <a:ext cx="4711942" cy="53914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10B49D6-6FC0-39CD-12BE-E153B25CE3E2}"/>
                  </a:ext>
                </a:extLst>
              </p:cNvPr>
              <p:cNvSpPr txBox="1"/>
              <p:nvPr/>
            </p:nvSpPr>
            <p:spPr>
              <a:xfrm>
                <a:off x="7486321" y="2120336"/>
                <a:ext cx="3920359" cy="197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chemeClr val="tx2"/>
                    </a:solidFill>
                  </a:rPr>
                  <a:t>效用设计：</a:t>
                </a:r>
                <a:endParaRPr kumimoji="1" lang="en-US" altLang="zh-CN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zh-CN" sz="1800" kern="100"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飞行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zh-CN" sz="1800" kern="100"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飞行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zh-CN" sz="1800" kern="100"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地面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（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𝐶𝑜𝑠</m:t>
                          </m:r>
                          <m:sSub>
                            <m:sSubPr>
                              <m:ctrlPr>
                                <a:rPr lang="zh-CN" altLang="zh-CN" sz="180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飞行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𝐶𝑜𝑠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地面</m:t>
                              </m:r>
                            </m:sub>
                          </m:sSub>
                          <m: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）</m:t>
                          </m:r>
                        </m:e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zh-CN" sz="1800" kern="100"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地面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eqArr>
                    </m:oMath>
                  </m:oMathPara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10B49D6-6FC0-39CD-12BE-E153B25CE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21" y="2120336"/>
                <a:ext cx="3920359" cy="1970219"/>
              </a:xfrm>
              <a:prstGeom prst="rect">
                <a:avLst/>
              </a:prstGeom>
              <a:blipFill>
                <a:blip r:embed="rId4"/>
                <a:stretch>
                  <a:fillRect l="-1244" t="-1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A3DF0D4-2C08-BD84-0F8F-29AAF5E09EB1}"/>
                  </a:ext>
                </a:extLst>
              </p:cNvPr>
              <p:cNvSpPr txBox="1"/>
              <p:nvPr/>
            </p:nvSpPr>
            <p:spPr>
              <a:xfrm>
                <a:off x="7486321" y="4418472"/>
                <a:ext cx="4021405" cy="16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chemeClr val="tx2"/>
                    </a:solidFill>
                  </a:rPr>
                  <a:t>各交通方式比例：</a:t>
                </a:r>
                <a:endParaRPr kumimoji="1" lang="en-US" altLang="zh-CN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zh-CN" alt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飞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80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zh-CN" altLang="zh-CN" kern="100"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飞行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zh-CN" altLang="zh-CN" kern="100"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飞行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1800" i="1" kern="1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alt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  <m:r>
                      <a:rPr lang="zh-CN" altLang="en-US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A3DF0D4-2C08-BD84-0F8F-29AAF5E09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21" y="4418472"/>
                <a:ext cx="4021405" cy="1670201"/>
              </a:xfrm>
              <a:prstGeom prst="rect">
                <a:avLst/>
              </a:prstGeom>
              <a:blipFill>
                <a:blip r:embed="rId5"/>
                <a:stretch>
                  <a:fillRect l="-1212" t="-2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232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6" y="1830595"/>
            <a:ext cx="5262623" cy="3678303"/>
          </a:xfrm>
        </p:spPr>
        <p:txBody>
          <a:bodyPr/>
          <a:lstStyle/>
          <a:p>
            <a:r>
              <a:rPr kumimoji="1" lang="zh-CN" altLang="en-US" dirty="0"/>
              <a:t>不是所有的</a:t>
            </a:r>
            <a:r>
              <a:rPr kumimoji="1" lang="en-US" altLang="zh-CN" dirty="0"/>
              <a:t>OD</a:t>
            </a:r>
            <a:r>
              <a:rPr kumimoji="1" lang="zh-CN" altLang="en-US" dirty="0"/>
              <a:t>对都需要考虑采用混合方式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地面交通更长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→站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  <a:r>
              <a:rPr kumimoji="1" lang="en-US" altLang="zh-CN" dirty="0"/>
              <a:t>+</a:t>
            </a:r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→站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→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仅有必要场景多重分配，否则直接分配</a:t>
            </a:r>
            <a:endParaRPr kumimoji="1" lang="en-US" altLang="zh-CN" dirty="0"/>
          </a:p>
          <a:p>
            <a:r>
              <a:rPr kumimoji="1" lang="zh-CN" altLang="en-US" dirty="0"/>
              <a:t>对有多个空中线路时的处理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预先加入空中交通模式的内部对比→</a:t>
            </a:r>
            <a:r>
              <a:rPr kumimoji="1" lang="fr-FR" altLang="zh-CN" dirty="0"/>
              <a:t>fly_cost</a:t>
            </a:r>
          </a:p>
          <a:p>
            <a:pPr lvl="1"/>
            <a:r>
              <a:rPr kumimoji="1" lang="en-US" altLang="zh-CN" dirty="0" err="1"/>
              <a:t>fly_cost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road_cost</a:t>
            </a:r>
            <a:r>
              <a:rPr kumimoji="1" lang="zh-CN" altLang="en-US" dirty="0"/>
              <a:t>用于流量分配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模型设定细节与阻抗函数分析</a:t>
            </a:r>
            <a:endParaRPr kumimoji="1" lang="en-US" altLang="zh-CN" dirty="0"/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E06A6556-1430-E6D9-752E-2D170585DFD7}"/>
              </a:ext>
            </a:extLst>
          </p:cNvPr>
          <p:cNvSpPr txBox="1">
            <a:spLocks/>
          </p:cNvSpPr>
          <p:nvPr/>
        </p:nvSpPr>
        <p:spPr>
          <a:xfrm>
            <a:off x="6225633" y="1830596"/>
            <a:ext cx="5262623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MNL</a:t>
            </a:r>
            <a:r>
              <a:rPr kumimoji="1" lang="zh-CN" altLang="en-US" dirty="0"/>
              <a:t>的阻抗函数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设定传统出行模式为</a:t>
            </a:r>
            <a:r>
              <a:rPr lang="fr-FR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(Ali Aden et al., 2022)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旅行时间系数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成本系数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设定</a:t>
            </a:r>
            <a:r>
              <a:rPr kumimoji="1" lang="en-US" altLang="zh-CN" dirty="0" err="1"/>
              <a:t>eVTOL</a:t>
            </a:r>
            <a:r>
              <a:rPr kumimoji="1" lang="zh-CN" altLang="en-US" dirty="0"/>
              <a:t>出行为</a:t>
            </a:r>
            <a:r>
              <a:rPr lang="fr-FR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(Boddupalli et al., 2024)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旅行时间系数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成本系数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5B4DE5-94B3-621F-1BC6-979603EFC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836" y="4366613"/>
            <a:ext cx="6096000" cy="228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1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0F6F90A-99DD-1B8B-FAF0-D6E0ABF18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深圳市路网</a:t>
            </a:r>
            <a:endParaRPr lang="en-US" altLang="zh-CN" dirty="0"/>
          </a:p>
          <a:p>
            <a:r>
              <a:rPr lang="en-US" altLang="zh-CN" dirty="0"/>
              <a:t>OD</a:t>
            </a:r>
            <a:r>
              <a:rPr lang="zh-CN" altLang="en-US" dirty="0"/>
              <a:t>对数据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FC45AB2-B3C8-6FC6-F7DD-BDC72C37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数据简介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EE19B6-277A-621F-CE85-641D0055A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906" y="1"/>
            <a:ext cx="7139093" cy="34064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A6BD63-1567-CDF6-B6E2-F19B7B2C9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906" y="3866439"/>
            <a:ext cx="7139094" cy="297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1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结果展示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流量分配结果</a:t>
            </a:r>
            <a:endParaRPr kumimoji="1"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6CE127-3BF6-52F3-033A-927FF29D6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52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结果展示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需求承担量</a:t>
            </a:r>
            <a:endParaRPr kumimoji="1"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6CE127-3BF6-52F3-033A-927FF29D6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49184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5408</TotalTime>
  <Words>524</Words>
  <Application>Microsoft Office PowerPoint</Application>
  <PresentationFormat>宽屏</PresentationFormat>
  <Paragraphs>62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Cambria Math</vt:lpstr>
      <vt:lpstr>Gill Sans MT</vt:lpstr>
      <vt:lpstr>Times New Roman</vt:lpstr>
      <vt:lpstr>Wingdings 2</vt:lpstr>
      <vt:lpstr>清华简约主题-扁平-16:9</vt:lpstr>
      <vt:lpstr>基于MNL离散算法的交通规划四步法 ——深圳市城市空中交通规划案例</vt:lpstr>
      <vt:lpstr>目录</vt:lpstr>
      <vt:lpstr>课堂案例回顾——背景</vt:lpstr>
      <vt:lpstr>课堂案例回顾——四阶段法（引入UAM道路后的新路网）</vt:lpstr>
      <vt:lpstr>课堂案例回顾——四阶段法（引入UAM道路后的新路网）</vt:lpstr>
      <vt:lpstr>模型设定细节与阻抗函数分析</vt:lpstr>
      <vt:lpstr>数据简介</vt:lpstr>
      <vt:lpstr>结果展示——流量分配结果</vt:lpstr>
      <vt:lpstr>结果展示——需求承担量</vt:lpstr>
      <vt:lpstr>结果展示——对路网的贡献</vt:lpstr>
      <vt:lpstr>MNL模型系数的影响</vt:lpstr>
      <vt:lpstr>成本相关因素</vt:lpstr>
      <vt:lpstr>谢谢大家！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Zhong Oscar</cp:lastModifiedBy>
  <cp:revision>1296</cp:revision>
  <cp:lastPrinted>2020-04-04T02:50:47Z</cp:lastPrinted>
  <dcterms:created xsi:type="dcterms:W3CDTF">2020-01-04T07:43:38Z</dcterms:created>
  <dcterms:modified xsi:type="dcterms:W3CDTF">2024-06-10T09:37:24Z</dcterms:modified>
</cp:coreProperties>
</file>