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1F16"/>
    <a:srgbClr val="DD9D99"/>
    <a:srgbClr val="636F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FFC60-DB38-0FE7-0492-7D337BF52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399804-BE15-464C-63F2-34E365960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2EA326-B965-5C14-5F96-020432E65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119E-67C3-48E6-AACF-57AEE507CAE9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FEE0ED-4892-DD52-7929-1AA54989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610C90-B997-9AC2-AF29-7545120D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7246-6FC4-4303-9BB9-6D1F2E33D2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872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ADD63-50A6-DB7C-C49E-0F987BBC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9FAD7C-DFB4-8148-157B-ECE8A0654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8B924A-B769-A842-2D10-8059AA06C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119E-67C3-48E6-AACF-57AEE507CAE9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9FE3F3-6B43-ADA7-802E-1DC06990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E50CEC-9B9B-967E-1121-D42280FBE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7246-6FC4-4303-9BB9-6D1F2E33D2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132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AA69A5-4796-DD89-CE7E-6307685B1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D6B686-3E58-3CB0-5D10-2DF42D1DE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10E95B-7830-EC31-5E32-6C9077877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119E-67C3-48E6-AACF-57AEE507CAE9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104636-2B63-625A-1FCF-3E18C4FE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A14661-0046-7308-B87D-C13AE5A6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7246-6FC4-4303-9BB9-6D1F2E33D2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70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0C54A-92F9-8890-6C96-BAD0E572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75C1C5-E4A2-2C27-3612-8E2AD571D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FE9E07-C213-8DC1-6AB5-92FE18B6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119E-67C3-48E6-AACF-57AEE507CAE9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C30589-8CB5-CBCF-7F37-131ECA9C6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2A78D9-E995-3680-DFBC-10578FD7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7246-6FC4-4303-9BB9-6D1F2E33D2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561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A7C69-1DAD-1DBD-4A51-8F3B06C5B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0140F8-EE31-3ECB-6B9B-57C5C2CDC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CD5876-24D5-DED7-1498-5C198F3DA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119E-67C3-48E6-AACF-57AEE507CAE9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99A51D-0027-0690-8D9C-5646A23C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67B9DF-F716-0B88-EA46-8E2F46398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7246-6FC4-4303-9BB9-6D1F2E33D2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190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09266-89DA-2F18-0515-90A248F4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CDDF75-5B30-64AA-2456-B82AA787A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75A19E-918C-4E0E-7CD9-598718101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C9075D-B693-3123-B6FF-D26DA1205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119E-67C3-48E6-AACF-57AEE507CAE9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1CDA8E-DC03-F39F-FAEE-CE312DCF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81233B-BD65-102B-74AB-ED4B6E68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7246-6FC4-4303-9BB9-6D1F2E33D2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55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2E541-7DA5-5579-2BEF-C2DF331D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24CBAA-65EC-4140-85F7-8FE83172C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FBE900-9E1B-C643-9264-D3B107C37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E0CE680-EB20-C857-E3BD-9B3D7DEC8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76256A-9FBF-1932-CB3C-1C2F4BD78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60C2483-EA7A-488C-5522-52613A74A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119E-67C3-48E6-AACF-57AEE507CAE9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6E63AD-875E-1780-9111-6B20C5C5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644F1F0-5499-E490-9A86-98BFA44AC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7246-6FC4-4303-9BB9-6D1F2E33D2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018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05CB6-FDBA-C533-4B3E-0846AFF5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6DBC7DD-A523-3D03-D119-5C79FFB8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119E-67C3-48E6-AACF-57AEE507CAE9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8F83AA7-B1DA-4FEF-FFBA-DA998A37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133251-06EA-D140-0F91-027C779C0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7246-6FC4-4303-9BB9-6D1F2E33D2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844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168A2FA-D682-EB4C-78F4-89C14BC45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119E-67C3-48E6-AACF-57AEE507CAE9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5DF54F6-C4E3-1238-72AD-1E359F6B8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F41EB9-BA1D-BEA4-C782-81B43609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7246-6FC4-4303-9BB9-6D1F2E33D2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027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34DF4B-327B-DB77-6203-BCA9ABC4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1B53BF-89FD-A8FA-69B3-0DCD606C8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040AB6-91AA-43A6-E8C3-A3953CDC5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959142-F055-71B2-EDA3-4915AAB6B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119E-67C3-48E6-AACF-57AEE507CAE9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C372F1-B8BF-9C91-54D7-C226CF7C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E42919-5D56-BB8A-E687-BA1B2CD8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7246-6FC4-4303-9BB9-6D1F2E33D2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17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6064C-D7B3-9D95-0F33-81FB2888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E7D3E1F-3337-474A-7C48-B10354DF0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A22F1E-A53F-DC17-E406-E3E15801D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D03C74-D974-D8F8-2F5B-6B6184B2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119E-67C3-48E6-AACF-57AEE507CAE9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7F2F72-9137-B240-1BE4-FD07754ED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183DA0-4A58-E1DA-0D11-E7EFA4D8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7246-6FC4-4303-9BB9-6D1F2E33D2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353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2B8B9DA-DF2C-6441-24FC-189D62C9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18368E-E158-C7DF-E6E6-34FE8148E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CBC938-34AA-671A-8A01-A29CCC945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E119E-67C3-48E6-AACF-57AEE507CAE9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11B5AD-7614-6590-746E-95143D433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5E72A3-1D35-36B0-7EB0-266DC52AD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37246-6FC4-4303-9BB9-6D1F2E33D2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984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0CFC254-E2CB-C8CA-20F7-5EDBACDD3133}"/>
              </a:ext>
            </a:extLst>
          </p:cNvPr>
          <p:cNvSpPr/>
          <p:nvPr/>
        </p:nvSpPr>
        <p:spPr>
          <a:xfrm>
            <a:off x="-13448" y="-13447"/>
            <a:ext cx="12205448" cy="578224"/>
          </a:xfrm>
          <a:prstGeom prst="rect">
            <a:avLst/>
          </a:prstGeom>
          <a:solidFill>
            <a:srgbClr val="636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b="1" dirty="0"/>
              <a:t>LIBROS BASES DE DATOS</a:t>
            </a:r>
          </a:p>
        </p:txBody>
      </p:sp>
      <p:pic>
        <p:nvPicPr>
          <p:cNvPr id="6" name="Picture 2" descr="Universidad Central – Sitio oficial">
            <a:extLst>
              <a:ext uri="{FF2B5EF4-FFF2-40B4-BE49-F238E27FC236}">
                <a16:creationId xmlns:a16="http://schemas.microsoft.com/office/drawing/2014/main" id="{1CDC87C2-E799-7056-9C8C-ECA9FE466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928" y="5916486"/>
            <a:ext cx="1617570" cy="113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B9B08DA-0364-AD7F-0583-93FA0BF943FB}"/>
              </a:ext>
            </a:extLst>
          </p:cNvPr>
          <p:cNvSpPr txBox="1"/>
          <p:nvPr/>
        </p:nvSpPr>
        <p:spPr>
          <a:xfrm>
            <a:off x="0" y="6488668"/>
            <a:ext cx="3046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636F07"/>
                </a:solidFill>
              </a:rPr>
              <a:t>Maestría en Analítica de Datos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AE9944F-1FFD-71E7-8CD2-3229241B65C2}"/>
              </a:ext>
            </a:extLst>
          </p:cNvPr>
          <p:cNvSpPr txBox="1"/>
          <p:nvPr/>
        </p:nvSpPr>
        <p:spPr>
          <a:xfrm>
            <a:off x="5495112" y="1411959"/>
            <a:ext cx="681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rgbClr val="B11F16"/>
                </a:solidFill>
              </a:rPr>
              <a:t>LIBRO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CAEE91C5-A809-A829-9D7B-BFE632E7AE2E}"/>
              </a:ext>
            </a:extLst>
          </p:cNvPr>
          <p:cNvSpPr/>
          <p:nvPr/>
        </p:nvSpPr>
        <p:spPr>
          <a:xfrm>
            <a:off x="7279847" y="1292124"/>
            <a:ext cx="2695876" cy="57822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400" dirty="0"/>
              <a:t>Bases de datos relacionales</a:t>
            </a:r>
            <a:endParaRPr lang="es-CO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F1BC3194-BB5D-4BAA-0CB4-F466627F59A6}"/>
              </a:ext>
            </a:extLst>
          </p:cNvPr>
          <p:cNvSpPr/>
          <p:nvPr/>
        </p:nvSpPr>
        <p:spPr>
          <a:xfrm>
            <a:off x="7279847" y="2403377"/>
            <a:ext cx="4293692" cy="57822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400" dirty="0"/>
              <a:t>Matilde </a:t>
            </a:r>
            <a:r>
              <a:rPr lang="es-ES" sz="1400" dirty="0" err="1"/>
              <a:t>Celma</a:t>
            </a:r>
            <a:r>
              <a:rPr lang="es-ES" sz="1400" dirty="0"/>
              <a:t> Giménez -Juan Carlos </a:t>
            </a:r>
            <a:r>
              <a:rPr lang="es-ES" sz="1400" dirty="0" err="1"/>
              <a:t>Casamayor</a:t>
            </a:r>
            <a:r>
              <a:rPr lang="es-ES" sz="1400" dirty="0"/>
              <a:t> - Laura Mota 2003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6DEB860-AA95-3F05-64CF-EE3D84A8F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46" y="783139"/>
            <a:ext cx="4067743" cy="548716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741CB5B-ED99-B91B-FE72-62A2DBF03150}"/>
              </a:ext>
            </a:extLst>
          </p:cNvPr>
          <p:cNvSpPr txBox="1"/>
          <p:nvPr/>
        </p:nvSpPr>
        <p:spPr>
          <a:xfrm>
            <a:off x="5495112" y="2523212"/>
            <a:ext cx="1316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rgbClr val="B11F16"/>
                </a:solidFill>
              </a:rPr>
              <a:t>AUTOR - AÑO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15804D1-9C53-D878-97BC-B2C43C2CD671}"/>
              </a:ext>
            </a:extLst>
          </p:cNvPr>
          <p:cNvSpPr txBox="1"/>
          <p:nvPr/>
        </p:nvSpPr>
        <p:spPr>
          <a:xfrm>
            <a:off x="5495111" y="3634465"/>
            <a:ext cx="1062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rgbClr val="B11F16"/>
                </a:solidFill>
              </a:rPr>
              <a:t>EDITORIAL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83282B9-FC73-93C5-EADE-F99DBCF04F63}"/>
              </a:ext>
            </a:extLst>
          </p:cNvPr>
          <p:cNvSpPr txBox="1"/>
          <p:nvPr/>
        </p:nvSpPr>
        <p:spPr>
          <a:xfrm>
            <a:off x="5505819" y="4745719"/>
            <a:ext cx="104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rgbClr val="B11F16"/>
                </a:solidFill>
              </a:rPr>
              <a:t>TEMÁTICA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C8775EF-5F25-960B-4B80-54D345DAD135}"/>
              </a:ext>
            </a:extLst>
          </p:cNvPr>
          <p:cNvSpPr/>
          <p:nvPr/>
        </p:nvSpPr>
        <p:spPr>
          <a:xfrm>
            <a:off x="7279847" y="3514630"/>
            <a:ext cx="2695876" cy="57822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400" dirty="0"/>
              <a:t>Pearson</a:t>
            </a:r>
            <a:endParaRPr lang="es-CO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5A8E159-F01C-C999-B766-D99550E05EA8}"/>
              </a:ext>
            </a:extLst>
          </p:cNvPr>
          <p:cNvSpPr/>
          <p:nvPr/>
        </p:nvSpPr>
        <p:spPr>
          <a:xfrm>
            <a:off x="7279847" y="4625883"/>
            <a:ext cx="4293692" cy="57822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400" b="0" i="0" dirty="0">
                <a:solidFill>
                  <a:srgbClr val="000000"/>
                </a:solidFill>
                <a:effectLst/>
              </a:rPr>
              <a:t>Modelos de datos y lenguaje SQL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3468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0CFC254-E2CB-C8CA-20F7-5EDBACDD3133}"/>
              </a:ext>
            </a:extLst>
          </p:cNvPr>
          <p:cNvSpPr/>
          <p:nvPr/>
        </p:nvSpPr>
        <p:spPr>
          <a:xfrm>
            <a:off x="-13448" y="-13447"/>
            <a:ext cx="12205448" cy="578224"/>
          </a:xfrm>
          <a:prstGeom prst="rect">
            <a:avLst/>
          </a:prstGeom>
          <a:solidFill>
            <a:srgbClr val="636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b="1" dirty="0"/>
              <a:t>LIBROS BASES DE DATOS</a:t>
            </a:r>
          </a:p>
        </p:txBody>
      </p:sp>
      <p:pic>
        <p:nvPicPr>
          <p:cNvPr id="6" name="Picture 2" descr="Universidad Central – Sitio oficial">
            <a:extLst>
              <a:ext uri="{FF2B5EF4-FFF2-40B4-BE49-F238E27FC236}">
                <a16:creationId xmlns:a16="http://schemas.microsoft.com/office/drawing/2014/main" id="{1CDC87C2-E799-7056-9C8C-ECA9FE466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928" y="5916486"/>
            <a:ext cx="1617570" cy="113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B9B08DA-0364-AD7F-0583-93FA0BF943FB}"/>
              </a:ext>
            </a:extLst>
          </p:cNvPr>
          <p:cNvSpPr txBox="1"/>
          <p:nvPr/>
        </p:nvSpPr>
        <p:spPr>
          <a:xfrm>
            <a:off x="0" y="6488668"/>
            <a:ext cx="3046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636F07"/>
                </a:solidFill>
              </a:rPr>
              <a:t>Maestría en Analítica de Datos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AE9944F-1FFD-71E7-8CD2-3229241B65C2}"/>
              </a:ext>
            </a:extLst>
          </p:cNvPr>
          <p:cNvSpPr txBox="1"/>
          <p:nvPr/>
        </p:nvSpPr>
        <p:spPr>
          <a:xfrm>
            <a:off x="5495112" y="1411959"/>
            <a:ext cx="681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rgbClr val="B11F16"/>
                </a:solidFill>
              </a:rPr>
              <a:t>LIBRO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CAEE91C5-A809-A829-9D7B-BFE632E7AE2E}"/>
              </a:ext>
            </a:extLst>
          </p:cNvPr>
          <p:cNvSpPr/>
          <p:nvPr/>
        </p:nvSpPr>
        <p:spPr>
          <a:xfrm>
            <a:off x="7279847" y="1292124"/>
            <a:ext cx="2695876" cy="57822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Text Mining Classification, Clustering and </a:t>
            </a:r>
            <a:r>
              <a:rPr lang="en-US" sz="1400" dirty="0" err="1"/>
              <a:t>aplications</a:t>
            </a:r>
            <a:endParaRPr lang="es-CO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F1BC3194-BB5D-4BAA-0CB4-F466627F59A6}"/>
              </a:ext>
            </a:extLst>
          </p:cNvPr>
          <p:cNvSpPr/>
          <p:nvPr/>
        </p:nvSpPr>
        <p:spPr>
          <a:xfrm>
            <a:off x="7279847" y="2403377"/>
            <a:ext cx="4293692" cy="57822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400" dirty="0"/>
              <a:t>Mehran </a:t>
            </a:r>
            <a:r>
              <a:rPr lang="es-ES" sz="1400" dirty="0" err="1"/>
              <a:t>Sahami</a:t>
            </a:r>
            <a:r>
              <a:rPr lang="es-ES" sz="1400" dirty="0"/>
              <a:t> – Mehran </a:t>
            </a:r>
            <a:r>
              <a:rPr lang="es-ES" sz="1400" dirty="0" err="1"/>
              <a:t>Sahami</a:t>
            </a:r>
            <a:r>
              <a:rPr lang="es-ES" sz="1400" dirty="0"/>
              <a:t> 2009</a:t>
            </a:r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741CB5B-ED99-B91B-FE72-62A2DBF03150}"/>
              </a:ext>
            </a:extLst>
          </p:cNvPr>
          <p:cNvSpPr txBox="1"/>
          <p:nvPr/>
        </p:nvSpPr>
        <p:spPr>
          <a:xfrm>
            <a:off x="5495112" y="2523212"/>
            <a:ext cx="1316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rgbClr val="B11F16"/>
                </a:solidFill>
              </a:rPr>
              <a:t>AUTOR - AÑO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15804D1-9C53-D878-97BC-B2C43C2CD671}"/>
              </a:ext>
            </a:extLst>
          </p:cNvPr>
          <p:cNvSpPr txBox="1"/>
          <p:nvPr/>
        </p:nvSpPr>
        <p:spPr>
          <a:xfrm>
            <a:off x="5495111" y="3634465"/>
            <a:ext cx="1062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rgbClr val="B11F16"/>
                </a:solidFill>
              </a:rPr>
              <a:t>EDITORIAL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83282B9-FC73-93C5-EADE-F99DBCF04F63}"/>
              </a:ext>
            </a:extLst>
          </p:cNvPr>
          <p:cNvSpPr txBox="1"/>
          <p:nvPr/>
        </p:nvSpPr>
        <p:spPr>
          <a:xfrm>
            <a:off x="5505819" y="4745719"/>
            <a:ext cx="104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rgbClr val="B11F16"/>
                </a:solidFill>
              </a:rPr>
              <a:t>TEMÁTICA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C8775EF-5F25-960B-4B80-54D345DAD135}"/>
              </a:ext>
            </a:extLst>
          </p:cNvPr>
          <p:cNvSpPr/>
          <p:nvPr/>
        </p:nvSpPr>
        <p:spPr>
          <a:xfrm>
            <a:off x="7279847" y="3514630"/>
            <a:ext cx="2695876" cy="57822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400" dirty="0"/>
              <a:t>Chapman &amp; Hall/CRC</a:t>
            </a:r>
            <a:endParaRPr lang="es-CO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5A8E159-F01C-C999-B766-D99550E05EA8}"/>
              </a:ext>
            </a:extLst>
          </p:cNvPr>
          <p:cNvSpPr/>
          <p:nvPr/>
        </p:nvSpPr>
        <p:spPr>
          <a:xfrm>
            <a:off x="7279847" y="4625883"/>
            <a:ext cx="4293692" cy="57822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400" b="0" i="0" dirty="0">
                <a:solidFill>
                  <a:srgbClr val="000000"/>
                </a:solidFill>
                <a:effectLst/>
              </a:rPr>
              <a:t>Modelo de clasificación en </a:t>
            </a:r>
            <a:r>
              <a:rPr lang="es-ES" sz="1400" b="0" i="0" dirty="0" err="1">
                <a:solidFill>
                  <a:srgbClr val="000000"/>
                </a:solidFill>
                <a:effectLst/>
              </a:rPr>
              <a:t>clustering</a:t>
            </a:r>
            <a:r>
              <a:rPr lang="es-ES" sz="1400" b="0" i="0" dirty="0">
                <a:solidFill>
                  <a:srgbClr val="000000"/>
                </a:solidFill>
                <a:effectLst/>
              </a:rPr>
              <a:t> aplicado (Factorización de matrices no negativas)</a:t>
            </a: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DD5D8B9-DA55-A61F-BACC-DB74E8669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43" y="899652"/>
            <a:ext cx="4020111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8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0CFC254-E2CB-C8CA-20F7-5EDBACDD3133}"/>
              </a:ext>
            </a:extLst>
          </p:cNvPr>
          <p:cNvSpPr/>
          <p:nvPr/>
        </p:nvSpPr>
        <p:spPr>
          <a:xfrm>
            <a:off x="-13448" y="-13447"/>
            <a:ext cx="12205448" cy="578224"/>
          </a:xfrm>
          <a:prstGeom prst="rect">
            <a:avLst/>
          </a:prstGeom>
          <a:solidFill>
            <a:srgbClr val="636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b="1" dirty="0"/>
              <a:t>LIBROS BASES DE DATOS</a:t>
            </a:r>
          </a:p>
        </p:txBody>
      </p:sp>
      <p:pic>
        <p:nvPicPr>
          <p:cNvPr id="6" name="Picture 2" descr="Universidad Central – Sitio oficial">
            <a:extLst>
              <a:ext uri="{FF2B5EF4-FFF2-40B4-BE49-F238E27FC236}">
                <a16:creationId xmlns:a16="http://schemas.microsoft.com/office/drawing/2014/main" id="{1CDC87C2-E799-7056-9C8C-ECA9FE466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928" y="5916486"/>
            <a:ext cx="1617570" cy="113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B9B08DA-0364-AD7F-0583-93FA0BF943FB}"/>
              </a:ext>
            </a:extLst>
          </p:cNvPr>
          <p:cNvSpPr txBox="1"/>
          <p:nvPr/>
        </p:nvSpPr>
        <p:spPr>
          <a:xfrm>
            <a:off x="0" y="6488668"/>
            <a:ext cx="3046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636F07"/>
                </a:solidFill>
              </a:rPr>
              <a:t>Maestría en Analítica de Datos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AE9944F-1FFD-71E7-8CD2-3229241B65C2}"/>
              </a:ext>
            </a:extLst>
          </p:cNvPr>
          <p:cNvSpPr txBox="1"/>
          <p:nvPr/>
        </p:nvSpPr>
        <p:spPr>
          <a:xfrm>
            <a:off x="5495112" y="1411959"/>
            <a:ext cx="681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rgbClr val="B11F16"/>
                </a:solidFill>
              </a:rPr>
              <a:t>LIBRO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CAEE91C5-A809-A829-9D7B-BFE632E7AE2E}"/>
              </a:ext>
            </a:extLst>
          </p:cNvPr>
          <p:cNvSpPr/>
          <p:nvPr/>
        </p:nvSpPr>
        <p:spPr>
          <a:xfrm>
            <a:off x="7279847" y="1292124"/>
            <a:ext cx="2695876" cy="57822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400" dirty="0"/>
              <a:t>Fundamentos de SQL</a:t>
            </a:r>
            <a:endParaRPr lang="es-CO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F1BC3194-BB5D-4BAA-0CB4-F466627F59A6}"/>
              </a:ext>
            </a:extLst>
          </p:cNvPr>
          <p:cNvSpPr/>
          <p:nvPr/>
        </p:nvSpPr>
        <p:spPr>
          <a:xfrm>
            <a:off x="7279847" y="2403377"/>
            <a:ext cx="4293692" cy="57822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400" dirty="0"/>
              <a:t>Andy </a:t>
            </a:r>
            <a:r>
              <a:rPr lang="es-ES" sz="1400" dirty="0" err="1"/>
              <a:t>Oppel</a:t>
            </a:r>
            <a:r>
              <a:rPr lang="es-ES" sz="1400" dirty="0"/>
              <a:t> - Robert Sheldon 2006</a:t>
            </a:r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741CB5B-ED99-B91B-FE72-62A2DBF03150}"/>
              </a:ext>
            </a:extLst>
          </p:cNvPr>
          <p:cNvSpPr txBox="1"/>
          <p:nvPr/>
        </p:nvSpPr>
        <p:spPr>
          <a:xfrm>
            <a:off x="5495112" y="2523212"/>
            <a:ext cx="1316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rgbClr val="B11F16"/>
                </a:solidFill>
              </a:rPr>
              <a:t>AUTOR - AÑO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15804D1-9C53-D878-97BC-B2C43C2CD671}"/>
              </a:ext>
            </a:extLst>
          </p:cNvPr>
          <p:cNvSpPr txBox="1"/>
          <p:nvPr/>
        </p:nvSpPr>
        <p:spPr>
          <a:xfrm>
            <a:off x="5495111" y="3634465"/>
            <a:ext cx="1062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rgbClr val="B11F16"/>
                </a:solidFill>
              </a:rPr>
              <a:t>EDITORIAL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83282B9-FC73-93C5-EADE-F99DBCF04F63}"/>
              </a:ext>
            </a:extLst>
          </p:cNvPr>
          <p:cNvSpPr txBox="1"/>
          <p:nvPr/>
        </p:nvSpPr>
        <p:spPr>
          <a:xfrm>
            <a:off x="5505819" y="4745719"/>
            <a:ext cx="104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rgbClr val="B11F16"/>
                </a:solidFill>
              </a:rPr>
              <a:t>TEMÁTICA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C8775EF-5F25-960B-4B80-54D345DAD135}"/>
              </a:ext>
            </a:extLst>
          </p:cNvPr>
          <p:cNvSpPr/>
          <p:nvPr/>
        </p:nvSpPr>
        <p:spPr>
          <a:xfrm>
            <a:off x="7279847" y="3514630"/>
            <a:ext cx="2695876" cy="57822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400" dirty="0"/>
              <a:t>McGraw Hill</a:t>
            </a:r>
            <a:endParaRPr lang="es-CO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5A8E159-F01C-C999-B766-D99550E05EA8}"/>
              </a:ext>
            </a:extLst>
          </p:cNvPr>
          <p:cNvSpPr/>
          <p:nvPr/>
        </p:nvSpPr>
        <p:spPr>
          <a:xfrm>
            <a:off x="7279847" y="4625883"/>
            <a:ext cx="4293692" cy="57822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400" b="0" i="0" dirty="0">
                <a:solidFill>
                  <a:srgbClr val="000000"/>
                </a:solidFill>
                <a:effectLst/>
              </a:rPr>
              <a:t>Bases de datos y consultas SQL</a:t>
            </a: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41A1C39-45D7-26E2-EDD3-B7E5148DE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61" y="745034"/>
            <a:ext cx="4629796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8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0CFC254-E2CB-C8CA-20F7-5EDBACDD3133}"/>
              </a:ext>
            </a:extLst>
          </p:cNvPr>
          <p:cNvSpPr/>
          <p:nvPr/>
        </p:nvSpPr>
        <p:spPr>
          <a:xfrm>
            <a:off x="-13448" y="-13447"/>
            <a:ext cx="12205448" cy="578224"/>
          </a:xfrm>
          <a:prstGeom prst="rect">
            <a:avLst/>
          </a:prstGeom>
          <a:solidFill>
            <a:srgbClr val="636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b="1" dirty="0"/>
              <a:t>LIBROS BASES DE DATOS</a:t>
            </a:r>
          </a:p>
        </p:txBody>
      </p:sp>
      <p:pic>
        <p:nvPicPr>
          <p:cNvPr id="6" name="Picture 2" descr="Universidad Central – Sitio oficial">
            <a:extLst>
              <a:ext uri="{FF2B5EF4-FFF2-40B4-BE49-F238E27FC236}">
                <a16:creationId xmlns:a16="http://schemas.microsoft.com/office/drawing/2014/main" id="{1CDC87C2-E799-7056-9C8C-ECA9FE466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928" y="5916486"/>
            <a:ext cx="1617570" cy="113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B9B08DA-0364-AD7F-0583-93FA0BF943FB}"/>
              </a:ext>
            </a:extLst>
          </p:cNvPr>
          <p:cNvSpPr txBox="1"/>
          <p:nvPr/>
        </p:nvSpPr>
        <p:spPr>
          <a:xfrm>
            <a:off x="0" y="6488668"/>
            <a:ext cx="3046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636F07"/>
                </a:solidFill>
              </a:rPr>
              <a:t>Maestría en Analítica de Datos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AE9944F-1FFD-71E7-8CD2-3229241B65C2}"/>
              </a:ext>
            </a:extLst>
          </p:cNvPr>
          <p:cNvSpPr txBox="1"/>
          <p:nvPr/>
        </p:nvSpPr>
        <p:spPr>
          <a:xfrm>
            <a:off x="5495112" y="1411959"/>
            <a:ext cx="681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rgbClr val="B11F16"/>
                </a:solidFill>
              </a:rPr>
              <a:t>LIBRO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CAEE91C5-A809-A829-9D7B-BFE632E7AE2E}"/>
              </a:ext>
            </a:extLst>
          </p:cNvPr>
          <p:cNvSpPr/>
          <p:nvPr/>
        </p:nvSpPr>
        <p:spPr>
          <a:xfrm>
            <a:off x="7279847" y="1292124"/>
            <a:ext cx="2695876" cy="57822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K-means and hierarchical clustering whit Python</a:t>
            </a:r>
            <a:endParaRPr lang="es-CO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F1BC3194-BB5D-4BAA-0CB4-F466627F59A6}"/>
              </a:ext>
            </a:extLst>
          </p:cNvPr>
          <p:cNvSpPr/>
          <p:nvPr/>
        </p:nvSpPr>
        <p:spPr>
          <a:xfrm>
            <a:off x="7279847" y="2403377"/>
            <a:ext cx="4293692" cy="57822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400" dirty="0"/>
              <a:t>Joel </a:t>
            </a:r>
            <a:r>
              <a:rPr lang="es-ES" sz="1400" dirty="0" err="1"/>
              <a:t>Grus</a:t>
            </a:r>
            <a:r>
              <a:rPr lang="es-ES" sz="1400" dirty="0"/>
              <a:t> 2016</a:t>
            </a:r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741CB5B-ED99-B91B-FE72-62A2DBF03150}"/>
              </a:ext>
            </a:extLst>
          </p:cNvPr>
          <p:cNvSpPr txBox="1"/>
          <p:nvPr/>
        </p:nvSpPr>
        <p:spPr>
          <a:xfrm>
            <a:off x="5495112" y="2523212"/>
            <a:ext cx="1316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rgbClr val="B11F16"/>
                </a:solidFill>
              </a:rPr>
              <a:t>AUTOR - AÑO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15804D1-9C53-D878-97BC-B2C43C2CD671}"/>
              </a:ext>
            </a:extLst>
          </p:cNvPr>
          <p:cNvSpPr txBox="1"/>
          <p:nvPr/>
        </p:nvSpPr>
        <p:spPr>
          <a:xfrm>
            <a:off x="5495111" y="3634465"/>
            <a:ext cx="1062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rgbClr val="B11F16"/>
                </a:solidFill>
              </a:rPr>
              <a:t>EDITORIAL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83282B9-FC73-93C5-EADE-F99DBCF04F63}"/>
              </a:ext>
            </a:extLst>
          </p:cNvPr>
          <p:cNvSpPr txBox="1"/>
          <p:nvPr/>
        </p:nvSpPr>
        <p:spPr>
          <a:xfrm>
            <a:off x="5505819" y="4745719"/>
            <a:ext cx="104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rgbClr val="B11F16"/>
                </a:solidFill>
              </a:rPr>
              <a:t>TEMÁTICA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C8775EF-5F25-960B-4B80-54D345DAD135}"/>
              </a:ext>
            </a:extLst>
          </p:cNvPr>
          <p:cNvSpPr/>
          <p:nvPr/>
        </p:nvSpPr>
        <p:spPr>
          <a:xfrm>
            <a:off x="7279847" y="3514630"/>
            <a:ext cx="2695876" cy="57822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400" dirty="0"/>
              <a:t>O'Reilly Media, Inc.</a:t>
            </a:r>
            <a:endParaRPr lang="es-CO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5A8E159-F01C-C999-B766-D99550E05EA8}"/>
              </a:ext>
            </a:extLst>
          </p:cNvPr>
          <p:cNvSpPr/>
          <p:nvPr/>
        </p:nvSpPr>
        <p:spPr>
          <a:xfrm>
            <a:off x="7279847" y="4625883"/>
            <a:ext cx="4293692" cy="57822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400" b="0" i="0" dirty="0">
                <a:solidFill>
                  <a:srgbClr val="000000"/>
                </a:solidFill>
                <a:effectLst/>
              </a:rPr>
              <a:t>Entendimiento K-Mean y método </a:t>
            </a:r>
            <a:r>
              <a:rPr lang="es-ES" sz="1400" b="0" i="0" dirty="0" err="1">
                <a:solidFill>
                  <a:srgbClr val="000000"/>
                </a:solidFill>
                <a:effectLst/>
              </a:rPr>
              <a:t>aglomeratívo</a:t>
            </a:r>
            <a:endParaRPr lang="es-CO" sz="14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8A24F15-15CC-4F92-3156-8F50580DB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21" y="889044"/>
            <a:ext cx="4087185" cy="525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5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0CFC254-E2CB-C8CA-20F7-5EDBACDD3133}"/>
              </a:ext>
            </a:extLst>
          </p:cNvPr>
          <p:cNvSpPr/>
          <p:nvPr/>
        </p:nvSpPr>
        <p:spPr>
          <a:xfrm>
            <a:off x="-13448" y="-13447"/>
            <a:ext cx="12205448" cy="578224"/>
          </a:xfrm>
          <a:prstGeom prst="rect">
            <a:avLst/>
          </a:prstGeom>
          <a:solidFill>
            <a:srgbClr val="636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b="1" dirty="0"/>
              <a:t>LIBROS BASES DE DATOS</a:t>
            </a:r>
          </a:p>
        </p:txBody>
      </p:sp>
      <p:pic>
        <p:nvPicPr>
          <p:cNvPr id="6" name="Picture 2" descr="Universidad Central – Sitio oficial">
            <a:extLst>
              <a:ext uri="{FF2B5EF4-FFF2-40B4-BE49-F238E27FC236}">
                <a16:creationId xmlns:a16="http://schemas.microsoft.com/office/drawing/2014/main" id="{1CDC87C2-E799-7056-9C8C-ECA9FE466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928" y="5916486"/>
            <a:ext cx="1617570" cy="113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B9B08DA-0364-AD7F-0583-93FA0BF943FB}"/>
              </a:ext>
            </a:extLst>
          </p:cNvPr>
          <p:cNvSpPr txBox="1"/>
          <p:nvPr/>
        </p:nvSpPr>
        <p:spPr>
          <a:xfrm>
            <a:off x="0" y="6488668"/>
            <a:ext cx="3046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636F07"/>
                </a:solidFill>
              </a:rPr>
              <a:t>Maestría en Analítica de Datos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AE9944F-1FFD-71E7-8CD2-3229241B65C2}"/>
              </a:ext>
            </a:extLst>
          </p:cNvPr>
          <p:cNvSpPr txBox="1"/>
          <p:nvPr/>
        </p:nvSpPr>
        <p:spPr>
          <a:xfrm>
            <a:off x="5495112" y="1411959"/>
            <a:ext cx="681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rgbClr val="B11F16"/>
                </a:solidFill>
              </a:rPr>
              <a:t>LIBRO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CAEE91C5-A809-A829-9D7B-BFE632E7AE2E}"/>
              </a:ext>
            </a:extLst>
          </p:cNvPr>
          <p:cNvSpPr/>
          <p:nvPr/>
        </p:nvSpPr>
        <p:spPr>
          <a:xfrm>
            <a:off x="7279847" y="1292124"/>
            <a:ext cx="2695876" cy="57822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400" dirty="0"/>
              <a:t>Bases de datos relacionales</a:t>
            </a:r>
            <a:endParaRPr lang="es-CO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F1BC3194-BB5D-4BAA-0CB4-F466627F59A6}"/>
              </a:ext>
            </a:extLst>
          </p:cNvPr>
          <p:cNvSpPr/>
          <p:nvPr/>
        </p:nvSpPr>
        <p:spPr>
          <a:xfrm>
            <a:off x="7279847" y="2403377"/>
            <a:ext cx="4293692" cy="57822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400" dirty="0"/>
              <a:t>Matilde </a:t>
            </a:r>
            <a:r>
              <a:rPr lang="es-ES" sz="1400" dirty="0" err="1"/>
              <a:t>Celma</a:t>
            </a:r>
            <a:r>
              <a:rPr lang="es-ES" sz="1400" dirty="0"/>
              <a:t> Giménez -Juan Carlos </a:t>
            </a:r>
            <a:r>
              <a:rPr lang="es-ES" sz="1400" dirty="0" err="1"/>
              <a:t>Casamayor</a:t>
            </a:r>
            <a:r>
              <a:rPr lang="es-ES" sz="1400" dirty="0"/>
              <a:t> - Laura Mota 2003</a:t>
            </a:r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741CB5B-ED99-B91B-FE72-62A2DBF03150}"/>
              </a:ext>
            </a:extLst>
          </p:cNvPr>
          <p:cNvSpPr txBox="1"/>
          <p:nvPr/>
        </p:nvSpPr>
        <p:spPr>
          <a:xfrm>
            <a:off x="5495112" y="2523212"/>
            <a:ext cx="1316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rgbClr val="B11F16"/>
                </a:solidFill>
              </a:rPr>
              <a:t>AUTOR - AÑO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15804D1-9C53-D878-97BC-B2C43C2CD671}"/>
              </a:ext>
            </a:extLst>
          </p:cNvPr>
          <p:cNvSpPr txBox="1"/>
          <p:nvPr/>
        </p:nvSpPr>
        <p:spPr>
          <a:xfrm>
            <a:off x="5495111" y="3634465"/>
            <a:ext cx="1062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rgbClr val="B11F16"/>
                </a:solidFill>
              </a:rPr>
              <a:t>EDITORIAL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83282B9-FC73-93C5-EADE-F99DBCF04F63}"/>
              </a:ext>
            </a:extLst>
          </p:cNvPr>
          <p:cNvSpPr txBox="1"/>
          <p:nvPr/>
        </p:nvSpPr>
        <p:spPr>
          <a:xfrm>
            <a:off x="5505819" y="4745719"/>
            <a:ext cx="104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rgbClr val="B11F16"/>
                </a:solidFill>
              </a:rPr>
              <a:t>TEMÁTICA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C8775EF-5F25-960B-4B80-54D345DAD135}"/>
              </a:ext>
            </a:extLst>
          </p:cNvPr>
          <p:cNvSpPr/>
          <p:nvPr/>
        </p:nvSpPr>
        <p:spPr>
          <a:xfrm>
            <a:off x="7279847" y="3514630"/>
            <a:ext cx="2695876" cy="57822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400" dirty="0"/>
              <a:t>Pearson</a:t>
            </a:r>
            <a:endParaRPr lang="es-CO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5A8E159-F01C-C999-B766-D99550E05EA8}"/>
              </a:ext>
            </a:extLst>
          </p:cNvPr>
          <p:cNvSpPr/>
          <p:nvPr/>
        </p:nvSpPr>
        <p:spPr>
          <a:xfrm>
            <a:off x="7279847" y="4625883"/>
            <a:ext cx="4293692" cy="57822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400" b="0" i="0" dirty="0">
                <a:solidFill>
                  <a:srgbClr val="000000"/>
                </a:solidFill>
                <a:effectLst/>
              </a:rPr>
              <a:t>Diseño conceptual de la DB y resolución del problema</a:t>
            </a:r>
            <a:endParaRPr lang="es-CO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00CE778-9AFB-3B4B-5F14-3EAC26D92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51" y="790206"/>
            <a:ext cx="4048690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218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189</Words>
  <Application>Microsoft Office PowerPoint</Application>
  <PresentationFormat>Panorámica</PresentationFormat>
  <Paragraphs>50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Mauricio Carvajal Suarez</dc:creator>
  <cp:lastModifiedBy>Oscar Mauricio Carvajal Suarez</cp:lastModifiedBy>
  <cp:revision>3</cp:revision>
  <dcterms:created xsi:type="dcterms:W3CDTF">2022-08-10T00:08:45Z</dcterms:created>
  <dcterms:modified xsi:type="dcterms:W3CDTF">2022-10-08T04:13:19Z</dcterms:modified>
</cp:coreProperties>
</file>