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9" r:id="rId12"/>
    <p:sldId id="270" r:id="rId13"/>
    <p:sldId id="271" r:id="rId14"/>
    <p:sldId id="266" r:id="rId15"/>
    <p:sldId id="267" r:id="rId16"/>
    <p:sldId id="268" r:id="rId17"/>
    <p:sldId id="272" r:id="rId18"/>
    <p:sldId id="273" r:id="rId19"/>
  </p:sldIdLst>
  <p:sldSz cx="12193588" cy="6858000"/>
  <p:notesSz cx="68580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4D941C-155C-4EC8-B05B-2C5E7030ABFD}">
  <a:tblStyle styleId="{664D941C-155C-4EC8-B05B-2C5E7030AB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5365ac2f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5365ac2f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5365ac2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5365ac2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5365ac2f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5365ac2f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5365ac2f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5365ac2f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 rot="5400000">
            <a:off x="3833815" y="-1623933"/>
            <a:ext cx="4525963" cy="1097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lnSpc>
                <a:spcPct val="100000"/>
              </a:lnSpc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 rot="5400000">
            <a:off x="7286368" y="1828622"/>
            <a:ext cx="5851525" cy="274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 rot="5400000">
            <a:off x="1697641" y="-813323"/>
            <a:ext cx="5851525" cy="802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lnSpc>
                <a:spcPct val="100000"/>
              </a:lnSpc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1" y="1388"/>
            <a:ext cx="12187066" cy="685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963211" y="4406902"/>
            <a:ext cx="1036455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19"/>
              <a:buFont typeface="Calibri"/>
              <a:buNone/>
              <a:defRPr sz="481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963211" y="2906715"/>
            <a:ext cx="103645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4"/>
              <a:buFont typeface="Arial"/>
              <a:buNone/>
              <a:defRPr sz="234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4"/>
              <a:buFont typeface="Arial"/>
              <a:buNone/>
              <a:defRPr sz="221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rgbClr val="888888"/>
              </a:buClr>
              <a:buSzPts val="1954"/>
              <a:buFont typeface="Arial"/>
              <a:buNone/>
              <a:defRPr sz="19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60967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3674" algn="l" rtl="0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19840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3674" algn="l" rtl="0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sz="28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sz="22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609679" y="2174876"/>
            <a:ext cx="538761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2678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2678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6194176" y="1535113"/>
            <a:ext cx="538973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sz="28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sz="22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6194176" y="2174876"/>
            <a:ext cx="538973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189" algn="l" rtl="0">
              <a:lnSpc>
                <a:spcPct val="100000"/>
              </a:lnSpc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2679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2678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2678" algn="l" rtl="0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609682" y="273051"/>
            <a:ext cx="4011605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767355" y="273051"/>
            <a:ext cx="6816554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lnSpc>
                <a:spcPct val="100000"/>
              </a:lnSpc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lnSpc>
                <a:spcPct val="100000"/>
              </a:lnSpc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09682" y="1435102"/>
            <a:ext cx="4011605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sz="1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sz="14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sz="11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2390029" y="4800599"/>
            <a:ext cx="7316153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2390029" y="612777"/>
            <a:ext cx="731615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2390029" y="5367339"/>
            <a:ext cx="731615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sz="1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sz="14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sz="11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6"/>
              <a:buFont typeface="Arial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433" y="3172"/>
            <a:ext cx="12180722" cy="68516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/>
        </p:nvSpPr>
        <p:spPr>
          <a:xfrm>
            <a:off x="5448200" y="570365"/>
            <a:ext cx="52734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-ES"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Estructura de proyectos en Angular</a:t>
            </a:r>
            <a:endParaRPr sz="4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5819900" y="3977775"/>
            <a:ext cx="49017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ES"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Karen Johana Caicedo Arias</a:t>
            </a:r>
            <a:endParaRPr sz="21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ES"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Oscar Guillermo Sierra Lozano</a:t>
            </a:r>
            <a:endParaRPr sz="21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ES"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Yeferson Esmid Heredia Perdomo</a:t>
            </a:r>
            <a:endParaRPr sz="21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ES"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Nicolas Obregon Rojas</a:t>
            </a:r>
            <a:endParaRPr sz="21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3" descr="Dibujo en blanco y negro de una señal de alto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4314" y="2287216"/>
            <a:ext cx="4062656" cy="1552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863125" y="989351"/>
            <a:ext cx="435134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FRONTEND</a:t>
            </a:r>
            <a:endParaRPr/>
          </a:p>
        </p:txBody>
      </p:sp>
      <p:pic>
        <p:nvPicPr>
          <p:cNvPr id="144" name="Google Shape;144;p22" descr="Curso Ionic + Angular | Pixelpr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5751" y="1293137"/>
            <a:ext cx="457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753860" y="2709083"/>
            <a:ext cx="5721891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parte de una aplicación que los usuarios ven e interactúan directamente, como la interfaz gráfica y los elementos visuales.</a:t>
            </a:r>
            <a:r>
              <a:rPr lang="es-ES" sz="3200" b="0" i="0" u="none" strike="noStrike" cap="none">
                <a:solidFill>
                  <a:srgbClr val="EEF0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2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3473777" y="434993"/>
            <a:ext cx="42984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9101" y="1327544"/>
            <a:ext cx="7347783" cy="2318174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174" name="Google Shape;174;p26"/>
          <p:cNvSpPr txBox="1"/>
          <p:nvPr/>
        </p:nvSpPr>
        <p:spPr>
          <a:xfrm>
            <a:off x="378045" y="4092315"/>
            <a:ext cx="1143749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Este código define la configuración del entorno de producción para una aplicación. Establece que la aplicación está en modo production (true). Define la dirección base (apiHost) y el puerto (apiPort) del servidor de la API que la aplicación utilizará, en este caso, un túnel de desarrollo. </a:t>
            </a:r>
            <a:endParaRPr sz="20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 descr="Texto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1158" y="411590"/>
            <a:ext cx="5934903" cy="3543795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180" name="Google Shape;180;p27"/>
          <p:cNvSpPr txBox="1"/>
          <p:nvPr/>
        </p:nvSpPr>
        <p:spPr>
          <a:xfrm>
            <a:off x="554636" y="4814371"/>
            <a:ext cx="1074794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Este código define la configuración del entorno de desarrollo para una aplicación Angular. Indica que la aplicación no está en modo de producción (production: false). Similar a la configuración de producción, especifica la dirección del servidor de la API (apiHost), el puerto (apiPort) y el prefijo de las rutas de la API (apiPrefix), pero en este caso, apunta a un servidor local (http://localhost:8082/api).</a:t>
            </a:r>
            <a:endParaRPr sz="16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509666" y="4448252"/>
            <a:ext cx="1146747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configuración del entorno actual desde el archivo environment.ts (o environment.prod.ts en producción). Luego, extrae las variables apiHost, apiPort y apiPrefix. Finalmente, define una constante API_BASE_URL que construye la URL base de la API. </a:t>
            </a:r>
            <a:endParaRPr sz="18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6" name="Google Shape;18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3989" y="1314350"/>
            <a:ext cx="5617035" cy="2625194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  <p:sp>
        <p:nvSpPr>
          <p:cNvPr id="187" name="Google Shape;187;p28"/>
          <p:cNvSpPr txBox="1"/>
          <p:nvPr/>
        </p:nvSpPr>
        <p:spPr>
          <a:xfrm>
            <a:off x="4552807" y="536776"/>
            <a:ext cx="30879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api.config.ts</a:t>
            </a:r>
            <a:endParaRPr sz="28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/>
        </p:nvSpPr>
        <p:spPr>
          <a:xfrm>
            <a:off x="635796" y="1950935"/>
            <a:ext cx="5077917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BaseService es un servicio genérico que centraliza la lógica de comunicación HTTP con un backend y habilitas operaciones CRUD para entidades arbitrarias. </a:t>
            </a:r>
            <a:endParaRPr sz="20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794" y="503147"/>
            <a:ext cx="5717119" cy="495038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1016759" y="813637"/>
            <a:ext cx="367516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BaseService</a:t>
            </a:r>
            <a:endParaRPr sz="44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6013" y="3815120"/>
            <a:ext cx="4877481" cy="2705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3954023" y="463868"/>
            <a:ext cx="527489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 i="1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ContactPage</a:t>
            </a:r>
            <a:endParaRPr dirty="0"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046" y="1733338"/>
            <a:ext cx="3604447" cy="1303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956" y="3383214"/>
            <a:ext cx="5261840" cy="284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54219" y="1962434"/>
            <a:ext cx="5677268" cy="312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4303" y="1147036"/>
            <a:ext cx="5671788" cy="4345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Texto&#10;&#10;El contenido generado por IA puede ser incorrecto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7497" y="1147036"/>
            <a:ext cx="5981904" cy="4345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/>
        </p:nvSpPr>
        <p:spPr>
          <a:xfrm>
            <a:off x="95525" y="387950"/>
            <a:ext cx="5024400" cy="5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60"/>
              <a:buFont typeface="Arial"/>
              <a:buNone/>
            </a:pPr>
            <a:r>
              <a:rPr lang="es-ES" sz="236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Pruebas con Postman</a:t>
            </a:r>
            <a:endParaRPr sz="236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184275" y="975050"/>
            <a:ext cx="5024400" cy="2339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    /api/v1/contact  </a:t>
            </a:r>
            <a:r>
              <a:rPr lang="es-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 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 todos los contactos activos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     /api/v1/contact/5 </a:t>
            </a:r>
            <a:r>
              <a:rPr lang="es-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Devuelve el contacto con ID 5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   /api/v1/contact </a:t>
            </a:r>
            <a:r>
              <a:rPr lang="es-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 un nuevo contacto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    /api/v1/contact/5 </a:t>
            </a:r>
            <a:r>
              <a:rPr lang="es-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 el contacto con ID 5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 /api/v1/contact/5</a:t>
            </a:r>
            <a:r>
              <a:rPr lang="es-E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E</a:t>
            </a:r>
            <a:r>
              <a:rPr lang="es-E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limina el contacto con ID 5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68700" y="3575263"/>
            <a:ext cx="3436538" cy="3147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8050" y="684000"/>
            <a:ext cx="3173375" cy="274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4038" y="3542550"/>
            <a:ext cx="3500165" cy="321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83975" y="2050851"/>
            <a:ext cx="3011386" cy="2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2983238" y="2554800"/>
            <a:ext cx="62271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es-ES" sz="55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GRACIAS</a:t>
            </a:r>
            <a:endParaRPr sz="55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/>
        </p:nvSpPr>
        <p:spPr>
          <a:xfrm>
            <a:off x="460950" y="339825"/>
            <a:ext cx="82221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lang="es-ES" sz="225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de APIs para la comunicación</a:t>
            </a:r>
            <a:endParaRPr sz="378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163" y="1487842"/>
            <a:ext cx="4301075" cy="248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0925" y="1487850"/>
            <a:ext cx="4231250" cy="22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629900" y="4261825"/>
            <a:ext cx="36516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889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1"/>
              <a:buFont typeface="Arial"/>
              <a:buNone/>
            </a:pPr>
            <a:r>
              <a:rPr lang="es-ES" sz="13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APIs permiten que el frontend y el backend se comuniquen de manera eficiente, gestionando solicitudes y respuestas que optimizan la experiencia del usuario.</a:t>
            </a:r>
            <a:endParaRPr sz="13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95"/>
              <a:buFont typeface="Arial"/>
              <a:buNone/>
            </a:pPr>
            <a:endParaRPr sz="1695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6355300" y="4349050"/>
            <a:ext cx="35625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8890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1"/>
              <a:buFont typeface="Arial"/>
              <a:buNone/>
            </a:pPr>
            <a:r>
              <a:rPr lang="es-ES" sz="147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Utilizar formatos como JSON a través de APIs asegura que los datos se transmitan de Manera estructurada, facilitando su interpretación y uso en el frontend.</a:t>
            </a:r>
            <a:endParaRPr sz="147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795"/>
              <a:buFont typeface="Arial"/>
              <a:buNone/>
            </a:pPr>
            <a:endParaRPr sz="1795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/>
        </p:nvSpPr>
        <p:spPr>
          <a:xfrm>
            <a:off x="3394175" y="455325"/>
            <a:ext cx="4632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se comunican?</a:t>
            </a:r>
            <a:endParaRPr sz="35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870450" y="1159150"/>
            <a:ext cx="59526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2"/>
              <a:buFont typeface="Arial"/>
              <a:buNone/>
            </a:pPr>
            <a:r>
              <a:rPr lang="es-ES" sz="15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comunicación entre frontend y backend se realiza a través de solicitudes HTTP, donde el frontend solicita datos y el backend responde con información procesada.</a:t>
            </a:r>
            <a:endParaRPr sz="1532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15150" y="2200350"/>
            <a:ext cx="8090700" cy="43272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Arial"/>
              <a:buNone/>
            </a:pPr>
            <a:endParaRPr sz="181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Arial"/>
              <a:buNone/>
            </a:pPr>
            <a:endParaRPr sz="181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Arial"/>
              <a:buNone/>
            </a:pPr>
            <a:endParaRPr sz="181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0"/>
              <a:buFont typeface="Arial"/>
              <a:buNone/>
            </a:pPr>
            <a:endParaRPr sz="181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2"/>
              <a:buFont typeface="Arial"/>
              <a:buNone/>
            </a:pPr>
            <a:endParaRPr sz="2642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550" y="4035700"/>
            <a:ext cx="3221800" cy="183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4413" y="3258912"/>
            <a:ext cx="3302475" cy="28296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5"/>
          <p:cNvCxnSpPr>
            <a:endCxn id="92" idx="2"/>
          </p:cNvCxnSpPr>
          <p:nvPr/>
        </p:nvCxnSpPr>
        <p:spPr>
          <a:xfrm flipH="1">
            <a:off x="4660500" y="2223150"/>
            <a:ext cx="10500" cy="430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15"/>
          <p:cNvSpPr txBox="1"/>
          <p:nvPr/>
        </p:nvSpPr>
        <p:spPr>
          <a:xfrm>
            <a:off x="5625538" y="2401175"/>
            <a:ext cx="2200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E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respuestas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451350" y="2658875"/>
            <a:ext cx="2200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s-ES"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Solicitudes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336768" y="3407250"/>
            <a:ext cx="2650615" cy="627834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E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Solicitud (POST /api/v1/contact)</a:t>
            </a:r>
            <a:endParaRPr sz="1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3024775" y="441050"/>
            <a:ext cx="614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-ES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Peticiones</a:t>
            </a:r>
            <a:endParaRPr sz="39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524075" y="1508225"/>
          <a:ext cx="11145425" cy="3720000"/>
        </p:xfrm>
        <a:graphic>
          <a:graphicData uri="http://schemas.openxmlformats.org/drawingml/2006/table">
            <a:tbl>
              <a:tblPr>
                <a:noFill/>
                <a:tableStyleId>{664D941C-155C-4EC8-B05B-2C5E7030ABFD}</a:tableStyleId>
              </a:tblPr>
              <a:tblGrid>
                <a:gridCol w="263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4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1" u="none" strike="noStrike" cap="none">
                          <a:solidFill>
                            <a:schemeClr val="dk1"/>
                          </a:solidFill>
                        </a:rPr>
                        <a:t>Método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1" u="none" strike="noStrike" cap="none">
                          <a:solidFill>
                            <a:schemeClr val="dk1"/>
                          </a:solidFill>
                        </a:rPr>
                        <a:t>ruta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1" u="none" strike="noStrike" cap="none">
                          <a:solidFill>
                            <a:schemeClr val="dk1"/>
                          </a:solidFill>
                        </a:rPr>
                        <a:t>Descripción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b="1" u="none" strike="noStrike" cap="none">
                          <a:solidFill>
                            <a:schemeClr val="dk1"/>
                          </a:solidFill>
                        </a:rPr>
                        <a:t>Ejemplo de uso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GET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/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Obtener datos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Listar contactos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GET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/{id}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Obtener un registro por su ID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contacto por ID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POST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/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Crear nuevo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Agregar contacto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PUT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/{id}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Actualizar existente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Editar contacto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DELETE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/{id}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Eliminar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ES" sz="1400" u="none" strike="noStrike" cap="none">
                          <a:solidFill>
                            <a:schemeClr val="dk1"/>
                          </a:solidFill>
                        </a:rPr>
                        <a:t>Eliminar contacto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875" y="1069100"/>
            <a:ext cx="6545049" cy="5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3802275" y="145701"/>
            <a:ext cx="4351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latin typeface="Montserrat"/>
                <a:ea typeface="Montserrat"/>
                <a:cs typeface="Montserrat"/>
                <a:sym typeface="Montserrat"/>
              </a:rPr>
              <a:t>DTO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9595" y="597182"/>
            <a:ext cx="7137443" cy="488994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196550" y="2419575"/>
            <a:ext cx="4257300" cy="290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ABaseController es un controlador genérico en Spring Boot que implementa operaciones CRUD estándar (crear, leer, actualizar y eliminar) para cualquier entidad del sistema. Usa tipos genéricos y un formato uniforme de respuesta con ApiResponseDto, lo que facilita la reutilización, reduce el código repetido y estandariza la comunicación con el frontend.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79600" y="1231650"/>
            <a:ext cx="2956800" cy="8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ES" sz="3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BACKEND</a:t>
            </a:r>
            <a:endParaRPr sz="35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161" y="1457032"/>
            <a:ext cx="8455266" cy="460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2746650" y="132075"/>
            <a:ext cx="586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latin typeface="Montserrat"/>
                <a:ea typeface="Montserrat"/>
                <a:cs typeface="Montserrat"/>
                <a:sym typeface="Montserrat"/>
              </a:rPr>
              <a:t>IBaseService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42" y="1354761"/>
            <a:ext cx="5243213" cy="455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2717" y="1354760"/>
            <a:ext cx="5349529" cy="45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427000" y="159300"/>
            <a:ext cx="586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latin typeface="Montserrat"/>
                <a:ea typeface="Montserrat"/>
                <a:cs typeface="Montserrat"/>
                <a:sym typeface="Montserrat"/>
              </a:rPr>
              <a:t>ABaseService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592" y="3749779"/>
            <a:ext cx="6867183" cy="25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55" y="3862329"/>
            <a:ext cx="4832425" cy="23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5">
            <a:alphaModFix/>
          </a:blip>
          <a:srcRect t="17539"/>
          <a:stretch/>
        </p:blipFill>
        <p:spPr>
          <a:xfrm>
            <a:off x="2416212" y="1730252"/>
            <a:ext cx="6867176" cy="18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669475" y="145700"/>
            <a:ext cx="81642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latin typeface="Montserrat"/>
                <a:ea typeface="Montserrat"/>
                <a:cs typeface="Montserrat"/>
                <a:sym typeface="Montserrat"/>
              </a:rPr>
              <a:t>service y controlador de contacto</a:t>
            </a:r>
            <a:endParaRPr sz="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Personalizado</PresentationFormat>
  <Paragraphs>68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Montserrat</vt:lpstr>
      <vt:lpstr>Lato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Karen Johana</dc:creator>
  <cp:lastModifiedBy>Karen Caicedo</cp:lastModifiedBy>
  <cp:revision>1</cp:revision>
  <dcterms:modified xsi:type="dcterms:W3CDTF">2025-05-06T12:06:31Z</dcterms:modified>
</cp:coreProperties>
</file>