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CBBEE-1E12-4C27-B5EC-2C3A3BDF49F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A29DAE5-006B-4F13-9200-B8ADCCE8AB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05FBE5A-9745-4BB7-99D0-D5614D9FF51E}"/>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5" name="Marcador de pie de página 4">
            <a:extLst>
              <a:ext uri="{FF2B5EF4-FFF2-40B4-BE49-F238E27FC236}">
                <a16:creationId xmlns:a16="http://schemas.microsoft.com/office/drawing/2014/main" id="{3A9A86F7-8735-4BD1-9E7D-5382952B9A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F06CC81-F688-4BF2-BE98-DCC00284F78D}"/>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64883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6DF45-32B6-41D0-B964-C5D7FD86985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33250E4-F8D0-4521-8490-18CAA7D268D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90EFB9-149A-4812-A179-6065617C5DB9}"/>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5" name="Marcador de pie de página 4">
            <a:extLst>
              <a:ext uri="{FF2B5EF4-FFF2-40B4-BE49-F238E27FC236}">
                <a16:creationId xmlns:a16="http://schemas.microsoft.com/office/drawing/2014/main" id="{4EADE955-D35F-4742-A7CB-1891A915E5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958AA78-F4CC-4DA5-8819-1BB0140A5EF1}"/>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91495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CA28BE-7BE3-4DE4-B2B2-F9746F65D6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D07B1CC-31F6-4FCE-A456-2FFE79AB04B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9A4FDEB-2871-4CEE-A27C-D09E11B03422}"/>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5" name="Marcador de pie de página 4">
            <a:extLst>
              <a:ext uri="{FF2B5EF4-FFF2-40B4-BE49-F238E27FC236}">
                <a16:creationId xmlns:a16="http://schemas.microsoft.com/office/drawing/2014/main" id="{057C87D5-C0E2-466C-9927-67218D3765B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803BB20-164F-4AE8-8897-DFC8F27C34FD}"/>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253526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BED0B-FEAF-47FF-AE53-1CB8D1B0CB6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5802042-6EFA-4896-AEB0-8FC95763025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1E744D-2587-4090-A220-5E430140DCDE}"/>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5" name="Marcador de pie de página 4">
            <a:extLst>
              <a:ext uri="{FF2B5EF4-FFF2-40B4-BE49-F238E27FC236}">
                <a16:creationId xmlns:a16="http://schemas.microsoft.com/office/drawing/2014/main" id="{AFB5F025-EF82-4208-A2F9-8E2F7E8FA11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CF2666D-38AC-4376-810D-BAB85DB2DBEE}"/>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15573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522613-797F-4D39-B78F-1E6DCA8007C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6929A39-D532-439D-A3FC-CA0D5F2B7E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D6D185-5E26-4441-A360-02728A172AD9}"/>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5" name="Marcador de pie de página 4">
            <a:extLst>
              <a:ext uri="{FF2B5EF4-FFF2-40B4-BE49-F238E27FC236}">
                <a16:creationId xmlns:a16="http://schemas.microsoft.com/office/drawing/2014/main" id="{DB868EED-0B8F-4768-97D8-8CE859A4D5C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DF9F0DB-F983-4AF0-A4F9-5BCE2DFE5FEF}"/>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416353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83063-F293-4D9B-ACF3-988174BA25C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0BB3979-5B1C-40FA-85DE-A208E09995A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2CE38E2-432B-4660-BA98-29FC86C4795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D2F1233-DC76-4381-8988-568A51CBE7A4}"/>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6" name="Marcador de pie de página 5">
            <a:extLst>
              <a:ext uri="{FF2B5EF4-FFF2-40B4-BE49-F238E27FC236}">
                <a16:creationId xmlns:a16="http://schemas.microsoft.com/office/drawing/2014/main" id="{15AA4B84-9A87-47B1-9385-3372EDF4D3A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B0C0616-9EF7-4A88-A5BC-0B43D0D966B6}"/>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32570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41360-EDA8-4666-A972-56D4F349E09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7561C5F-730F-4661-A214-C7B94AC8D0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7010AE2-9506-4D5D-A3DF-34FB08460E9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6FF2D16-4DF8-4054-A23C-E77A5E7CAD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E6A9543-D56A-4E2A-817E-66D6E685057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5BB6398-F259-4D19-A8FD-F06A9E468B18}"/>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8" name="Marcador de pie de página 7">
            <a:extLst>
              <a:ext uri="{FF2B5EF4-FFF2-40B4-BE49-F238E27FC236}">
                <a16:creationId xmlns:a16="http://schemas.microsoft.com/office/drawing/2014/main" id="{F51DEDEF-CB53-4462-85FB-ACA84EE2266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47CF77AB-2A5D-4EDB-ADA7-ECED8C8C41AF}"/>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284855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EF69B-5DC2-439F-B630-515DFAABBC0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4CFAB81-1409-4E2F-9B54-D9D70DA700B8}"/>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4" name="Marcador de pie de página 3">
            <a:extLst>
              <a:ext uri="{FF2B5EF4-FFF2-40B4-BE49-F238E27FC236}">
                <a16:creationId xmlns:a16="http://schemas.microsoft.com/office/drawing/2014/main" id="{AC3D8644-02E1-4338-88A9-15EC32364F1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E2EF3CF-9679-4A73-A926-0D5007CDD29D}"/>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261528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C7770AC-4F15-4EEB-A17D-8D3ACBDF47FA}"/>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3" name="Marcador de pie de página 2">
            <a:extLst>
              <a:ext uri="{FF2B5EF4-FFF2-40B4-BE49-F238E27FC236}">
                <a16:creationId xmlns:a16="http://schemas.microsoft.com/office/drawing/2014/main" id="{F217D9FD-8C03-4D57-BAA6-A3DD7F0CBA7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0880025-0C48-49AA-B784-AB157D7C4572}"/>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115232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2B4C4-EBE0-44CF-BAE7-5B33030AAF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371585E-692B-48B8-BE0E-C44B27A5F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302D436A-4559-48ED-BE5C-4B5AF52F6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D716A2F-9040-474B-858D-16AC11A485C7}"/>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6" name="Marcador de pie de página 5">
            <a:extLst>
              <a:ext uri="{FF2B5EF4-FFF2-40B4-BE49-F238E27FC236}">
                <a16:creationId xmlns:a16="http://schemas.microsoft.com/office/drawing/2014/main" id="{1E9E2289-BFE2-4A60-B975-6465B58ED7E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6CB69E6-06B5-4AB6-A617-DAB41E34C122}"/>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404615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C029B-7649-4E93-BCFB-D721B5ECC1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8D57943-3F28-47BA-BA3D-CF621C27C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3E199FE-1DF5-46C2-8198-7DAA1EE83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C70E619-122D-444E-BED9-86474D9CDD9E}"/>
              </a:ext>
            </a:extLst>
          </p:cNvPr>
          <p:cNvSpPr>
            <a:spLocks noGrp="1"/>
          </p:cNvSpPr>
          <p:nvPr>
            <p:ph type="dt" sz="half" idx="10"/>
          </p:nvPr>
        </p:nvSpPr>
        <p:spPr/>
        <p:txBody>
          <a:bodyPr/>
          <a:lstStyle/>
          <a:p>
            <a:fld id="{B9566818-73A5-482E-AE12-B1511A6B1A52}" type="datetimeFigureOut">
              <a:rPr lang="es-CO" smtClean="0"/>
              <a:t>29/03/2022</a:t>
            </a:fld>
            <a:endParaRPr lang="es-CO"/>
          </a:p>
        </p:txBody>
      </p:sp>
      <p:sp>
        <p:nvSpPr>
          <p:cNvPr id="6" name="Marcador de pie de página 5">
            <a:extLst>
              <a:ext uri="{FF2B5EF4-FFF2-40B4-BE49-F238E27FC236}">
                <a16:creationId xmlns:a16="http://schemas.microsoft.com/office/drawing/2014/main" id="{55C85899-3828-4DDF-88FC-F59119EFEAD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76FB21A-0C57-4637-937C-AA0D853F7B6F}"/>
              </a:ext>
            </a:extLst>
          </p:cNvPr>
          <p:cNvSpPr>
            <a:spLocks noGrp="1"/>
          </p:cNvSpPr>
          <p:nvPr>
            <p:ph type="sldNum" sz="quarter" idx="12"/>
          </p:nvPr>
        </p:nvSpPr>
        <p:spPr/>
        <p:txBody>
          <a:bodyPr/>
          <a:lstStyle/>
          <a:p>
            <a:fld id="{E7C30C8F-673D-4701-A21C-2743F4E8592D}" type="slidenum">
              <a:rPr lang="es-CO" smtClean="0"/>
              <a:t>‹Nº›</a:t>
            </a:fld>
            <a:endParaRPr lang="es-CO"/>
          </a:p>
        </p:txBody>
      </p:sp>
    </p:spTree>
    <p:extLst>
      <p:ext uri="{BB962C8B-B14F-4D97-AF65-F5344CB8AC3E}">
        <p14:creationId xmlns:p14="http://schemas.microsoft.com/office/powerpoint/2010/main" val="101487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8313AFB-128F-4C46-B232-840CE85FB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5F39CA8-B3B4-48EA-B1AF-FA7C66D7D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2800095-BDA7-42B0-A0A7-C94BCE3F1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66818-73A5-482E-AE12-B1511A6B1A52}" type="datetimeFigureOut">
              <a:rPr lang="es-CO" smtClean="0"/>
              <a:t>29/03/2022</a:t>
            </a:fld>
            <a:endParaRPr lang="es-CO"/>
          </a:p>
        </p:txBody>
      </p:sp>
      <p:sp>
        <p:nvSpPr>
          <p:cNvPr id="5" name="Marcador de pie de página 4">
            <a:extLst>
              <a:ext uri="{FF2B5EF4-FFF2-40B4-BE49-F238E27FC236}">
                <a16:creationId xmlns:a16="http://schemas.microsoft.com/office/drawing/2014/main" id="{EF7A61D6-8D5D-4D88-8354-4546EC3A08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CC747F2-04BF-4A2E-B9B4-D5D76DAF6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30C8F-673D-4701-A21C-2743F4E8592D}" type="slidenum">
              <a:rPr lang="es-CO" smtClean="0"/>
              <a:t>‹Nº›</a:t>
            </a:fld>
            <a:endParaRPr lang="es-CO"/>
          </a:p>
        </p:txBody>
      </p:sp>
    </p:spTree>
    <p:extLst>
      <p:ext uri="{BB962C8B-B14F-4D97-AF65-F5344CB8AC3E}">
        <p14:creationId xmlns:p14="http://schemas.microsoft.com/office/powerpoint/2010/main" val="49046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58472-D07B-4CDD-B21F-A85477C212A3}"/>
              </a:ext>
            </a:extLst>
          </p:cNvPr>
          <p:cNvSpPr>
            <a:spLocks noGrp="1"/>
          </p:cNvSpPr>
          <p:nvPr>
            <p:ph type="ctrTitle"/>
          </p:nvPr>
        </p:nvSpPr>
        <p:spPr>
          <a:xfrm>
            <a:off x="1524000" y="539266"/>
            <a:ext cx="9144000" cy="971480"/>
          </a:xfrm>
        </p:spPr>
        <p:txBody>
          <a:bodyPr/>
          <a:lstStyle/>
          <a:p>
            <a:r>
              <a:rPr lang="es-CO" b="1" dirty="0"/>
              <a:t>MongoDB</a:t>
            </a:r>
          </a:p>
        </p:txBody>
      </p:sp>
      <p:sp>
        <p:nvSpPr>
          <p:cNvPr id="3" name="Subtítulo 2">
            <a:extLst>
              <a:ext uri="{FF2B5EF4-FFF2-40B4-BE49-F238E27FC236}">
                <a16:creationId xmlns:a16="http://schemas.microsoft.com/office/drawing/2014/main" id="{96BD13DA-5BAA-4A5D-A870-2ABCBEE988FA}"/>
              </a:ext>
            </a:extLst>
          </p:cNvPr>
          <p:cNvSpPr>
            <a:spLocks noGrp="1"/>
          </p:cNvSpPr>
          <p:nvPr>
            <p:ph type="subTitle" idx="1"/>
          </p:nvPr>
        </p:nvSpPr>
        <p:spPr>
          <a:xfrm>
            <a:off x="1524000" y="1948069"/>
            <a:ext cx="9144000" cy="2955235"/>
          </a:xfrm>
        </p:spPr>
        <p:txBody>
          <a:bodyPr/>
          <a:lstStyle/>
          <a:p>
            <a:pPr algn="just"/>
            <a:r>
              <a:rPr lang="es-ES" b="1" i="0" dirty="0">
                <a:effectLst/>
                <a:latin typeface="-apple-system"/>
              </a:rPr>
              <a:t>MongoDB</a:t>
            </a:r>
            <a:r>
              <a:rPr lang="es-ES" b="0" i="0" dirty="0">
                <a:effectLst/>
                <a:latin typeface="-apple-system"/>
              </a:rPr>
              <a:t> es una base de datos orientada a documentos. Esto quiere decir que en lugar de guardar los datos en registros, guarda los datos en documentos. Estos documentos son almacenados en BSON, que es una representación binaria de JSON.</a:t>
            </a:r>
          </a:p>
          <a:p>
            <a:pPr algn="just"/>
            <a:r>
              <a:rPr lang="es-ES" b="0" i="0" dirty="0">
                <a:effectLst/>
                <a:latin typeface="-apple-system"/>
              </a:rPr>
              <a:t>Una de las diferencias más importantes con respecto a las bases de datos relacionales, es que </a:t>
            </a:r>
            <a:r>
              <a:rPr lang="es-ES" b="1" i="0" dirty="0">
                <a:effectLst/>
                <a:latin typeface="-apple-system"/>
              </a:rPr>
              <a:t>no es necesario seguir un esquema</a:t>
            </a:r>
            <a:r>
              <a:rPr lang="es-ES" b="0" i="0" dirty="0">
                <a:effectLst/>
                <a:latin typeface="-apple-system"/>
              </a:rPr>
              <a:t>. Los documentos de una misma colección - concepto similar a una tabla de una base de datos relacional -, pueden tener esquemas diferentes.</a:t>
            </a:r>
          </a:p>
        </p:txBody>
      </p:sp>
    </p:spTree>
    <p:extLst>
      <p:ext uri="{BB962C8B-B14F-4D97-AF65-F5344CB8AC3E}">
        <p14:creationId xmlns:p14="http://schemas.microsoft.com/office/powerpoint/2010/main" val="88237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152E7-B1FF-4011-BBE3-81C1F0BE0119}"/>
              </a:ext>
            </a:extLst>
          </p:cNvPr>
          <p:cNvSpPr>
            <a:spLocks noGrp="1"/>
          </p:cNvSpPr>
          <p:nvPr>
            <p:ph type="title"/>
          </p:nvPr>
        </p:nvSpPr>
        <p:spPr>
          <a:xfrm>
            <a:off x="838199" y="365125"/>
            <a:ext cx="6083105" cy="1325563"/>
          </a:xfrm>
        </p:spPr>
        <p:txBody>
          <a:bodyPr/>
          <a:lstStyle/>
          <a:p>
            <a:r>
              <a:rPr lang="es-ES" b="0" i="0" dirty="0">
                <a:solidFill>
                  <a:srgbClr val="333333"/>
                </a:solidFill>
                <a:effectLst/>
                <a:latin typeface="Lato" panose="020F0502020204030203" pitchFamily="34" charset="0"/>
              </a:rPr>
              <a:t>Ejemplo con AND y OR</a:t>
            </a:r>
            <a:endParaRPr lang="es-CO" dirty="0"/>
          </a:p>
        </p:txBody>
      </p:sp>
      <p:sp>
        <p:nvSpPr>
          <p:cNvPr id="3" name="Marcador de contenido 2">
            <a:extLst>
              <a:ext uri="{FF2B5EF4-FFF2-40B4-BE49-F238E27FC236}">
                <a16:creationId xmlns:a16="http://schemas.microsoft.com/office/drawing/2014/main" id="{87956FB1-2EB4-424D-BF51-0F35B01F06CF}"/>
              </a:ext>
            </a:extLst>
          </p:cNvPr>
          <p:cNvSpPr>
            <a:spLocks noGrp="1"/>
          </p:cNvSpPr>
          <p:nvPr>
            <p:ph idx="1"/>
          </p:nvPr>
        </p:nvSpPr>
        <p:spPr>
          <a:xfrm>
            <a:off x="838199" y="1849316"/>
            <a:ext cx="4099560" cy="4501662"/>
          </a:xfrm>
        </p:spPr>
        <p:txBody>
          <a:bodyPr>
            <a:normAutofit lnSpcReduction="10000"/>
          </a:bodyPr>
          <a:lstStyle/>
          <a:p>
            <a:pPr marL="0" indent="0" algn="just">
              <a:buNone/>
            </a:pPr>
            <a:r>
              <a:rPr lang="es-ES" sz="2400" b="0" i="0" dirty="0">
                <a:solidFill>
                  <a:srgbClr val="333333"/>
                </a:solidFill>
                <a:effectLst/>
                <a:latin typeface="Lato" panose="020F0502020204030203" pitchFamily="34" charset="0"/>
              </a:rPr>
              <a:t>Los operadores AND y OR son usados para filtrar resultados con 2 condiciones. Así, el operador AND mostrará los resultados si se cumplan las 2 condiciones.</a:t>
            </a:r>
          </a:p>
          <a:p>
            <a:pPr marL="0" indent="0" algn="just">
              <a:buNone/>
            </a:pPr>
            <a:r>
              <a:rPr lang="es-ES" sz="2400" b="0" i="0" dirty="0">
                <a:solidFill>
                  <a:srgbClr val="333333"/>
                </a:solidFill>
                <a:effectLst/>
                <a:latin typeface="Lato" panose="020F0502020204030203" pitchFamily="34" charset="0"/>
              </a:rPr>
              <a:t>Condición1 AND condición2</a:t>
            </a:r>
          </a:p>
          <a:p>
            <a:pPr marL="0" indent="0" algn="just">
              <a:buNone/>
            </a:pPr>
            <a:r>
              <a:rPr lang="es-ES" sz="2400" b="0" i="0" dirty="0">
                <a:solidFill>
                  <a:srgbClr val="333333"/>
                </a:solidFill>
                <a:effectLst/>
                <a:latin typeface="Lato" panose="020F0502020204030203" pitchFamily="34" charset="0"/>
              </a:rPr>
              <a:t>Mientras que el operador OR mostrará los resultados cuando se cumpla alguna de las 2 condiciones.</a:t>
            </a:r>
          </a:p>
          <a:p>
            <a:pPr marL="0" indent="0" algn="just">
              <a:buNone/>
            </a:pPr>
            <a:r>
              <a:rPr lang="es-ES" sz="2400" b="0" i="0" dirty="0">
                <a:solidFill>
                  <a:srgbClr val="333333"/>
                </a:solidFill>
                <a:effectLst/>
                <a:latin typeface="Lato" panose="020F0502020204030203" pitchFamily="34" charset="0"/>
              </a:rPr>
              <a:t>Condicion1 OR condicion2</a:t>
            </a:r>
          </a:p>
        </p:txBody>
      </p:sp>
      <p:sp>
        <p:nvSpPr>
          <p:cNvPr id="5" name="Marcador de contenido 2">
            <a:extLst>
              <a:ext uri="{FF2B5EF4-FFF2-40B4-BE49-F238E27FC236}">
                <a16:creationId xmlns:a16="http://schemas.microsoft.com/office/drawing/2014/main" id="{FB320E1B-7CCE-41A3-9654-91C00395ADE6}"/>
              </a:ext>
            </a:extLst>
          </p:cNvPr>
          <p:cNvSpPr txBox="1">
            <a:spLocks/>
          </p:cNvSpPr>
          <p:nvPr/>
        </p:nvSpPr>
        <p:spPr>
          <a:xfrm>
            <a:off x="6096000" y="1433819"/>
            <a:ext cx="5662247" cy="563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800" b="0" i="0" dirty="0">
                <a:solidFill>
                  <a:srgbClr val="333333"/>
                </a:solidFill>
                <a:effectLst/>
                <a:latin typeface="Lato" panose="020F0502020204030203" pitchFamily="34" charset="0"/>
              </a:rPr>
              <a:t>Por ejemplo en la tabla personas:</a:t>
            </a:r>
            <a:endParaRPr lang="es-CO" sz="4000" dirty="0"/>
          </a:p>
        </p:txBody>
      </p:sp>
      <p:graphicFrame>
        <p:nvGraphicFramePr>
          <p:cNvPr id="4" name="Tabla 3">
            <a:extLst>
              <a:ext uri="{FF2B5EF4-FFF2-40B4-BE49-F238E27FC236}">
                <a16:creationId xmlns:a16="http://schemas.microsoft.com/office/drawing/2014/main" id="{37F08AF1-15E9-4AA1-86B6-6D65946B3D80}"/>
              </a:ext>
            </a:extLst>
          </p:cNvPr>
          <p:cNvGraphicFramePr>
            <a:graphicFrameLocks noGrp="1"/>
          </p:cNvGraphicFramePr>
          <p:nvPr>
            <p:extLst>
              <p:ext uri="{D42A27DB-BD31-4B8C-83A1-F6EECF244321}">
                <p14:modId xmlns:p14="http://schemas.microsoft.com/office/powerpoint/2010/main" val="447313880"/>
              </p:ext>
            </p:extLst>
          </p:nvPr>
        </p:nvGraphicFramePr>
        <p:xfrm>
          <a:off x="5868242" y="2039727"/>
          <a:ext cx="6138864" cy="1463040"/>
        </p:xfrm>
        <a:graphic>
          <a:graphicData uri="http://schemas.openxmlformats.org/drawingml/2006/table">
            <a:tbl>
              <a:tblPr/>
              <a:tblGrid>
                <a:gridCol w="2046288">
                  <a:extLst>
                    <a:ext uri="{9D8B030D-6E8A-4147-A177-3AD203B41FA5}">
                      <a16:colId xmlns:a16="http://schemas.microsoft.com/office/drawing/2014/main" val="1156127553"/>
                    </a:ext>
                  </a:extLst>
                </a:gridCol>
                <a:gridCol w="2046288">
                  <a:extLst>
                    <a:ext uri="{9D8B030D-6E8A-4147-A177-3AD203B41FA5}">
                      <a16:colId xmlns:a16="http://schemas.microsoft.com/office/drawing/2014/main" val="2507515227"/>
                    </a:ext>
                  </a:extLst>
                </a:gridCol>
                <a:gridCol w="2046288">
                  <a:extLst>
                    <a:ext uri="{9D8B030D-6E8A-4147-A177-3AD203B41FA5}">
                      <a16:colId xmlns:a16="http://schemas.microsoft.com/office/drawing/2014/main" val="3454647903"/>
                    </a:ext>
                  </a:extLst>
                </a:gridCol>
              </a:tblGrid>
              <a:tr h="0">
                <a:tc>
                  <a:txBody>
                    <a:bodyPr/>
                    <a:lstStyle/>
                    <a:p>
                      <a:pPr fontAlgn="t"/>
                      <a:r>
                        <a:rPr lang="es-CO">
                          <a:effectLst/>
                        </a:rPr>
                        <a:t>nombre</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apellido1</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apellido2</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3838704091"/>
                  </a:ext>
                </a:extLst>
              </a:tr>
              <a:tr h="0">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MATEOS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GUTIERREZ</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283660902"/>
                  </a:ext>
                </a:extLst>
              </a:tr>
              <a:tr h="0">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BENITO</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BENITO</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753613754"/>
                  </a:ext>
                </a:extLst>
              </a:tr>
              <a:tr h="0">
                <a:tc>
                  <a:txBody>
                    <a:bodyPr/>
                    <a:lstStyle/>
                    <a:p>
                      <a:pPr fontAlgn="t"/>
                      <a:r>
                        <a:rPr lang="es-CO">
                          <a:effectLst/>
                        </a:rPr>
                        <a:t>LUIS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LOPEZ</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dirty="0">
                          <a:effectLst/>
                        </a:rPr>
                        <a:t>MATEOS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4064381933"/>
                  </a:ext>
                </a:extLst>
              </a:tr>
            </a:tbl>
          </a:graphicData>
        </a:graphic>
      </p:graphicFrame>
      <p:sp>
        <p:nvSpPr>
          <p:cNvPr id="7" name="Marcador de contenido 2">
            <a:extLst>
              <a:ext uri="{FF2B5EF4-FFF2-40B4-BE49-F238E27FC236}">
                <a16:creationId xmlns:a16="http://schemas.microsoft.com/office/drawing/2014/main" id="{D677E4DD-5FF5-427C-B0A4-175E438953ED}"/>
              </a:ext>
            </a:extLst>
          </p:cNvPr>
          <p:cNvSpPr txBox="1">
            <a:spLocks/>
          </p:cNvSpPr>
          <p:nvPr/>
        </p:nvSpPr>
        <p:spPr>
          <a:xfrm>
            <a:off x="5500468" y="3739262"/>
            <a:ext cx="6268329" cy="7342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400" b="0" i="0" dirty="0">
                <a:solidFill>
                  <a:srgbClr val="333333"/>
                </a:solidFill>
                <a:effectLst/>
                <a:latin typeface="Lato" panose="020F0502020204030203" pitchFamily="34" charset="0"/>
              </a:rPr>
              <a:t>La siguiente sentencia (ejemplo AND) dará el siguiente resultado:</a:t>
            </a:r>
            <a:endParaRPr lang="es-CO" dirty="0"/>
          </a:p>
        </p:txBody>
      </p:sp>
      <p:sp>
        <p:nvSpPr>
          <p:cNvPr id="8" name="Marcador de contenido 2">
            <a:extLst>
              <a:ext uri="{FF2B5EF4-FFF2-40B4-BE49-F238E27FC236}">
                <a16:creationId xmlns:a16="http://schemas.microsoft.com/office/drawing/2014/main" id="{A1E522DB-2E2D-40F4-8610-2AF237A30E19}"/>
              </a:ext>
            </a:extLst>
          </p:cNvPr>
          <p:cNvSpPr txBox="1">
            <a:spLocks/>
          </p:cNvSpPr>
          <p:nvPr/>
        </p:nvSpPr>
        <p:spPr>
          <a:xfrm>
            <a:off x="5868242" y="4473528"/>
            <a:ext cx="5662247" cy="56379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800" b="0" i="0" dirty="0">
                <a:solidFill>
                  <a:srgbClr val="A626A4"/>
                </a:solidFill>
                <a:effectLst/>
                <a:latin typeface="SFMono-Regular"/>
              </a:rPr>
              <a:t>SELECT</a:t>
            </a:r>
            <a:r>
              <a:rPr lang="en-US" sz="2800" b="0" i="0" dirty="0">
                <a:solidFill>
                  <a:srgbClr val="383A42"/>
                </a:solidFill>
                <a:effectLst/>
                <a:latin typeface="SFMono-Regular"/>
              </a:rPr>
              <a:t> * </a:t>
            </a:r>
            <a:r>
              <a:rPr lang="en-US" sz="2800" b="0" i="0" dirty="0">
                <a:solidFill>
                  <a:srgbClr val="A626A4"/>
                </a:solidFill>
                <a:effectLst/>
                <a:latin typeface="SFMono-Regular"/>
              </a:rPr>
              <a:t>FROM</a:t>
            </a:r>
            <a:r>
              <a:rPr lang="en-US" sz="2800" b="0" i="0" dirty="0">
                <a:solidFill>
                  <a:srgbClr val="383A42"/>
                </a:solidFill>
                <a:effectLst/>
                <a:latin typeface="SFMono-Regular"/>
              </a:rPr>
              <a:t> personas </a:t>
            </a:r>
            <a:r>
              <a:rPr lang="en-US" sz="2800" b="0" i="0" dirty="0">
                <a:solidFill>
                  <a:srgbClr val="A626A4"/>
                </a:solidFill>
                <a:effectLst/>
                <a:latin typeface="SFMono-Regular"/>
              </a:rPr>
              <a:t>WHERE</a:t>
            </a:r>
            <a:r>
              <a:rPr lang="en-US" sz="2800" b="0" i="0" dirty="0">
                <a:solidFill>
                  <a:srgbClr val="383A42"/>
                </a:solidFill>
                <a:effectLst/>
                <a:latin typeface="SFMono-Regular"/>
              </a:rPr>
              <a:t> </a:t>
            </a:r>
            <a:r>
              <a:rPr lang="en-US" sz="2800" b="0" i="0" dirty="0" err="1">
                <a:solidFill>
                  <a:srgbClr val="383A42"/>
                </a:solidFill>
                <a:effectLst/>
                <a:latin typeface="SFMono-Regular"/>
              </a:rPr>
              <a:t>nombre</a:t>
            </a:r>
            <a:r>
              <a:rPr lang="en-US" sz="2800" b="0" i="0" dirty="0">
                <a:solidFill>
                  <a:srgbClr val="383A42"/>
                </a:solidFill>
                <a:effectLst/>
                <a:latin typeface="SFMono-Regular"/>
              </a:rPr>
              <a:t> = ‘EVA’ </a:t>
            </a:r>
            <a:r>
              <a:rPr lang="en-US" sz="2800" b="0" i="0" dirty="0">
                <a:solidFill>
                  <a:srgbClr val="A626A4"/>
                </a:solidFill>
                <a:effectLst/>
                <a:latin typeface="SFMono-Regular"/>
              </a:rPr>
              <a:t>AND</a:t>
            </a:r>
            <a:r>
              <a:rPr lang="en-US" sz="2800" b="0" i="0" dirty="0">
                <a:solidFill>
                  <a:srgbClr val="383A42"/>
                </a:solidFill>
                <a:effectLst/>
                <a:latin typeface="SFMono-Regular"/>
              </a:rPr>
              <a:t> apellido1 = ‘GARCIA’</a:t>
            </a:r>
            <a:endParaRPr lang="es-CO" sz="4000" dirty="0"/>
          </a:p>
        </p:txBody>
      </p:sp>
      <p:graphicFrame>
        <p:nvGraphicFramePr>
          <p:cNvPr id="6" name="Tabla 5">
            <a:extLst>
              <a:ext uri="{FF2B5EF4-FFF2-40B4-BE49-F238E27FC236}">
                <a16:creationId xmlns:a16="http://schemas.microsoft.com/office/drawing/2014/main" id="{1EB311C2-1C4C-4701-870E-1254486F8867}"/>
              </a:ext>
            </a:extLst>
          </p:cNvPr>
          <p:cNvGraphicFramePr>
            <a:graphicFrameLocks noGrp="1"/>
          </p:cNvGraphicFramePr>
          <p:nvPr>
            <p:extLst>
              <p:ext uri="{D42A27DB-BD31-4B8C-83A1-F6EECF244321}">
                <p14:modId xmlns:p14="http://schemas.microsoft.com/office/powerpoint/2010/main" val="2297081620"/>
              </p:ext>
            </p:extLst>
          </p:nvPr>
        </p:nvGraphicFramePr>
        <p:xfrm>
          <a:off x="5868242" y="5307351"/>
          <a:ext cx="6138864" cy="731520"/>
        </p:xfrm>
        <a:graphic>
          <a:graphicData uri="http://schemas.openxmlformats.org/drawingml/2006/table">
            <a:tbl>
              <a:tblPr/>
              <a:tblGrid>
                <a:gridCol w="2046288">
                  <a:extLst>
                    <a:ext uri="{9D8B030D-6E8A-4147-A177-3AD203B41FA5}">
                      <a16:colId xmlns:a16="http://schemas.microsoft.com/office/drawing/2014/main" val="602105748"/>
                    </a:ext>
                  </a:extLst>
                </a:gridCol>
                <a:gridCol w="2046288">
                  <a:extLst>
                    <a:ext uri="{9D8B030D-6E8A-4147-A177-3AD203B41FA5}">
                      <a16:colId xmlns:a16="http://schemas.microsoft.com/office/drawing/2014/main" val="2799991009"/>
                    </a:ext>
                  </a:extLst>
                </a:gridCol>
                <a:gridCol w="2046288">
                  <a:extLst>
                    <a:ext uri="{9D8B030D-6E8A-4147-A177-3AD203B41FA5}">
                      <a16:colId xmlns:a16="http://schemas.microsoft.com/office/drawing/2014/main" val="2872364677"/>
                    </a:ext>
                  </a:extLst>
                </a:gridCol>
              </a:tblGrid>
              <a:tr h="0">
                <a:tc>
                  <a:txBody>
                    <a:bodyPr/>
                    <a:lstStyle/>
                    <a:p>
                      <a:pPr fontAlgn="t"/>
                      <a:r>
                        <a:rPr lang="es-CO">
                          <a:effectLst/>
                        </a:rPr>
                        <a:t>nombre</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apellido1</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apellido2</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2714172283"/>
                  </a:ext>
                </a:extLst>
              </a:tr>
              <a:tr h="0">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GARCIA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dirty="0">
                          <a:effectLst/>
                        </a:rPr>
                        <a:t>BENITO</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3845497910"/>
                  </a:ext>
                </a:extLst>
              </a:tr>
            </a:tbl>
          </a:graphicData>
        </a:graphic>
      </p:graphicFrame>
    </p:spTree>
    <p:extLst>
      <p:ext uri="{BB962C8B-B14F-4D97-AF65-F5344CB8AC3E}">
        <p14:creationId xmlns:p14="http://schemas.microsoft.com/office/powerpoint/2010/main" val="61868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152E7-B1FF-4011-BBE3-81C1F0BE0119}"/>
              </a:ext>
            </a:extLst>
          </p:cNvPr>
          <p:cNvSpPr>
            <a:spLocks noGrp="1"/>
          </p:cNvSpPr>
          <p:nvPr>
            <p:ph type="title"/>
          </p:nvPr>
        </p:nvSpPr>
        <p:spPr>
          <a:xfrm>
            <a:off x="838199" y="365125"/>
            <a:ext cx="6333975" cy="1325563"/>
          </a:xfrm>
        </p:spPr>
        <p:txBody>
          <a:bodyPr/>
          <a:lstStyle/>
          <a:p>
            <a:r>
              <a:rPr lang="es-CO" b="0" i="0" dirty="0">
                <a:solidFill>
                  <a:srgbClr val="333333"/>
                </a:solidFill>
                <a:effectLst/>
                <a:latin typeface="Lato" panose="020F0502020204030203" pitchFamily="34" charset="0"/>
              </a:rPr>
              <a:t>Ejemplo con ORDER BY</a:t>
            </a:r>
            <a:endParaRPr lang="es-CO" dirty="0"/>
          </a:p>
        </p:txBody>
      </p:sp>
      <p:sp>
        <p:nvSpPr>
          <p:cNvPr id="3" name="Marcador de contenido 2">
            <a:extLst>
              <a:ext uri="{FF2B5EF4-FFF2-40B4-BE49-F238E27FC236}">
                <a16:creationId xmlns:a16="http://schemas.microsoft.com/office/drawing/2014/main" id="{87956FB1-2EB4-424D-BF51-0F35B01F06CF}"/>
              </a:ext>
            </a:extLst>
          </p:cNvPr>
          <p:cNvSpPr>
            <a:spLocks noGrp="1"/>
          </p:cNvSpPr>
          <p:nvPr>
            <p:ph idx="1"/>
          </p:nvPr>
        </p:nvSpPr>
        <p:spPr>
          <a:xfrm>
            <a:off x="447822" y="2932698"/>
            <a:ext cx="5154637" cy="1603375"/>
          </a:xfrm>
        </p:spPr>
        <p:txBody>
          <a:bodyPr>
            <a:normAutofit/>
          </a:bodyPr>
          <a:lstStyle/>
          <a:p>
            <a:pPr algn="just"/>
            <a:r>
              <a:rPr lang="es-ES" sz="2400" b="0" i="0" dirty="0">
                <a:solidFill>
                  <a:srgbClr val="333333"/>
                </a:solidFill>
                <a:effectLst/>
                <a:latin typeface="Lato" panose="020F0502020204030203" pitchFamily="34" charset="0"/>
              </a:rPr>
              <a:t>ORDER BY es usada para ordenar los resultados de una consulta, según el valor de la columna especificada. Por ejemplo:</a:t>
            </a:r>
            <a:endParaRPr lang="es-CO" sz="2400" dirty="0"/>
          </a:p>
        </p:txBody>
      </p:sp>
      <p:sp>
        <p:nvSpPr>
          <p:cNvPr id="5" name="Marcador de contenido 2">
            <a:extLst>
              <a:ext uri="{FF2B5EF4-FFF2-40B4-BE49-F238E27FC236}">
                <a16:creationId xmlns:a16="http://schemas.microsoft.com/office/drawing/2014/main" id="{FB320E1B-7CCE-41A3-9654-91C00395ADE6}"/>
              </a:ext>
            </a:extLst>
          </p:cNvPr>
          <p:cNvSpPr txBox="1">
            <a:spLocks/>
          </p:cNvSpPr>
          <p:nvPr/>
        </p:nvSpPr>
        <p:spPr>
          <a:xfrm>
            <a:off x="6589542" y="1294228"/>
            <a:ext cx="5154637" cy="661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000" b="0" i="0" dirty="0">
                <a:solidFill>
                  <a:srgbClr val="A626A4"/>
                </a:solidFill>
                <a:effectLst/>
                <a:latin typeface="SFMono-Regular"/>
              </a:rPr>
              <a:t>SELECT</a:t>
            </a:r>
            <a:r>
              <a:rPr lang="es-CO" sz="2000" b="0" i="0" dirty="0">
                <a:solidFill>
                  <a:srgbClr val="383A42"/>
                </a:solidFill>
                <a:effectLst/>
                <a:latin typeface="SFMono-Regular"/>
              </a:rPr>
              <a:t> nombre, apellido1 </a:t>
            </a:r>
            <a:r>
              <a:rPr lang="es-CO" sz="2000" b="0" i="0" dirty="0">
                <a:solidFill>
                  <a:srgbClr val="A626A4"/>
                </a:solidFill>
                <a:effectLst/>
                <a:latin typeface="SFMono-Regular"/>
              </a:rPr>
              <a:t>FROM</a:t>
            </a:r>
            <a:r>
              <a:rPr lang="es-CO" sz="2000" b="0" i="0" dirty="0">
                <a:solidFill>
                  <a:srgbClr val="383A42"/>
                </a:solidFill>
                <a:effectLst/>
                <a:latin typeface="SFMono-Regular"/>
              </a:rPr>
              <a:t> personas </a:t>
            </a:r>
            <a:r>
              <a:rPr lang="es-CO" sz="2000" b="0" i="0" dirty="0">
                <a:solidFill>
                  <a:srgbClr val="A626A4"/>
                </a:solidFill>
                <a:effectLst/>
                <a:latin typeface="SFMono-Regular"/>
              </a:rPr>
              <a:t>ORDER</a:t>
            </a:r>
            <a:r>
              <a:rPr lang="es-CO" sz="2000" b="0" i="0" dirty="0">
                <a:solidFill>
                  <a:srgbClr val="383A42"/>
                </a:solidFill>
                <a:effectLst/>
                <a:latin typeface="SFMono-Regular"/>
              </a:rPr>
              <a:t> </a:t>
            </a:r>
            <a:r>
              <a:rPr lang="es-CO" sz="2000" b="0" i="0" dirty="0">
                <a:solidFill>
                  <a:srgbClr val="A626A4"/>
                </a:solidFill>
                <a:effectLst/>
                <a:latin typeface="SFMono-Regular"/>
              </a:rPr>
              <a:t>BY</a:t>
            </a:r>
            <a:r>
              <a:rPr lang="es-CO" sz="2000" b="0" i="0" dirty="0">
                <a:solidFill>
                  <a:srgbClr val="383A42"/>
                </a:solidFill>
                <a:effectLst/>
                <a:latin typeface="SFMono-Regular"/>
              </a:rPr>
              <a:t> </a:t>
            </a:r>
            <a:r>
              <a:rPr lang="es-CO" sz="2000" dirty="0">
                <a:solidFill>
                  <a:srgbClr val="383A42"/>
                </a:solidFill>
                <a:latin typeface="SFMono-Regular"/>
              </a:rPr>
              <a:t>nombre</a:t>
            </a:r>
            <a:r>
              <a:rPr lang="es-CO" sz="2000" b="0" i="0" dirty="0">
                <a:solidFill>
                  <a:srgbClr val="383A42"/>
                </a:solidFill>
                <a:effectLst/>
                <a:latin typeface="SFMono-Regular"/>
              </a:rPr>
              <a:t> </a:t>
            </a:r>
            <a:r>
              <a:rPr lang="es-CO" sz="2000" b="0" i="0" dirty="0">
                <a:solidFill>
                  <a:srgbClr val="A626A4"/>
                </a:solidFill>
                <a:effectLst/>
                <a:latin typeface="SFMono-Regular"/>
              </a:rPr>
              <a:t>ASC</a:t>
            </a:r>
            <a:endParaRPr lang="es-CO" sz="4400" dirty="0"/>
          </a:p>
        </p:txBody>
      </p:sp>
      <p:sp>
        <p:nvSpPr>
          <p:cNvPr id="7" name="Marcador de contenido 2">
            <a:extLst>
              <a:ext uri="{FF2B5EF4-FFF2-40B4-BE49-F238E27FC236}">
                <a16:creationId xmlns:a16="http://schemas.microsoft.com/office/drawing/2014/main" id="{EA435316-15C1-4E32-8341-73C5072C7698}"/>
              </a:ext>
            </a:extLst>
          </p:cNvPr>
          <p:cNvSpPr txBox="1">
            <a:spLocks/>
          </p:cNvSpPr>
          <p:nvPr/>
        </p:nvSpPr>
        <p:spPr>
          <a:xfrm>
            <a:off x="6589542" y="3734386"/>
            <a:ext cx="5331655" cy="6939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000" b="0" i="0" dirty="0">
                <a:solidFill>
                  <a:srgbClr val="A626A4"/>
                </a:solidFill>
                <a:effectLst/>
                <a:latin typeface="SFMono-Regular"/>
              </a:rPr>
              <a:t>SELECT</a:t>
            </a:r>
            <a:r>
              <a:rPr lang="es-CO" sz="2000" b="0" i="0" dirty="0">
                <a:solidFill>
                  <a:srgbClr val="383A42"/>
                </a:solidFill>
                <a:effectLst/>
                <a:latin typeface="SFMono-Regular"/>
              </a:rPr>
              <a:t> nombre, apellido1 </a:t>
            </a:r>
            <a:r>
              <a:rPr lang="es-CO" sz="2000" b="0" i="0" dirty="0">
                <a:solidFill>
                  <a:srgbClr val="A626A4"/>
                </a:solidFill>
                <a:effectLst/>
                <a:latin typeface="SFMono-Regular"/>
              </a:rPr>
              <a:t>FROM</a:t>
            </a:r>
            <a:r>
              <a:rPr lang="es-CO" sz="2000" b="0" i="0" dirty="0">
                <a:solidFill>
                  <a:srgbClr val="383A42"/>
                </a:solidFill>
                <a:effectLst/>
                <a:latin typeface="SFMono-Regular"/>
              </a:rPr>
              <a:t> personas </a:t>
            </a:r>
            <a:r>
              <a:rPr lang="es-CO" sz="2000" b="0" i="0" dirty="0">
                <a:solidFill>
                  <a:srgbClr val="A626A4"/>
                </a:solidFill>
                <a:effectLst/>
                <a:latin typeface="SFMono-Regular"/>
              </a:rPr>
              <a:t>ORDER</a:t>
            </a:r>
            <a:r>
              <a:rPr lang="es-CO" sz="2000" b="0" i="0" dirty="0">
                <a:solidFill>
                  <a:srgbClr val="383A42"/>
                </a:solidFill>
                <a:effectLst/>
                <a:latin typeface="SFMono-Regular"/>
              </a:rPr>
              <a:t> </a:t>
            </a:r>
            <a:r>
              <a:rPr lang="es-CO" sz="2000" b="0" i="0" dirty="0">
                <a:solidFill>
                  <a:srgbClr val="A626A4"/>
                </a:solidFill>
                <a:effectLst/>
                <a:latin typeface="SFMono-Regular"/>
              </a:rPr>
              <a:t>BY</a:t>
            </a:r>
            <a:r>
              <a:rPr lang="es-CO" sz="2000" b="0" i="0" dirty="0">
                <a:solidFill>
                  <a:srgbClr val="383A42"/>
                </a:solidFill>
                <a:effectLst/>
                <a:latin typeface="SFMono-Regular"/>
              </a:rPr>
              <a:t> </a:t>
            </a:r>
            <a:r>
              <a:rPr lang="es-CO" sz="2000" dirty="0">
                <a:solidFill>
                  <a:srgbClr val="383A42"/>
                </a:solidFill>
                <a:latin typeface="SFMono-Regular"/>
              </a:rPr>
              <a:t>nombre</a:t>
            </a:r>
            <a:r>
              <a:rPr lang="es-CO" sz="2000" b="0" i="0" dirty="0">
                <a:solidFill>
                  <a:srgbClr val="383A42"/>
                </a:solidFill>
                <a:effectLst/>
                <a:latin typeface="SFMono-Regular"/>
              </a:rPr>
              <a:t> </a:t>
            </a:r>
            <a:r>
              <a:rPr lang="es-CO" sz="2000" b="0" i="0" dirty="0">
                <a:solidFill>
                  <a:srgbClr val="A626A4"/>
                </a:solidFill>
                <a:effectLst/>
                <a:latin typeface="SFMono-Regular"/>
              </a:rPr>
              <a:t>DESC</a:t>
            </a:r>
            <a:endParaRPr lang="es-CO" sz="3200" dirty="0"/>
          </a:p>
        </p:txBody>
      </p:sp>
      <p:graphicFrame>
        <p:nvGraphicFramePr>
          <p:cNvPr id="9" name="Tabla 8">
            <a:extLst>
              <a:ext uri="{FF2B5EF4-FFF2-40B4-BE49-F238E27FC236}">
                <a16:creationId xmlns:a16="http://schemas.microsoft.com/office/drawing/2014/main" id="{46826712-6106-47FD-9331-811A7ACEFF55}"/>
              </a:ext>
            </a:extLst>
          </p:cNvPr>
          <p:cNvGraphicFramePr>
            <a:graphicFrameLocks noGrp="1"/>
          </p:cNvGraphicFramePr>
          <p:nvPr>
            <p:extLst>
              <p:ext uri="{D42A27DB-BD31-4B8C-83A1-F6EECF244321}">
                <p14:modId xmlns:p14="http://schemas.microsoft.com/office/powerpoint/2010/main" val="3801212751"/>
              </p:ext>
            </p:extLst>
          </p:nvPr>
        </p:nvGraphicFramePr>
        <p:xfrm>
          <a:off x="6766560" y="1961564"/>
          <a:ext cx="4977620" cy="1463040"/>
        </p:xfrm>
        <a:graphic>
          <a:graphicData uri="http://schemas.openxmlformats.org/drawingml/2006/table">
            <a:tbl>
              <a:tblPr/>
              <a:tblGrid>
                <a:gridCol w="2488810">
                  <a:extLst>
                    <a:ext uri="{9D8B030D-6E8A-4147-A177-3AD203B41FA5}">
                      <a16:colId xmlns:a16="http://schemas.microsoft.com/office/drawing/2014/main" val="2041713205"/>
                    </a:ext>
                  </a:extLst>
                </a:gridCol>
                <a:gridCol w="2488810">
                  <a:extLst>
                    <a:ext uri="{9D8B030D-6E8A-4147-A177-3AD203B41FA5}">
                      <a16:colId xmlns:a16="http://schemas.microsoft.com/office/drawing/2014/main" val="605258614"/>
                    </a:ext>
                  </a:extLst>
                </a:gridCol>
              </a:tblGrid>
              <a:tr h="0">
                <a:tc>
                  <a:txBody>
                    <a:bodyPr/>
                    <a:lstStyle/>
                    <a:p>
                      <a:pPr fontAlgn="t"/>
                      <a:r>
                        <a:rPr lang="es-CO">
                          <a:effectLst/>
                        </a:rPr>
                        <a:t>nombre</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apellido1</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1281434681"/>
                  </a:ext>
                </a:extLst>
              </a:tr>
              <a:tr h="0">
                <a:tc>
                  <a:txBody>
                    <a:bodyPr/>
                    <a:lstStyle/>
                    <a:p>
                      <a:pPr fontAlgn="t"/>
                      <a:r>
                        <a:rPr lang="es-CO">
                          <a:effectLst/>
                        </a:rPr>
                        <a:t>LUIS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LOPEZ</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1196862323"/>
                  </a:ext>
                </a:extLst>
              </a:tr>
              <a:tr h="0">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GARCÍA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3516316011"/>
                  </a:ext>
                </a:extLst>
              </a:tr>
              <a:tr h="0">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dirty="0">
                          <a:effectLst/>
                        </a:rPr>
                        <a:t>MATEOS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3046474847"/>
                  </a:ext>
                </a:extLst>
              </a:tr>
            </a:tbl>
          </a:graphicData>
        </a:graphic>
      </p:graphicFrame>
      <p:graphicFrame>
        <p:nvGraphicFramePr>
          <p:cNvPr id="10" name="Tabla 9">
            <a:extLst>
              <a:ext uri="{FF2B5EF4-FFF2-40B4-BE49-F238E27FC236}">
                <a16:creationId xmlns:a16="http://schemas.microsoft.com/office/drawing/2014/main" id="{DB1A6F79-4701-4478-9B69-5D268FDC068D}"/>
              </a:ext>
            </a:extLst>
          </p:cNvPr>
          <p:cNvGraphicFramePr>
            <a:graphicFrameLocks noGrp="1"/>
          </p:cNvGraphicFramePr>
          <p:nvPr>
            <p:extLst>
              <p:ext uri="{D42A27DB-BD31-4B8C-83A1-F6EECF244321}">
                <p14:modId xmlns:p14="http://schemas.microsoft.com/office/powerpoint/2010/main" val="369742068"/>
              </p:ext>
            </p:extLst>
          </p:nvPr>
        </p:nvGraphicFramePr>
        <p:xfrm>
          <a:off x="6766559" y="4797291"/>
          <a:ext cx="4977620" cy="1463040"/>
        </p:xfrm>
        <a:graphic>
          <a:graphicData uri="http://schemas.openxmlformats.org/drawingml/2006/table">
            <a:tbl>
              <a:tblPr/>
              <a:tblGrid>
                <a:gridCol w="2488810">
                  <a:extLst>
                    <a:ext uri="{9D8B030D-6E8A-4147-A177-3AD203B41FA5}">
                      <a16:colId xmlns:a16="http://schemas.microsoft.com/office/drawing/2014/main" val="1210009166"/>
                    </a:ext>
                  </a:extLst>
                </a:gridCol>
                <a:gridCol w="2488810">
                  <a:extLst>
                    <a:ext uri="{9D8B030D-6E8A-4147-A177-3AD203B41FA5}">
                      <a16:colId xmlns:a16="http://schemas.microsoft.com/office/drawing/2014/main" val="2928883130"/>
                    </a:ext>
                  </a:extLst>
                </a:gridCol>
              </a:tblGrid>
              <a:tr h="0">
                <a:tc>
                  <a:txBody>
                    <a:bodyPr/>
                    <a:lstStyle/>
                    <a:p>
                      <a:pPr fontAlgn="t"/>
                      <a:r>
                        <a:rPr lang="es-CO">
                          <a:effectLst/>
                        </a:rPr>
                        <a:t>nombre</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apellido1</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1526899578"/>
                  </a:ext>
                </a:extLst>
              </a:tr>
              <a:tr h="0">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dirty="0">
                          <a:effectLst/>
                        </a:rPr>
                        <a:t>MATEOS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269592254"/>
                  </a:ext>
                </a:extLst>
              </a:tr>
              <a:tr h="0">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GARCIA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419541784"/>
                  </a:ext>
                </a:extLst>
              </a:tr>
              <a:tr h="0">
                <a:tc>
                  <a:txBody>
                    <a:bodyPr/>
                    <a:lstStyle/>
                    <a:p>
                      <a:pPr fontAlgn="t"/>
                      <a:r>
                        <a:rPr lang="es-CO">
                          <a:effectLst/>
                        </a:rPr>
                        <a:t>LUIS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dirty="0">
                          <a:effectLst/>
                        </a:rPr>
                        <a:t>LOPEZ</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4294837626"/>
                  </a:ext>
                </a:extLst>
              </a:tr>
            </a:tbl>
          </a:graphicData>
        </a:graphic>
      </p:graphicFrame>
    </p:spTree>
    <p:extLst>
      <p:ext uri="{BB962C8B-B14F-4D97-AF65-F5344CB8AC3E}">
        <p14:creationId xmlns:p14="http://schemas.microsoft.com/office/powerpoint/2010/main" val="1832023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152E7-B1FF-4011-BBE3-81C1F0BE0119}"/>
              </a:ext>
            </a:extLst>
          </p:cNvPr>
          <p:cNvSpPr>
            <a:spLocks noGrp="1"/>
          </p:cNvSpPr>
          <p:nvPr>
            <p:ph type="title"/>
          </p:nvPr>
        </p:nvSpPr>
        <p:spPr>
          <a:xfrm>
            <a:off x="838200" y="365125"/>
            <a:ext cx="5478194" cy="1325563"/>
          </a:xfrm>
        </p:spPr>
        <p:txBody>
          <a:bodyPr/>
          <a:lstStyle/>
          <a:p>
            <a:r>
              <a:rPr lang="es-CO" b="0" i="0" dirty="0">
                <a:solidFill>
                  <a:srgbClr val="333333"/>
                </a:solidFill>
                <a:effectLst/>
                <a:latin typeface="Lato" panose="020F0502020204030203" pitchFamily="34" charset="0"/>
              </a:rPr>
              <a:t>Ejemplo con INSERT</a:t>
            </a:r>
            <a:endParaRPr lang="es-CO" dirty="0"/>
          </a:p>
        </p:txBody>
      </p:sp>
      <p:sp>
        <p:nvSpPr>
          <p:cNvPr id="3" name="Marcador de contenido 2">
            <a:extLst>
              <a:ext uri="{FF2B5EF4-FFF2-40B4-BE49-F238E27FC236}">
                <a16:creationId xmlns:a16="http://schemas.microsoft.com/office/drawing/2014/main" id="{87956FB1-2EB4-424D-BF51-0F35B01F06CF}"/>
              </a:ext>
            </a:extLst>
          </p:cNvPr>
          <p:cNvSpPr>
            <a:spLocks noGrp="1"/>
          </p:cNvSpPr>
          <p:nvPr>
            <p:ph idx="1"/>
          </p:nvPr>
        </p:nvSpPr>
        <p:spPr>
          <a:xfrm>
            <a:off x="838200" y="2304928"/>
            <a:ext cx="5154637" cy="2858916"/>
          </a:xfrm>
        </p:spPr>
        <p:txBody>
          <a:bodyPr>
            <a:normAutofit/>
          </a:bodyPr>
          <a:lstStyle/>
          <a:p>
            <a:pPr marL="0" indent="0" algn="just">
              <a:buNone/>
            </a:pPr>
            <a:r>
              <a:rPr lang="es-ES" sz="2400" b="0" i="0" dirty="0">
                <a:solidFill>
                  <a:srgbClr val="333333"/>
                </a:solidFill>
                <a:effectLst/>
                <a:latin typeface="Lato" panose="020F0502020204030203" pitchFamily="34" charset="0"/>
              </a:rPr>
              <a:t>La sentencia INSERT INTO es usada para insertar nuevas filas en una tabla. Si queremos insertar una nueva fila en la tabla personas, lo podemos hacer con cualquiera de las dos sentencias siguientes:</a:t>
            </a:r>
            <a:endParaRPr lang="es-ES" sz="3600" b="0" i="0" dirty="0">
              <a:solidFill>
                <a:srgbClr val="333333"/>
              </a:solidFill>
              <a:effectLst/>
              <a:latin typeface="Lato" panose="020F0502020204030203" pitchFamily="34" charset="0"/>
            </a:endParaRPr>
          </a:p>
        </p:txBody>
      </p:sp>
      <p:sp>
        <p:nvSpPr>
          <p:cNvPr id="5" name="Marcador de contenido 2">
            <a:extLst>
              <a:ext uri="{FF2B5EF4-FFF2-40B4-BE49-F238E27FC236}">
                <a16:creationId xmlns:a16="http://schemas.microsoft.com/office/drawing/2014/main" id="{FB320E1B-7CCE-41A3-9654-91C00395ADE6}"/>
              </a:ext>
            </a:extLst>
          </p:cNvPr>
          <p:cNvSpPr txBox="1">
            <a:spLocks/>
          </p:cNvSpPr>
          <p:nvPr/>
        </p:nvSpPr>
        <p:spPr>
          <a:xfrm>
            <a:off x="6603609" y="2255193"/>
            <a:ext cx="5154637" cy="83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400" b="0" i="0">
                <a:solidFill>
                  <a:srgbClr val="A626A4"/>
                </a:solidFill>
                <a:effectLst/>
                <a:latin typeface="SFMono-Regular"/>
              </a:rPr>
              <a:t>INSERT</a:t>
            </a:r>
            <a:r>
              <a:rPr lang="es-CO" sz="2400" b="0" i="0">
                <a:solidFill>
                  <a:srgbClr val="383A42"/>
                </a:solidFill>
                <a:effectLst/>
                <a:latin typeface="SFMono-Regular"/>
              </a:rPr>
              <a:t> </a:t>
            </a:r>
            <a:r>
              <a:rPr lang="es-CO" sz="2400" b="0" i="0">
                <a:solidFill>
                  <a:srgbClr val="A626A4"/>
                </a:solidFill>
                <a:effectLst/>
                <a:latin typeface="SFMono-Regular"/>
              </a:rPr>
              <a:t>INTO</a:t>
            </a:r>
            <a:r>
              <a:rPr lang="es-CO" sz="2400" b="0" i="0">
                <a:solidFill>
                  <a:srgbClr val="383A42"/>
                </a:solidFill>
                <a:effectLst/>
                <a:latin typeface="SFMono-Regular"/>
              </a:rPr>
              <a:t> personas </a:t>
            </a:r>
            <a:r>
              <a:rPr lang="es-CO" sz="2400" b="0" i="0">
                <a:solidFill>
                  <a:srgbClr val="A626A4"/>
                </a:solidFill>
                <a:effectLst/>
                <a:latin typeface="SFMono-Regular"/>
              </a:rPr>
              <a:t>VALUES</a:t>
            </a:r>
            <a:r>
              <a:rPr lang="es-CO" sz="2400" b="0" i="0">
                <a:solidFill>
                  <a:srgbClr val="383A42"/>
                </a:solidFill>
                <a:effectLst/>
                <a:latin typeface="SFMono-Regular"/>
              </a:rPr>
              <a:t> (‘PEDRO’, ‘RUIZ’, ‘GONZALEZ’)</a:t>
            </a:r>
            <a:endParaRPr lang="es-CO" sz="5400" dirty="0"/>
          </a:p>
        </p:txBody>
      </p:sp>
      <p:sp>
        <p:nvSpPr>
          <p:cNvPr id="6" name="Marcador de contenido 2">
            <a:extLst>
              <a:ext uri="{FF2B5EF4-FFF2-40B4-BE49-F238E27FC236}">
                <a16:creationId xmlns:a16="http://schemas.microsoft.com/office/drawing/2014/main" id="{E53339E8-F464-45BE-93E9-571801FA1702}"/>
              </a:ext>
            </a:extLst>
          </p:cNvPr>
          <p:cNvSpPr txBox="1">
            <a:spLocks/>
          </p:cNvSpPr>
          <p:nvPr/>
        </p:nvSpPr>
        <p:spPr>
          <a:xfrm>
            <a:off x="6603609" y="3771814"/>
            <a:ext cx="5154637" cy="1728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b="0" i="0" dirty="0">
                <a:solidFill>
                  <a:srgbClr val="383A42"/>
                </a:solidFill>
                <a:effectLst/>
                <a:latin typeface="SFMono-Regular"/>
              </a:rPr>
              <a:t>INSERT INTO personas (</a:t>
            </a:r>
            <a:r>
              <a:rPr lang="es-ES" sz="2400" b="0" i="0" dirty="0">
                <a:solidFill>
                  <a:srgbClr val="E45649"/>
                </a:solidFill>
                <a:effectLst/>
                <a:latin typeface="SFMono-Regular"/>
              </a:rPr>
              <a:t>nombre</a:t>
            </a:r>
            <a:r>
              <a:rPr lang="es-ES" sz="2400" b="0" i="0" dirty="0">
                <a:solidFill>
                  <a:srgbClr val="383A42"/>
                </a:solidFill>
                <a:effectLst/>
                <a:latin typeface="SFMono-Regular"/>
              </a:rPr>
              <a:t>, apellido1, apellido2) VALUES (‘PEDRO’, ‘RUIZ’, ‘GONZALEZ’)</a:t>
            </a:r>
            <a:endParaRPr lang="es-CO" sz="7200" dirty="0"/>
          </a:p>
        </p:txBody>
      </p:sp>
    </p:spTree>
    <p:extLst>
      <p:ext uri="{BB962C8B-B14F-4D97-AF65-F5344CB8AC3E}">
        <p14:creationId xmlns:p14="http://schemas.microsoft.com/office/powerpoint/2010/main" val="303603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152E7-B1FF-4011-BBE3-81C1F0BE0119}"/>
              </a:ext>
            </a:extLst>
          </p:cNvPr>
          <p:cNvSpPr>
            <a:spLocks noGrp="1"/>
          </p:cNvSpPr>
          <p:nvPr>
            <p:ph type="title"/>
          </p:nvPr>
        </p:nvSpPr>
        <p:spPr>
          <a:xfrm>
            <a:off x="3279531" y="396729"/>
            <a:ext cx="7405468" cy="1325563"/>
          </a:xfrm>
        </p:spPr>
        <p:txBody>
          <a:bodyPr/>
          <a:lstStyle/>
          <a:p>
            <a:r>
              <a:rPr lang="es-CO" b="0" i="0" dirty="0">
                <a:solidFill>
                  <a:srgbClr val="333333"/>
                </a:solidFill>
                <a:effectLst/>
                <a:latin typeface="Lato" panose="020F0502020204030203" pitchFamily="34" charset="0"/>
              </a:rPr>
              <a:t>Ejemplo con UPDATE</a:t>
            </a:r>
            <a:endParaRPr lang="es-CO" dirty="0"/>
          </a:p>
        </p:txBody>
      </p:sp>
      <p:sp>
        <p:nvSpPr>
          <p:cNvPr id="3" name="Marcador de contenido 2">
            <a:extLst>
              <a:ext uri="{FF2B5EF4-FFF2-40B4-BE49-F238E27FC236}">
                <a16:creationId xmlns:a16="http://schemas.microsoft.com/office/drawing/2014/main" id="{87956FB1-2EB4-424D-BF51-0F35B01F06CF}"/>
              </a:ext>
            </a:extLst>
          </p:cNvPr>
          <p:cNvSpPr>
            <a:spLocks noGrp="1"/>
          </p:cNvSpPr>
          <p:nvPr>
            <p:ph idx="1"/>
          </p:nvPr>
        </p:nvSpPr>
        <p:spPr>
          <a:xfrm>
            <a:off x="844062" y="1999542"/>
            <a:ext cx="10297549" cy="1325563"/>
          </a:xfrm>
        </p:spPr>
        <p:txBody>
          <a:bodyPr>
            <a:normAutofit/>
          </a:bodyPr>
          <a:lstStyle/>
          <a:p>
            <a:pPr marL="0" indent="0" algn="just">
              <a:buNone/>
            </a:pPr>
            <a:r>
              <a:rPr lang="es-ES" sz="4400" b="0" i="0" dirty="0">
                <a:solidFill>
                  <a:srgbClr val="333333"/>
                </a:solidFill>
                <a:effectLst/>
                <a:latin typeface="Lato" panose="020F0502020204030203" pitchFamily="34" charset="0"/>
              </a:rPr>
              <a:t>La sentencia UPDATE es usada para modificar valores en una tabla.</a:t>
            </a:r>
            <a:endParaRPr lang="es-ES" sz="6000" b="0" i="0" dirty="0">
              <a:solidFill>
                <a:srgbClr val="333333"/>
              </a:solidFill>
              <a:effectLst/>
              <a:latin typeface="Lato" panose="020F0502020204030203" pitchFamily="34" charset="0"/>
            </a:endParaRPr>
          </a:p>
        </p:txBody>
      </p:sp>
      <p:sp>
        <p:nvSpPr>
          <p:cNvPr id="4" name="Marcador de contenido 2">
            <a:extLst>
              <a:ext uri="{FF2B5EF4-FFF2-40B4-BE49-F238E27FC236}">
                <a16:creationId xmlns:a16="http://schemas.microsoft.com/office/drawing/2014/main" id="{3A0C1C46-C60C-4C2C-83C7-5D46C5EC8510}"/>
              </a:ext>
            </a:extLst>
          </p:cNvPr>
          <p:cNvSpPr txBox="1">
            <a:spLocks/>
          </p:cNvSpPr>
          <p:nvPr/>
        </p:nvSpPr>
        <p:spPr>
          <a:xfrm>
            <a:off x="844061" y="3619208"/>
            <a:ext cx="10297549" cy="1325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sz="3200" b="0" i="0" dirty="0">
                <a:solidFill>
                  <a:srgbClr val="A626A4"/>
                </a:solidFill>
                <a:effectLst/>
                <a:latin typeface="SFMono-Regular"/>
              </a:rPr>
              <a:t>UPDATE</a:t>
            </a:r>
            <a:r>
              <a:rPr lang="es-CO" sz="3200" b="0" i="0" dirty="0">
                <a:solidFill>
                  <a:srgbClr val="383A42"/>
                </a:solidFill>
                <a:effectLst/>
                <a:latin typeface="SFMono-Regular"/>
              </a:rPr>
              <a:t> personas </a:t>
            </a:r>
            <a:r>
              <a:rPr lang="es-CO" sz="3200" b="0" i="0" dirty="0">
                <a:solidFill>
                  <a:srgbClr val="A626A4"/>
                </a:solidFill>
                <a:effectLst/>
                <a:latin typeface="SFMono-Regular"/>
              </a:rPr>
              <a:t>SET</a:t>
            </a:r>
            <a:r>
              <a:rPr lang="es-CO" sz="3200" b="0" i="0" dirty="0">
                <a:solidFill>
                  <a:srgbClr val="383A42"/>
                </a:solidFill>
                <a:effectLst/>
                <a:latin typeface="SFMono-Regular"/>
              </a:rPr>
              <a:t> apellido2 = ‘RODRIGUEZ’ </a:t>
            </a:r>
            <a:r>
              <a:rPr lang="es-CO" sz="3200" b="0" i="0" dirty="0">
                <a:solidFill>
                  <a:srgbClr val="A626A4"/>
                </a:solidFill>
                <a:effectLst/>
                <a:latin typeface="SFMono-Regular"/>
              </a:rPr>
              <a:t>WHERE</a:t>
            </a:r>
            <a:r>
              <a:rPr lang="es-CO" sz="3200" b="0" i="0" dirty="0">
                <a:solidFill>
                  <a:srgbClr val="383A42"/>
                </a:solidFill>
                <a:effectLst/>
                <a:latin typeface="SFMono-Regular"/>
              </a:rPr>
              <a:t> nombre = ‘ANTONIO’ </a:t>
            </a:r>
            <a:r>
              <a:rPr lang="es-CO" sz="3200" b="0" i="0" dirty="0">
                <a:solidFill>
                  <a:srgbClr val="A626A4"/>
                </a:solidFill>
                <a:effectLst/>
                <a:latin typeface="SFMono-Regular"/>
              </a:rPr>
              <a:t>AND</a:t>
            </a:r>
            <a:r>
              <a:rPr lang="es-CO" sz="3200" b="0" i="0" dirty="0">
                <a:solidFill>
                  <a:srgbClr val="383A42"/>
                </a:solidFill>
                <a:effectLst/>
                <a:latin typeface="SFMono-Regular"/>
              </a:rPr>
              <a:t> apellido1 = ‘GARCIA’ </a:t>
            </a:r>
            <a:r>
              <a:rPr lang="es-CO" sz="3200" b="0" i="0" dirty="0">
                <a:solidFill>
                  <a:srgbClr val="A626A4"/>
                </a:solidFill>
                <a:effectLst/>
                <a:latin typeface="SFMono-Regular"/>
              </a:rPr>
              <a:t>AND</a:t>
            </a:r>
            <a:r>
              <a:rPr lang="es-CO" sz="3200" b="0" i="0" dirty="0">
                <a:solidFill>
                  <a:srgbClr val="383A42"/>
                </a:solidFill>
                <a:effectLst/>
                <a:latin typeface="SFMono-Regular"/>
              </a:rPr>
              <a:t> apellido2 = ‘BENITO’</a:t>
            </a:r>
            <a:endParaRPr lang="es-ES" sz="6000" dirty="0">
              <a:solidFill>
                <a:srgbClr val="333333"/>
              </a:solidFill>
              <a:latin typeface="Lato" panose="020F0502020204030203" pitchFamily="34" charset="0"/>
            </a:endParaRPr>
          </a:p>
        </p:txBody>
      </p:sp>
    </p:spTree>
    <p:extLst>
      <p:ext uri="{BB962C8B-B14F-4D97-AF65-F5344CB8AC3E}">
        <p14:creationId xmlns:p14="http://schemas.microsoft.com/office/powerpoint/2010/main" val="278685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152E7-B1FF-4011-BBE3-81C1F0BE0119}"/>
              </a:ext>
            </a:extLst>
          </p:cNvPr>
          <p:cNvSpPr>
            <a:spLocks noGrp="1"/>
          </p:cNvSpPr>
          <p:nvPr>
            <p:ph type="title"/>
          </p:nvPr>
        </p:nvSpPr>
        <p:spPr>
          <a:xfrm>
            <a:off x="3395442" y="438931"/>
            <a:ext cx="5401115" cy="1325563"/>
          </a:xfrm>
        </p:spPr>
        <p:txBody>
          <a:bodyPr/>
          <a:lstStyle/>
          <a:p>
            <a:r>
              <a:rPr lang="es-CO" b="0" i="0" dirty="0">
                <a:solidFill>
                  <a:srgbClr val="333333"/>
                </a:solidFill>
                <a:effectLst/>
                <a:latin typeface="Lato" panose="020F0502020204030203" pitchFamily="34" charset="0"/>
              </a:rPr>
              <a:t>Ejemplo con DELETE</a:t>
            </a:r>
            <a:endParaRPr lang="es-CO" dirty="0"/>
          </a:p>
        </p:txBody>
      </p:sp>
      <p:sp>
        <p:nvSpPr>
          <p:cNvPr id="3" name="Marcador de contenido 2">
            <a:extLst>
              <a:ext uri="{FF2B5EF4-FFF2-40B4-BE49-F238E27FC236}">
                <a16:creationId xmlns:a16="http://schemas.microsoft.com/office/drawing/2014/main" id="{87956FB1-2EB4-424D-BF51-0F35B01F06CF}"/>
              </a:ext>
            </a:extLst>
          </p:cNvPr>
          <p:cNvSpPr>
            <a:spLocks noGrp="1"/>
          </p:cNvSpPr>
          <p:nvPr>
            <p:ph idx="1"/>
          </p:nvPr>
        </p:nvSpPr>
        <p:spPr>
          <a:xfrm>
            <a:off x="844062" y="1999542"/>
            <a:ext cx="10297549" cy="982809"/>
          </a:xfrm>
        </p:spPr>
        <p:txBody>
          <a:bodyPr>
            <a:normAutofit/>
          </a:bodyPr>
          <a:lstStyle/>
          <a:p>
            <a:pPr marL="0" indent="0" algn="just">
              <a:buNone/>
            </a:pPr>
            <a:r>
              <a:rPr lang="es-ES" b="0" i="0" dirty="0">
                <a:solidFill>
                  <a:srgbClr val="333333"/>
                </a:solidFill>
                <a:effectLst/>
                <a:latin typeface="Lato" panose="020F0502020204030203" pitchFamily="34" charset="0"/>
              </a:rPr>
              <a:t>La sentencia DELETE es usada para BORRAR valores en una tabla. Por ejemplo:</a:t>
            </a:r>
            <a:endParaRPr lang="es-ES" sz="7200" b="0" i="0" dirty="0">
              <a:solidFill>
                <a:srgbClr val="333333"/>
              </a:solidFill>
              <a:effectLst/>
              <a:latin typeface="Lato" panose="020F0502020204030203" pitchFamily="34" charset="0"/>
            </a:endParaRPr>
          </a:p>
        </p:txBody>
      </p:sp>
      <p:sp>
        <p:nvSpPr>
          <p:cNvPr id="4" name="Marcador de contenido 2">
            <a:extLst>
              <a:ext uri="{FF2B5EF4-FFF2-40B4-BE49-F238E27FC236}">
                <a16:creationId xmlns:a16="http://schemas.microsoft.com/office/drawing/2014/main" id="{596BB3CC-8AE1-4C88-97CE-5E7A94B34394}"/>
              </a:ext>
            </a:extLst>
          </p:cNvPr>
          <p:cNvSpPr txBox="1">
            <a:spLocks/>
          </p:cNvSpPr>
          <p:nvPr/>
        </p:nvSpPr>
        <p:spPr>
          <a:xfrm>
            <a:off x="844061" y="3217399"/>
            <a:ext cx="10297549" cy="982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b="0" i="0">
                <a:solidFill>
                  <a:srgbClr val="A626A4"/>
                </a:solidFill>
                <a:effectLst/>
                <a:latin typeface="SFMono-Regular"/>
              </a:rPr>
              <a:t>DELETE</a:t>
            </a:r>
            <a:r>
              <a:rPr lang="es-CO" b="0" i="0">
                <a:solidFill>
                  <a:srgbClr val="383A42"/>
                </a:solidFill>
                <a:effectLst/>
                <a:latin typeface="SFMono-Regular"/>
              </a:rPr>
              <a:t> </a:t>
            </a:r>
            <a:r>
              <a:rPr lang="es-CO" b="0" i="0">
                <a:solidFill>
                  <a:srgbClr val="A626A4"/>
                </a:solidFill>
                <a:effectLst/>
                <a:latin typeface="SFMono-Regular"/>
              </a:rPr>
              <a:t>FROM</a:t>
            </a:r>
            <a:r>
              <a:rPr lang="es-CO" b="0" i="0">
                <a:solidFill>
                  <a:srgbClr val="383A42"/>
                </a:solidFill>
                <a:effectLst/>
                <a:latin typeface="SFMono-Regular"/>
              </a:rPr>
              <a:t> personas </a:t>
            </a:r>
            <a:r>
              <a:rPr lang="es-CO" b="0" i="0">
                <a:solidFill>
                  <a:srgbClr val="A626A4"/>
                </a:solidFill>
                <a:effectLst/>
                <a:latin typeface="SFMono-Regular"/>
              </a:rPr>
              <a:t>WHERE</a:t>
            </a:r>
            <a:r>
              <a:rPr lang="es-CO" b="0" i="0">
                <a:solidFill>
                  <a:srgbClr val="383A42"/>
                </a:solidFill>
                <a:effectLst/>
                <a:latin typeface="SFMono-Regular"/>
              </a:rPr>
              <a:t> nombre = ‘LUIS’ </a:t>
            </a:r>
            <a:r>
              <a:rPr lang="es-CO" b="0" i="0">
                <a:solidFill>
                  <a:srgbClr val="A626A4"/>
                </a:solidFill>
                <a:effectLst/>
                <a:latin typeface="SFMono-Regular"/>
              </a:rPr>
              <a:t>AND</a:t>
            </a:r>
            <a:r>
              <a:rPr lang="es-CO" b="0" i="0">
                <a:solidFill>
                  <a:srgbClr val="383A42"/>
                </a:solidFill>
                <a:effectLst/>
                <a:latin typeface="SFMono-Regular"/>
              </a:rPr>
              <a:t> apellido1 = ‘LOPEZ’ </a:t>
            </a:r>
            <a:r>
              <a:rPr lang="es-CO" b="0" i="0">
                <a:solidFill>
                  <a:srgbClr val="A626A4"/>
                </a:solidFill>
                <a:effectLst/>
                <a:latin typeface="SFMono-Regular"/>
              </a:rPr>
              <a:t>AND</a:t>
            </a:r>
            <a:r>
              <a:rPr lang="es-CO" b="0" i="0">
                <a:solidFill>
                  <a:srgbClr val="383A42"/>
                </a:solidFill>
                <a:effectLst/>
                <a:latin typeface="SFMono-Regular"/>
              </a:rPr>
              <a:t> apellido2 = ‘MATEOS’</a:t>
            </a:r>
            <a:endParaRPr lang="es-ES" sz="7200" dirty="0">
              <a:solidFill>
                <a:srgbClr val="333333"/>
              </a:solidFill>
              <a:latin typeface="Lato" panose="020F0502020204030203" pitchFamily="34" charset="0"/>
            </a:endParaRPr>
          </a:p>
        </p:txBody>
      </p:sp>
      <p:sp>
        <p:nvSpPr>
          <p:cNvPr id="5" name="Marcador de contenido 2">
            <a:extLst>
              <a:ext uri="{FF2B5EF4-FFF2-40B4-BE49-F238E27FC236}">
                <a16:creationId xmlns:a16="http://schemas.microsoft.com/office/drawing/2014/main" id="{8B22A2B6-BF05-4E8F-8705-125FC652C76F}"/>
              </a:ext>
            </a:extLst>
          </p:cNvPr>
          <p:cNvSpPr txBox="1">
            <a:spLocks/>
          </p:cNvSpPr>
          <p:nvPr/>
        </p:nvSpPr>
        <p:spPr>
          <a:xfrm>
            <a:off x="844060" y="4664026"/>
            <a:ext cx="10297549" cy="982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b="0" i="0" dirty="0">
                <a:solidFill>
                  <a:srgbClr val="002060"/>
                </a:solidFill>
                <a:effectLst/>
                <a:latin typeface="SFMono-Regular"/>
              </a:rPr>
              <a:t>https://openwebinars.net/blog/que-es-mysql/</a:t>
            </a:r>
            <a:endParaRPr lang="es-ES" sz="7200" dirty="0">
              <a:solidFill>
                <a:srgbClr val="002060"/>
              </a:solidFill>
              <a:latin typeface="Lato" panose="020F0502020204030203" pitchFamily="34" charset="0"/>
            </a:endParaRPr>
          </a:p>
        </p:txBody>
      </p:sp>
    </p:spTree>
    <p:extLst>
      <p:ext uri="{BB962C8B-B14F-4D97-AF65-F5344CB8AC3E}">
        <p14:creationId xmlns:p14="http://schemas.microsoft.com/office/powerpoint/2010/main" val="319586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9CDC7-E101-4D2C-B750-4AF90ECEB727}"/>
              </a:ext>
            </a:extLst>
          </p:cNvPr>
          <p:cNvSpPr>
            <a:spLocks noGrp="1"/>
          </p:cNvSpPr>
          <p:nvPr>
            <p:ph type="title"/>
          </p:nvPr>
        </p:nvSpPr>
        <p:spPr>
          <a:xfrm>
            <a:off x="838200" y="84784"/>
            <a:ext cx="10683240" cy="1325563"/>
          </a:xfrm>
        </p:spPr>
        <p:txBody>
          <a:bodyPr>
            <a:noAutofit/>
          </a:bodyPr>
          <a:lstStyle/>
          <a:p>
            <a:pPr algn="just"/>
            <a:r>
              <a:rPr lang="es-ES" sz="3600" b="0" i="0" dirty="0">
                <a:solidFill>
                  <a:srgbClr val="333333"/>
                </a:solidFill>
                <a:effectLst/>
                <a:latin typeface="-apple-system"/>
              </a:rPr>
              <a:t>Imaginemos que tenemos una colección a la que llamamos Personas.</a:t>
            </a:r>
            <a:endParaRPr lang="es-CO" sz="2400" dirty="0"/>
          </a:p>
        </p:txBody>
      </p:sp>
      <p:sp>
        <p:nvSpPr>
          <p:cNvPr id="10" name="CuadroTexto 9">
            <a:extLst>
              <a:ext uri="{FF2B5EF4-FFF2-40B4-BE49-F238E27FC236}">
                <a16:creationId xmlns:a16="http://schemas.microsoft.com/office/drawing/2014/main" id="{25EB381D-B071-43F4-AD31-B3863EFF468E}"/>
              </a:ext>
            </a:extLst>
          </p:cNvPr>
          <p:cNvSpPr txBox="1"/>
          <p:nvPr/>
        </p:nvSpPr>
        <p:spPr>
          <a:xfrm>
            <a:off x="838200" y="1536958"/>
            <a:ext cx="3002280"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Nombre: "Pedro",</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Apellidos: "Martínez Campo",</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Edad: 22, Aficiones: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a:t>
            </a:r>
            <a:r>
              <a:rPr kumimoji="0" lang="es-CO" altLang="es-CO" sz="1800" b="0" i="0" u="none" strike="noStrike" cap="none" normalizeH="0" baseline="0" dirty="0" err="1">
                <a:ln>
                  <a:noFill/>
                </a:ln>
                <a:solidFill>
                  <a:srgbClr val="333333"/>
                </a:solidFill>
                <a:effectLst/>
                <a:latin typeface="-apple-system"/>
              </a:rPr>
              <a:t>fútbol","tenis","ciclismo</a:t>
            </a:r>
            <a:r>
              <a:rPr kumimoji="0" lang="es-CO" altLang="es-CO" sz="1800" b="0" i="0" u="none" strike="noStrike" cap="none" normalizeH="0" baseline="0" dirty="0">
                <a:ln>
                  <a:noFill/>
                </a:ln>
                <a:solidFill>
                  <a:srgbClr val="333333"/>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Amigos: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err="1">
                <a:ln>
                  <a:noFill/>
                </a:ln>
                <a:solidFill>
                  <a:srgbClr val="333333"/>
                </a:solidFill>
                <a:effectLst/>
                <a:latin typeface="-apple-system"/>
              </a:rPr>
              <a:t>Nombre:"María</a:t>
            </a:r>
            <a:r>
              <a:rPr kumimoji="0" lang="es-CO" altLang="es-CO" sz="1800" b="0" i="0" u="none" strike="noStrike" cap="none" normalizeH="0" baseline="0" dirty="0">
                <a:ln>
                  <a:noFill/>
                </a:ln>
                <a:solidFill>
                  <a:srgbClr val="333333"/>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Edad:22</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err="1">
                <a:ln>
                  <a:noFill/>
                </a:ln>
                <a:solidFill>
                  <a:srgbClr val="333333"/>
                </a:solidFill>
                <a:effectLst/>
                <a:latin typeface="-apple-system"/>
              </a:rPr>
              <a:t>Nombre:"Luis</a:t>
            </a:r>
            <a:r>
              <a:rPr kumimoji="0" lang="es-CO" altLang="es-CO" sz="1800" b="0" i="0" u="none" strike="noStrike" cap="none" normalizeH="0" baseline="0" dirty="0">
                <a:ln>
                  <a:noFill/>
                </a:ln>
                <a:solidFill>
                  <a:srgbClr val="333333"/>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Edad:28</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333333"/>
                </a:solidFill>
                <a:effectLst/>
                <a:latin typeface="-apple-system"/>
              </a:rPr>
              <a:t>}</a:t>
            </a:r>
            <a:endParaRPr kumimoji="0" lang="es-CO" altLang="es-CO" sz="2800" b="0" i="0" u="none" strike="noStrike" cap="none" normalizeH="0" baseline="0" dirty="0">
              <a:ln>
                <a:noFill/>
              </a:ln>
              <a:solidFill>
                <a:schemeClr val="tx1"/>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EB328040-BF07-4D2F-9035-2A2571949CAE}"/>
              </a:ext>
            </a:extLst>
          </p:cNvPr>
          <p:cNvSpPr txBox="1"/>
          <p:nvPr/>
        </p:nvSpPr>
        <p:spPr>
          <a:xfrm>
            <a:off x="6025075" y="2305615"/>
            <a:ext cx="5496365" cy="224676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sz="2800" b="0" i="0" dirty="0">
                <a:solidFill>
                  <a:srgbClr val="333333"/>
                </a:solidFill>
                <a:effectLst/>
                <a:latin typeface="-apple-system"/>
              </a:rPr>
              <a:t>El documento anterior es un clásico documento JSON. Tiene </a:t>
            </a:r>
            <a:r>
              <a:rPr lang="es-ES" sz="2800" b="0" i="0" dirty="0" err="1">
                <a:solidFill>
                  <a:srgbClr val="333333"/>
                </a:solidFill>
                <a:effectLst/>
                <a:latin typeface="-apple-system"/>
              </a:rPr>
              <a:t>strings</a:t>
            </a:r>
            <a:r>
              <a:rPr lang="es-ES" sz="2800" b="0" i="0" dirty="0">
                <a:solidFill>
                  <a:srgbClr val="333333"/>
                </a:solidFill>
                <a:effectLst/>
                <a:latin typeface="-apple-system"/>
              </a:rPr>
              <a:t>, </a:t>
            </a:r>
            <a:r>
              <a:rPr lang="es-ES" sz="2800" b="0" i="0" dirty="0" err="1">
                <a:solidFill>
                  <a:srgbClr val="333333"/>
                </a:solidFill>
                <a:effectLst/>
                <a:latin typeface="-apple-system"/>
              </a:rPr>
              <a:t>arrays</a:t>
            </a:r>
            <a:r>
              <a:rPr lang="es-ES" sz="2800" b="0" i="0" dirty="0">
                <a:solidFill>
                  <a:srgbClr val="333333"/>
                </a:solidFill>
                <a:effectLst/>
                <a:latin typeface="-apple-system"/>
              </a:rPr>
              <a:t>, subdocumentos y números. En la misma colección podríamos guardar un documento como este:</a:t>
            </a:r>
            <a:endParaRPr kumimoji="0" lang="es-CO" altLang="es-CO"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60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A3E3D6A2-3B56-47A7-A656-C05BC88C9ED1}"/>
              </a:ext>
            </a:extLst>
          </p:cNvPr>
          <p:cNvSpPr>
            <a:spLocks noGrp="1"/>
          </p:cNvSpPr>
          <p:nvPr>
            <p:ph idx="1"/>
          </p:nvPr>
        </p:nvSpPr>
        <p:spPr>
          <a:xfrm>
            <a:off x="838201" y="2444604"/>
            <a:ext cx="4591864" cy="2971458"/>
          </a:xfrm>
        </p:spPr>
        <p:txBody>
          <a:bodyPr/>
          <a:lstStyle/>
          <a:p>
            <a:pPr marL="0" indent="0">
              <a:buNone/>
            </a:pPr>
            <a:r>
              <a:rPr kumimoji="0" lang="es-CO" altLang="es-CO" sz="2800" b="0" i="0" u="none" strike="noStrike" cap="none" normalizeH="0" baseline="0" dirty="0">
                <a:ln>
                  <a:noFill/>
                </a:ln>
                <a:solidFill>
                  <a:srgbClr val="333333"/>
                </a:solidFill>
                <a:effectLst/>
                <a:latin typeface="-apple-system"/>
              </a:rPr>
              <a:t>{</a:t>
            </a:r>
          </a:p>
          <a:p>
            <a:pPr marL="0" indent="0">
              <a:buNone/>
            </a:pPr>
            <a:r>
              <a:rPr kumimoji="0" lang="es-CO" altLang="es-CO" sz="2800" b="0" i="0" u="none" strike="noStrike" cap="none" normalizeH="0" baseline="0" dirty="0">
                <a:ln>
                  <a:noFill/>
                </a:ln>
                <a:solidFill>
                  <a:srgbClr val="333333"/>
                </a:solidFill>
                <a:effectLst/>
                <a:latin typeface="-apple-system"/>
              </a:rPr>
              <a:t>Nombre: "Luis",</a:t>
            </a:r>
          </a:p>
          <a:p>
            <a:pPr marL="0" indent="0">
              <a:buNone/>
            </a:pPr>
            <a:r>
              <a:rPr kumimoji="0" lang="es-CO" altLang="es-CO" sz="2800" b="0" i="0" u="none" strike="noStrike" cap="none" normalizeH="0" baseline="0" dirty="0">
                <a:ln>
                  <a:noFill/>
                </a:ln>
                <a:solidFill>
                  <a:srgbClr val="333333"/>
                </a:solidFill>
                <a:effectLst/>
                <a:latin typeface="-apple-system"/>
              </a:rPr>
              <a:t>Estudios: "Administración y Dirección de Empresas",</a:t>
            </a:r>
          </a:p>
          <a:p>
            <a:pPr marL="0" indent="0">
              <a:buNone/>
            </a:pPr>
            <a:r>
              <a:rPr kumimoji="0" lang="es-CO" altLang="es-CO" sz="2800" b="0" i="0" u="none" strike="noStrike" cap="none" normalizeH="0" baseline="0" dirty="0">
                <a:ln>
                  <a:noFill/>
                </a:ln>
                <a:solidFill>
                  <a:srgbClr val="333333"/>
                </a:solidFill>
                <a:effectLst/>
                <a:latin typeface="-apple-system"/>
              </a:rPr>
              <a:t>Amigos:12</a:t>
            </a:r>
          </a:p>
          <a:p>
            <a:pPr marL="0" indent="0">
              <a:buNone/>
            </a:pPr>
            <a:r>
              <a:rPr kumimoji="0" lang="es-CO" altLang="es-CO" sz="2800" b="0" i="0" u="none" strike="noStrike" cap="none" normalizeH="0" baseline="0" dirty="0">
                <a:ln>
                  <a:noFill/>
                </a:ln>
                <a:solidFill>
                  <a:srgbClr val="333333"/>
                </a:solidFill>
                <a:effectLst/>
                <a:latin typeface="-apple-system"/>
              </a:rPr>
              <a:t>}</a:t>
            </a:r>
            <a:endParaRPr kumimoji="0" lang="es-CO" altLang="es-CO" sz="40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295FE2E-9091-4F76-9F32-75C2F0EF1FBF}"/>
              </a:ext>
            </a:extLst>
          </p:cNvPr>
          <p:cNvSpPr>
            <a:spLocks noChangeArrowheads="1"/>
          </p:cNvSpPr>
          <p:nvPr/>
        </p:nvSpPr>
        <p:spPr bwMode="auto">
          <a:xfrm>
            <a:off x="0" y="-14620831"/>
            <a:ext cx="65" cy="296988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4568660" rIns="0" bIns="14568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9" name="Título 1">
            <a:extLst>
              <a:ext uri="{FF2B5EF4-FFF2-40B4-BE49-F238E27FC236}">
                <a16:creationId xmlns:a16="http://schemas.microsoft.com/office/drawing/2014/main" id="{FDE06BD6-2EC7-4498-8C73-BC678BB3A8B0}"/>
              </a:ext>
            </a:extLst>
          </p:cNvPr>
          <p:cNvSpPr>
            <a:spLocks noGrp="1"/>
          </p:cNvSpPr>
          <p:nvPr>
            <p:ph type="title"/>
          </p:nvPr>
        </p:nvSpPr>
        <p:spPr>
          <a:xfrm>
            <a:off x="838200" y="225464"/>
            <a:ext cx="10683240" cy="1325563"/>
          </a:xfrm>
        </p:spPr>
        <p:txBody>
          <a:bodyPr>
            <a:noAutofit/>
          </a:bodyPr>
          <a:lstStyle/>
          <a:p>
            <a:pPr algn="just"/>
            <a:r>
              <a:rPr lang="es-ES" sz="3600" b="0" i="0" dirty="0">
                <a:solidFill>
                  <a:srgbClr val="333333"/>
                </a:solidFill>
                <a:effectLst/>
                <a:latin typeface="-apple-system"/>
              </a:rPr>
              <a:t>Un documento podría almacenarse de la siguiente manera:</a:t>
            </a:r>
            <a:endParaRPr lang="es-CO" sz="2400" dirty="0"/>
          </a:p>
        </p:txBody>
      </p:sp>
      <p:sp>
        <p:nvSpPr>
          <p:cNvPr id="10" name="CuadroTexto 9">
            <a:extLst>
              <a:ext uri="{FF2B5EF4-FFF2-40B4-BE49-F238E27FC236}">
                <a16:creationId xmlns:a16="http://schemas.microsoft.com/office/drawing/2014/main" id="{00BFF472-F0B2-439E-B885-EEFC75FC46E1}"/>
              </a:ext>
            </a:extLst>
          </p:cNvPr>
          <p:cNvSpPr txBox="1"/>
          <p:nvPr/>
        </p:nvSpPr>
        <p:spPr>
          <a:xfrm>
            <a:off x="5940667" y="1813238"/>
            <a:ext cx="5496365" cy="3970318"/>
          </a:xfrm>
          <a:prstGeom prst="rect">
            <a:avLst/>
          </a:prstGeom>
          <a:noFill/>
        </p:spPr>
        <p:txBody>
          <a:bodyPr wrap="square">
            <a:spAutoFit/>
          </a:bodyPr>
          <a:lstStyle/>
          <a:p>
            <a:pPr algn="just"/>
            <a:r>
              <a:rPr lang="es-ES" sz="2800" b="0" i="0" dirty="0">
                <a:solidFill>
                  <a:srgbClr val="333333"/>
                </a:solidFill>
                <a:effectLst/>
                <a:latin typeface="-apple-system"/>
              </a:rPr>
              <a:t>Este documento no sigue el mismo esquema que el primero. Tiene menos campos, algún campo nuevo que no existe en el documento anterior e incluso un campo de distinto tipo.</a:t>
            </a:r>
          </a:p>
          <a:p>
            <a:pPr algn="just"/>
            <a:r>
              <a:rPr lang="es-ES" sz="2800" b="0" i="0" dirty="0">
                <a:solidFill>
                  <a:srgbClr val="333333"/>
                </a:solidFill>
                <a:effectLst/>
                <a:latin typeface="-apple-system"/>
              </a:rPr>
              <a:t>Esto que es algo impensable en una base de datos relacional, es algo totalmente válido en </a:t>
            </a:r>
            <a:r>
              <a:rPr lang="es-ES" sz="2800" b="1" i="0" dirty="0">
                <a:solidFill>
                  <a:srgbClr val="333333"/>
                </a:solidFill>
                <a:effectLst/>
                <a:latin typeface="-apple-system"/>
              </a:rPr>
              <a:t>MongoDB</a:t>
            </a:r>
            <a:r>
              <a:rPr lang="es-ES" sz="2800" b="0" i="0" dirty="0">
                <a:solidFill>
                  <a:srgbClr val="333333"/>
                </a:solidFill>
                <a:effectLst/>
                <a:latin typeface="-apple-system"/>
              </a:rPr>
              <a:t>.</a:t>
            </a:r>
          </a:p>
        </p:txBody>
      </p:sp>
      <p:sp>
        <p:nvSpPr>
          <p:cNvPr id="13" name="Título 1">
            <a:extLst>
              <a:ext uri="{FF2B5EF4-FFF2-40B4-BE49-F238E27FC236}">
                <a16:creationId xmlns:a16="http://schemas.microsoft.com/office/drawing/2014/main" id="{8FCCF5EE-8054-4A3B-B18A-577C33D6A69B}"/>
              </a:ext>
            </a:extLst>
          </p:cNvPr>
          <p:cNvSpPr txBox="1">
            <a:spLocks/>
          </p:cNvSpPr>
          <p:nvPr/>
        </p:nvSpPr>
        <p:spPr>
          <a:xfrm>
            <a:off x="1607206" y="5975429"/>
            <a:ext cx="8666922" cy="3598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1600" dirty="0">
                <a:solidFill>
                  <a:srgbClr val="002060"/>
                </a:solidFill>
              </a:rPr>
              <a:t>https://www.genbeta.com/desarrollo/mongodb-que-es-como-funciona-y-cuando-podemos-usarlo-o-no</a:t>
            </a:r>
          </a:p>
        </p:txBody>
      </p:sp>
    </p:spTree>
    <p:extLst>
      <p:ext uri="{BB962C8B-B14F-4D97-AF65-F5344CB8AC3E}">
        <p14:creationId xmlns:p14="http://schemas.microsoft.com/office/powerpoint/2010/main" val="259785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D2631-2D9C-47C0-A0A7-34940A0E4FBE}"/>
              </a:ext>
            </a:extLst>
          </p:cNvPr>
          <p:cNvSpPr>
            <a:spLocks noGrp="1"/>
          </p:cNvSpPr>
          <p:nvPr>
            <p:ph type="title"/>
          </p:nvPr>
        </p:nvSpPr>
        <p:spPr>
          <a:xfrm>
            <a:off x="838200" y="308856"/>
            <a:ext cx="10515600" cy="858763"/>
          </a:xfrm>
        </p:spPr>
        <p:txBody>
          <a:bodyPr/>
          <a:lstStyle/>
          <a:p>
            <a:pPr algn="ctr"/>
            <a:r>
              <a:rPr lang="es-CO" dirty="0"/>
              <a:t>Comandos Básicos</a:t>
            </a:r>
          </a:p>
        </p:txBody>
      </p:sp>
      <p:sp>
        <p:nvSpPr>
          <p:cNvPr id="3" name="Marcador de contenido 2">
            <a:extLst>
              <a:ext uri="{FF2B5EF4-FFF2-40B4-BE49-F238E27FC236}">
                <a16:creationId xmlns:a16="http://schemas.microsoft.com/office/drawing/2014/main" id="{8BDE7576-FAB2-4F2B-9780-029661AFE64B}"/>
              </a:ext>
            </a:extLst>
          </p:cNvPr>
          <p:cNvSpPr>
            <a:spLocks noGrp="1"/>
          </p:cNvSpPr>
          <p:nvPr>
            <p:ph idx="1"/>
          </p:nvPr>
        </p:nvSpPr>
        <p:spPr>
          <a:xfrm>
            <a:off x="838200" y="3348327"/>
            <a:ext cx="4198034" cy="759655"/>
          </a:xfrm>
        </p:spPr>
        <p:txBody>
          <a:bodyPr>
            <a:normAutofit/>
          </a:bodyPr>
          <a:lstStyle/>
          <a:p>
            <a:pPr marL="0" indent="0" algn="just" fontAlgn="base">
              <a:buNone/>
            </a:pPr>
            <a:r>
              <a:rPr lang="es-ES" sz="2000" b="1" i="0" dirty="0">
                <a:effectLst/>
                <a:latin typeface="inherit"/>
              </a:rPr>
              <a:t>3 </a:t>
            </a:r>
            <a:r>
              <a:rPr lang="es-ES" sz="2000" b="1" i="0" dirty="0" err="1">
                <a:effectLst/>
                <a:latin typeface="inherit"/>
              </a:rPr>
              <a:t>db</a:t>
            </a:r>
            <a:r>
              <a:rPr lang="es-ES" sz="2000" b="1" i="0" dirty="0">
                <a:effectLst/>
                <a:latin typeface="inherit"/>
              </a:rPr>
              <a:t>.[</a:t>
            </a:r>
            <a:r>
              <a:rPr lang="es-ES" sz="2000" b="1" i="0" dirty="0" err="1">
                <a:effectLst/>
                <a:latin typeface="inherit"/>
              </a:rPr>
              <a:t>coleccion</a:t>
            </a:r>
            <a:r>
              <a:rPr lang="es-ES" sz="2000" b="1" i="0" dirty="0">
                <a:effectLst/>
                <a:latin typeface="inherit"/>
              </a:rPr>
              <a:t>].</a:t>
            </a:r>
            <a:r>
              <a:rPr lang="es-ES" sz="2000" b="1" i="0" dirty="0" err="1">
                <a:effectLst/>
                <a:latin typeface="inherit"/>
              </a:rPr>
              <a:t>insert</a:t>
            </a:r>
            <a:r>
              <a:rPr lang="es-ES" sz="2000" b="1" i="0" dirty="0">
                <a:effectLst/>
                <a:latin typeface="inherit"/>
              </a:rPr>
              <a:t>(   [documento          en formato JSON]  ) ;</a:t>
            </a:r>
            <a:endParaRPr lang="es-ES" sz="2000" b="0" i="0" dirty="0">
              <a:effectLst/>
              <a:latin typeface="inherit"/>
            </a:endParaRPr>
          </a:p>
        </p:txBody>
      </p:sp>
      <p:sp>
        <p:nvSpPr>
          <p:cNvPr id="5" name="CuadroTexto 4">
            <a:extLst>
              <a:ext uri="{FF2B5EF4-FFF2-40B4-BE49-F238E27FC236}">
                <a16:creationId xmlns:a16="http://schemas.microsoft.com/office/drawing/2014/main" id="{6EF73811-52DF-4E2D-B6C3-C4D9DD248998}"/>
              </a:ext>
            </a:extLst>
          </p:cNvPr>
          <p:cNvSpPr txBox="1"/>
          <p:nvPr/>
        </p:nvSpPr>
        <p:spPr>
          <a:xfrm>
            <a:off x="838200" y="4107982"/>
            <a:ext cx="3888544" cy="2308324"/>
          </a:xfrm>
          <a:prstGeom prst="rect">
            <a:avLst/>
          </a:prstGeom>
          <a:noFill/>
        </p:spPr>
        <p:txBody>
          <a:bodyPr wrap="square">
            <a:spAutoFit/>
          </a:bodyPr>
          <a:lstStyle/>
          <a:p>
            <a:pPr algn="just" fontAlgn="base"/>
            <a:r>
              <a:rPr lang="es-ES" b="0" i="0" dirty="0">
                <a:effectLst/>
                <a:latin typeface="Lato" panose="020F0502020204030203" pitchFamily="34" charset="0"/>
              </a:rPr>
              <a:t>Para insertar y crear una </a:t>
            </a:r>
            <a:r>
              <a:rPr lang="es-ES" b="1" i="0" dirty="0" err="1">
                <a:effectLst/>
                <a:latin typeface="inherit"/>
              </a:rPr>
              <a:t>coleccion</a:t>
            </a:r>
            <a:r>
              <a:rPr lang="es-ES" b="0" i="0" dirty="0">
                <a:effectLst/>
                <a:latin typeface="Lato" panose="020F0502020204030203" pitchFamily="34" charset="0"/>
              </a:rPr>
              <a:t> de datos en </a:t>
            </a:r>
            <a:r>
              <a:rPr lang="es-ES" b="1" i="0" dirty="0">
                <a:effectLst/>
                <a:latin typeface="inherit"/>
              </a:rPr>
              <a:t>MongoDB</a:t>
            </a:r>
            <a:r>
              <a:rPr lang="es-ES" b="0" i="0" dirty="0">
                <a:effectLst/>
                <a:latin typeface="Lato" panose="020F0502020204030203" pitchFamily="34" charset="0"/>
              </a:rPr>
              <a:t> solo debemos usar la sentencia </a:t>
            </a:r>
            <a:r>
              <a:rPr lang="es-ES" b="1" i="0" dirty="0" err="1">
                <a:effectLst/>
                <a:latin typeface="inherit"/>
              </a:rPr>
              <a:t>insert</a:t>
            </a:r>
            <a:r>
              <a:rPr lang="es-ES" b="0" i="0" dirty="0">
                <a:effectLst/>
                <a:latin typeface="Lato" panose="020F0502020204030203" pitchFamily="34" charset="0"/>
              </a:rPr>
              <a:t> y agregar el documento (datos) en formato </a:t>
            </a:r>
            <a:r>
              <a:rPr lang="es-ES" b="1" i="0" dirty="0">
                <a:effectLst/>
                <a:latin typeface="inherit"/>
              </a:rPr>
              <a:t>JSON</a:t>
            </a:r>
            <a:r>
              <a:rPr lang="es-ES" b="0" i="0" dirty="0">
                <a:effectLst/>
                <a:latin typeface="Lato" panose="020F0502020204030203" pitchFamily="34" charset="0"/>
              </a:rPr>
              <a:t>, la colecciones se crean </a:t>
            </a:r>
            <a:r>
              <a:rPr lang="es-ES" b="0" i="0" dirty="0" err="1">
                <a:effectLst/>
                <a:latin typeface="Lato" panose="020F0502020204030203" pitchFamily="34" charset="0"/>
              </a:rPr>
              <a:t>automaticamente</a:t>
            </a:r>
            <a:r>
              <a:rPr lang="es-ES" b="0" i="0" dirty="0">
                <a:effectLst/>
                <a:latin typeface="Lato" panose="020F0502020204030203" pitchFamily="34" charset="0"/>
              </a:rPr>
              <a:t> en </a:t>
            </a:r>
            <a:r>
              <a:rPr lang="es-ES" b="1" i="0" dirty="0" err="1">
                <a:effectLst/>
                <a:latin typeface="inherit"/>
              </a:rPr>
              <a:t>mongodb</a:t>
            </a:r>
            <a:r>
              <a:rPr lang="es-ES" b="0" i="0" dirty="0">
                <a:effectLst/>
                <a:latin typeface="Lato" panose="020F0502020204030203" pitchFamily="34" charset="0"/>
              </a:rPr>
              <a:t> una vez que insertamos un elemento o </a:t>
            </a:r>
            <a:r>
              <a:rPr lang="es-ES" b="1" i="0" dirty="0" err="1">
                <a:effectLst/>
                <a:latin typeface="inherit"/>
              </a:rPr>
              <a:t>coleccion</a:t>
            </a:r>
            <a:r>
              <a:rPr lang="es-ES" b="0" i="0" dirty="0">
                <a:effectLst/>
                <a:latin typeface="Lato" panose="020F0502020204030203" pitchFamily="34" charset="0"/>
              </a:rPr>
              <a:t>.</a:t>
            </a:r>
          </a:p>
        </p:txBody>
      </p:sp>
      <p:sp>
        <p:nvSpPr>
          <p:cNvPr id="6" name="Marcador de contenido 2">
            <a:extLst>
              <a:ext uri="{FF2B5EF4-FFF2-40B4-BE49-F238E27FC236}">
                <a16:creationId xmlns:a16="http://schemas.microsoft.com/office/drawing/2014/main" id="{CF602E6E-87B8-4CEC-8278-1CAC626CB955}"/>
              </a:ext>
            </a:extLst>
          </p:cNvPr>
          <p:cNvSpPr txBox="1">
            <a:spLocks/>
          </p:cNvSpPr>
          <p:nvPr/>
        </p:nvSpPr>
        <p:spPr>
          <a:xfrm>
            <a:off x="7226101" y="2398030"/>
            <a:ext cx="3535683" cy="422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s-CO" sz="2000" b="1" dirty="0">
                <a:latin typeface="inherit"/>
              </a:rPr>
              <a:t>2 </a:t>
            </a:r>
            <a:r>
              <a:rPr lang="es-CO" sz="2000" b="1" i="0" dirty="0">
                <a:effectLst/>
                <a:latin typeface="inherit"/>
              </a:rPr>
              <a:t>use [nombre de la base];</a:t>
            </a:r>
            <a:endParaRPr lang="es-CO" sz="700" b="0" i="0" dirty="0">
              <a:effectLst/>
              <a:latin typeface="inherit"/>
            </a:endParaRPr>
          </a:p>
        </p:txBody>
      </p:sp>
      <p:sp>
        <p:nvSpPr>
          <p:cNvPr id="7" name="CuadroTexto 6">
            <a:extLst>
              <a:ext uri="{FF2B5EF4-FFF2-40B4-BE49-F238E27FC236}">
                <a16:creationId xmlns:a16="http://schemas.microsoft.com/office/drawing/2014/main" id="{7388C5B9-B6E9-468B-B22E-D4455A8532A0}"/>
              </a:ext>
            </a:extLst>
          </p:cNvPr>
          <p:cNvSpPr txBox="1"/>
          <p:nvPr/>
        </p:nvSpPr>
        <p:spPr>
          <a:xfrm>
            <a:off x="7155768" y="2799464"/>
            <a:ext cx="3888544" cy="2031325"/>
          </a:xfrm>
          <a:prstGeom prst="rect">
            <a:avLst/>
          </a:prstGeom>
          <a:noFill/>
        </p:spPr>
        <p:txBody>
          <a:bodyPr wrap="square">
            <a:spAutoFit/>
          </a:bodyPr>
          <a:lstStyle/>
          <a:p>
            <a:pPr algn="just" fontAlgn="base"/>
            <a:r>
              <a:rPr lang="es-ES" dirty="0">
                <a:latin typeface="Lato" panose="020F0502020204030203" pitchFamily="34" charset="0"/>
              </a:rPr>
              <a:t>C</a:t>
            </a:r>
            <a:r>
              <a:rPr lang="es-ES" b="0" i="0" dirty="0">
                <a:effectLst/>
                <a:latin typeface="Lato" panose="020F0502020204030203" pitchFamily="34" charset="0"/>
              </a:rPr>
              <a:t>on este comando hacemos uso de una base de datos igual que en </a:t>
            </a:r>
            <a:r>
              <a:rPr lang="es-ES" b="0" i="0" dirty="0" err="1">
                <a:effectLst/>
                <a:latin typeface="Lato" panose="020F0502020204030203" pitchFamily="34" charset="0"/>
              </a:rPr>
              <a:t>mysql</a:t>
            </a:r>
            <a:r>
              <a:rPr lang="es-ES" b="0" i="0" dirty="0">
                <a:effectLst/>
                <a:latin typeface="Lato" panose="020F0502020204030203" pitchFamily="34" charset="0"/>
              </a:rPr>
              <a:t>, </a:t>
            </a:r>
            <a:r>
              <a:rPr lang="es-ES" b="0" i="0" dirty="0" err="1">
                <a:effectLst/>
                <a:latin typeface="Lato" panose="020F0502020204030203" pitchFamily="34" charset="0"/>
              </a:rPr>
              <a:t>tambien</a:t>
            </a:r>
            <a:r>
              <a:rPr lang="es-ES" b="0" i="0" dirty="0">
                <a:effectLst/>
                <a:latin typeface="Lato" panose="020F0502020204030203" pitchFamily="34" charset="0"/>
              </a:rPr>
              <a:t> este comando nos crea una </a:t>
            </a:r>
            <a:r>
              <a:rPr lang="es-ES" b="1" i="0" dirty="0">
                <a:effectLst/>
                <a:latin typeface="Lato" panose="020F0502020204030203" pitchFamily="34" charset="0"/>
              </a:rPr>
              <a:t>base de datos</a:t>
            </a:r>
            <a:r>
              <a:rPr lang="es-ES" b="0" i="0" dirty="0">
                <a:effectLst/>
                <a:latin typeface="Lato" panose="020F0502020204030203" pitchFamily="34" charset="0"/>
              </a:rPr>
              <a:t> y </a:t>
            </a:r>
            <a:r>
              <a:rPr lang="es-ES" b="0" i="0" dirty="0" err="1">
                <a:effectLst/>
                <a:latin typeface="Lato" panose="020F0502020204030203" pitchFamily="34" charset="0"/>
              </a:rPr>
              <a:t>aparecera</a:t>
            </a:r>
            <a:r>
              <a:rPr lang="es-ES" b="0" i="0" dirty="0">
                <a:effectLst/>
                <a:latin typeface="Lato" panose="020F0502020204030203" pitchFamily="34" charset="0"/>
              </a:rPr>
              <a:t> listada con </a:t>
            </a:r>
            <a:r>
              <a:rPr lang="es-ES" b="1" i="0" dirty="0">
                <a:effectLst/>
                <a:latin typeface="Lato" panose="020F0502020204030203" pitchFamily="34" charset="0"/>
              </a:rPr>
              <a:t>show </a:t>
            </a:r>
            <a:r>
              <a:rPr lang="es-ES" b="1" i="0" dirty="0" err="1">
                <a:effectLst/>
                <a:latin typeface="Lato" panose="020F0502020204030203" pitchFamily="34" charset="0"/>
              </a:rPr>
              <a:t>dbs</a:t>
            </a:r>
            <a:r>
              <a:rPr lang="es-ES" b="0" i="0" dirty="0">
                <a:effectLst/>
                <a:latin typeface="Lato" panose="020F0502020204030203" pitchFamily="34" charset="0"/>
              </a:rPr>
              <a:t>; hasta que insertemos un documento en la </a:t>
            </a:r>
            <a:r>
              <a:rPr lang="es-ES" b="1" i="0" dirty="0" err="1">
                <a:effectLst/>
                <a:latin typeface="Lato" panose="020F0502020204030203" pitchFamily="34" charset="0"/>
              </a:rPr>
              <a:t>coleccion</a:t>
            </a:r>
            <a:r>
              <a:rPr lang="es-ES" b="0" i="0" dirty="0">
                <a:effectLst/>
                <a:latin typeface="Lato" panose="020F0502020204030203" pitchFamily="34" charset="0"/>
              </a:rPr>
              <a:t>.</a:t>
            </a:r>
          </a:p>
        </p:txBody>
      </p:sp>
      <p:sp>
        <p:nvSpPr>
          <p:cNvPr id="10" name="Marcador de contenido 2">
            <a:extLst>
              <a:ext uri="{FF2B5EF4-FFF2-40B4-BE49-F238E27FC236}">
                <a16:creationId xmlns:a16="http://schemas.microsoft.com/office/drawing/2014/main" id="{B348BD9B-8088-4C35-B3D2-36ABBCBC8A5F}"/>
              </a:ext>
            </a:extLst>
          </p:cNvPr>
          <p:cNvSpPr txBox="1">
            <a:spLocks/>
          </p:cNvSpPr>
          <p:nvPr/>
        </p:nvSpPr>
        <p:spPr>
          <a:xfrm>
            <a:off x="908534" y="1214002"/>
            <a:ext cx="2343443" cy="422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s-CO" sz="2000" b="1" i="0" dirty="0">
                <a:effectLst/>
                <a:latin typeface="inherit"/>
              </a:rPr>
              <a:t>1 show </a:t>
            </a:r>
            <a:r>
              <a:rPr lang="es-CO" sz="2000" b="1" i="0" dirty="0" err="1">
                <a:effectLst/>
                <a:latin typeface="inherit"/>
              </a:rPr>
              <a:t>dbs</a:t>
            </a:r>
            <a:r>
              <a:rPr lang="es-CO" sz="2000" b="1" i="0" dirty="0">
                <a:effectLst/>
                <a:latin typeface="inherit"/>
              </a:rPr>
              <a:t>;</a:t>
            </a:r>
            <a:endParaRPr lang="es-CO" sz="1050" b="0" i="0" dirty="0">
              <a:effectLst/>
              <a:latin typeface="inherit"/>
            </a:endParaRPr>
          </a:p>
        </p:txBody>
      </p:sp>
      <p:sp>
        <p:nvSpPr>
          <p:cNvPr id="11" name="CuadroTexto 10">
            <a:extLst>
              <a:ext uri="{FF2B5EF4-FFF2-40B4-BE49-F238E27FC236}">
                <a16:creationId xmlns:a16="http://schemas.microsoft.com/office/drawing/2014/main" id="{17210647-B17C-48CF-84A1-5517B6BAFE2B}"/>
              </a:ext>
            </a:extLst>
          </p:cNvPr>
          <p:cNvSpPr txBox="1"/>
          <p:nvPr/>
        </p:nvSpPr>
        <p:spPr>
          <a:xfrm>
            <a:off x="838200" y="1671706"/>
            <a:ext cx="3888544" cy="923330"/>
          </a:xfrm>
          <a:prstGeom prst="rect">
            <a:avLst/>
          </a:prstGeom>
          <a:noFill/>
        </p:spPr>
        <p:txBody>
          <a:bodyPr wrap="square">
            <a:spAutoFit/>
          </a:bodyPr>
          <a:lstStyle/>
          <a:p>
            <a:pPr algn="just" fontAlgn="base"/>
            <a:r>
              <a:rPr lang="es-ES" b="0" i="0" dirty="0">
                <a:effectLst/>
                <a:latin typeface="Lato" panose="020F0502020204030203" pitchFamily="34" charset="0"/>
              </a:rPr>
              <a:t>Este comando nos muestra las bases de datos </a:t>
            </a:r>
            <a:r>
              <a:rPr lang="es-ES" b="0" i="0" dirty="0" err="1">
                <a:effectLst/>
                <a:latin typeface="Lato" panose="020F0502020204030203" pitchFamily="34" charset="0"/>
              </a:rPr>
              <a:t>NoSql</a:t>
            </a:r>
            <a:r>
              <a:rPr lang="es-ES" b="0" i="0" dirty="0">
                <a:effectLst/>
                <a:latin typeface="Lato" panose="020F0502020204030203" pitchFamily="34" charset="0"/>
              </a:rPr>
              <a:t> que tenemos en </a:t>
            </a:r>
            <a:r>
              <a:rPr lang="es-ES" b="0" i="0" dirty="0" err="1">
                <a:effectLst/>
                <a:latin typeface="Lato" panose="020F0502020204030203" pitchFamily="34" charset="0"/>
              </a:rPr>
              <a:t>mongodb</a:t>
            </a:r>
            <a:r>
              <a:rPr lang="es-ES" b="0" i="0" dirty="0">
                <a:effectLst/>
                <a:latin typeface="Lato" panose="020F0502020204030203" pitchFamily="34" charset="0"/>
              </a:rPr>
              <a:t>.</a:t>
            </a:r>
          </a:p>
        </p:txBody>
      </p:sp>
    </p:spTree>
    <p:extLst>
      <p:ext uri="{BB962C8B-B14F-4D97-AF65-F5344CB8AC3E}">
        <p14:creationId xmlns:p14="http://schemas.microsoft.com/office/powerpoint/2010/main" val="110263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4CDDB4AB-DAAE-4CBC-81A8-B29069EC9EFA}"/>
              </a:ext>
            </a:extLst>
          </p:cNvPr>
          <p:cNvSpPr>
            <a:spLocks noGrp="1"/>
          </p:cNvSpPr>
          <p:nvPr>
            <p:ph idx="1"/>
          </p:nvPr>
        </p:nvSpPr>
        <p:spPr>
          <a:xfrm>
            <a:off x="1189891" y="3671667"/>
            <a:ext cx="1370428" cy="436099"/>
          </a:xfrm>
        </p:spPr>
        <p:txBody>
          <a:bodyPr>
            <a:normAutofit/>
          </a:bodyPr>
          <a:lstStyle/>
          <a:p>
            <a:pPr marL="0" indent="0" algn="just" fontAlgn="base">
              <a:buNone/>
            </a:pPr>
            <a:r>
              <a:rPr lang="es-CO" sz="2000" b="1" i="0" dirty="0">
                <a:effectLst/>
                <a:latin typeface="inherit"/>
              </a:rPr>
              <a:t>6 </a:t>
            </a:r>
            <a:r>
              <a:rPr lang="es-CO" sz="2000" b="1" i="0" dirty="0" err="1">
                <a:effectLst/>
                <a:latin typeface="inherit"/>
              </a:rPr>
              <a:t>pretty</a:t>
            </a:r>
            <a:r>
              <a:rPr lang="es-CO" sz="2000" b="1" i="0" dirty="0">
                <a:effectLst/>
                <a:latin typeface="inherit"/>
              </a:rPr>
              <a:t>();</a:t>
            </a:r>
            <a:endParaRPr lang="es-CO" sz="2000" b="0" i="0" dirty="0">
              <a:effectLst/>
              <a:latin typeface="inherit"/>
            </a:endParaRPr>
          </a:p>
        </p:txBody>
      </p:sp>
      <p:sp>
        <p:nvSpPr>
          <p:cNvPr id="5" name="CuadroTexto 4">
            <a:extLst>
              <a:ext uri="{FF2B5EF4-FFF2-40B4-BE49-F238E27FC236}">
                <a16:creationId xmlns:a16="http://schemas.microsoft.com/office/drawing/2014/main" id="{24D5721D-589E-4DE6-8DBB-F7C6A88E22F6}"/>
              </a:ext>
            </a:extLst>
          </p:cNvPr>
          <p:cNvSpPr txBox="1"/>
          <p:nvPr/>
        </p:nvSpPr>
        <p:spPr>
          <a:xfrm>
            <a:off x="1189891" y="4192166"/>
            <a:ext cx="3888544" cy="1754326"/>
          </a:xfrm>
          <a:prstGeom prst="rect">
            <a:avLst/>
          </a:prstGeom>
          <a:noFill/>
        </p:spPr>
        <p:txBody>
          <a:bodyPr wrap="square">
            <a:spAutoFit/>
          </a:bodyPr>
          <a:lstStyle/>
          <a:p>
            <a:pPr algn="just" fontAlgn="base"/>
            <a:r>
              <a:rPr lang="es-ES" b="0" i="0" dirty="0">
                <a:effectLst/>
                <a:latin typeface="Lato" panose="020F0502020204030203" pitchFamily="34" charset="0"/>
              </a:rPr>
              <a:t>si deseamos que los resultados se vean mucho mejor o darle un salida mas visible en pantalla, solo debemos agregar a la consulta   </a:t>
            </a:r>
            <a:r>
              <a:rPr lang="es-ES" b="1" i="0" dirty="0" err="1">
                <a:effectLst/>
                <a:latin typeface="Lato" panose="020F0502020204030203" pitchFamily="34" charset="0"/>
              </a:rPr>
              <a:t>pretty</a:t>
            </a:r>
            <a:r>
              <a:rPr lang="es-ES" b="1" i="0" dirty="0">
                <a:effectLst/>
                <a:latin typeface="Lato" panose="020F0502020204030203" pitchFamily="34" charset="0"/>
              </a:rPr>
              <a:t>() </a:t>
            </a:r>
            <a:r>
              <a:rPr lang="es-ES" b="0" i="0" dirty="0">
                <a:effectLst/>
                <a:latin typeface="Lato" panose="020F0502020204030203" pitchFamily="34" charset="0"/>
              </a:rPr>
              <a:t>que </a:t>
            </a:r>
            <a:r>
              <a:rPr lang="es-ES" b="0" i="0" dirty="0" err="1">
                <a:effectLst/>
                <a:latin typeface="Lato" panose="020F0502020204030203" pitchFamily="34" charset="0"/>
              </a:rPr>
              <a:t>hara</a:t>
            </a:r>
            <a:r>
              <a:rPr lang="es-ES" b="0" i="0" dirty="0">
                <a:effectLst/>
                <a:latin typeface="Lato" panose="020F0502020204030203" pitchFamily="34" charset="0"/>
              </a:rPr>
              <a:t> que el resultado se vea bonito!</a:t>
            </a:r>
          </a:p>
        </p:txBody>
      </p:sp>
      <p:sp>
        <p:nvSpPr>
          <p:cNvPr id="8" name="Marcador de contenido 2">
            <a:extLst>
              <a:ext uri="{FF2B5EF4-FFF2-40B4-BE49-F238E27FC236}">
                <a16:creationId xmlns:a16="http://schemas.microsoft.com/office/drawing/2014/main" id="{835DF929-600F-4D56-B3F7-FE52A8C4B49D}"/>
              </a:ext>
            </a:extLst>
          </p:cNvPr>
          <p:cNvSpPr txBox="1">
            <a:spLocks/>
          </p:cNvSpPr>
          <p:nvPr/>
        </p:nvSpPr>
        <p:spPr>
          <a:xfrm>
            <a:off x="7268304" y="1833147"/>
            <a:ext cx="3005804" cy="422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s-CO" sz="2000" b="1" i="0" dirty="0">
                <a:effectLst/>
                <a:latin typeface="inherit"/>
              </a:rPr>
              <a:t>5 </a:t>
            </a:r>
            <a:r>
              <a:rPr lang="es-CO" sz="2000" b="1" i="0" dirty="0" err="1">
                <a:effectLst/>
                <a:latin typeface="inherit"/>
              </a:rPr>
              <a:t>db</a:t>
            </a:r>
            <a:r>
              <a:rPr lang="es-CO" sz="2000" b="1" i="0" dirty="0">
                <a:effectLst/>
                <a:latin typeface="inherit"/>
              </a:rPr>
              <a:t>.[</a:t>
            </a:r>
            <a:r>
              <a:rPr lang="es-CO" sz="2000" b="1" i="0" dirty="0" err="1">
                <a:effectLst/>
                <a:latin typeface="inherit"/>
              </a:rPr>
              <a:t>coleccion</a:t>
            </a:r>
            <a:r>
              <a:rPr lang="es-CO" sz="2000" b="1" i="0" dirty="0">
                <a:effectLst/>
                <a:latin typeface="inherit"/>
              </a:rPr>
              <a:t>].</a:t>
            </a:r>
            <a:r>
              <a:rPr lang="es-CO" sz="2000" b="1" i="0" dirty="0" err="1">
                <a:effectLst/>
                <a:latin typeface="inherit"/>
              </a:rPr>
              <a:t>find</a:t>
            </a:r>
            <a:r>
              <a:rPr lang="es-CO" sz="2000" b="1" i="0" dirty="0">
                <a:effectLst/>
                <a:latin typeface="inherit"/>
              </a:rPr>
              <a:t>();</a:t>
            </a:r>
            <a:endParaRPr lang="es-CO" sz="1100" b="1" i="0" dirty="0">
              <a:effectLst/>
              <a:latin typeface="inherit"/>
            </a:endParaRPr>
          </a:p>
        </p:txBody>
      </p:sp>
      <p:sp>
        <p:nvSpPr>
          <p:cNvPr id="9" name="CuadroTexto 8">
            <a:extLst>
              <a:ext uri="{FF2B5EF4-FFF2-40B4-BE49-F238E27FC236}">
                <a16:creationId xmlns:a16="http://schemas.microsoft.com/office/drawing/2014/main" id="{0C71CB27-81B0-4D05-8179-FA9AF967D401}"/>
              </a:ext>
            </a:extLst>
          </p:cNvPr>
          <p:cNvSpPr txBox="1"/>
          <p:nvPr/>
        </p:nvSpPr>
        <p:spPr>
          <a:xfrm>
            <a:off x="7268304" y="2326524"/>
            <a:ext cx="3888544" cy="1754326"/>
          </a:xfrm>
          <a:prstGeom prst="rect">
            <a:avLst/>
          </a:prstGeom>
          <a:noFill/>
        </p:spPr>
        <p:txBody>
          <a:bodyPr wrap="square">
            <a:spAutoFit/>
          </a:bodyPr>
          <a:lstStyle/>
          <a:p>
            <a:pPr algn="just" fontAlgn="base"/>
            <a:r>
              <a:rPr lang="es-ES" dirty="0">
                <a:latin typeface="Lato" panose="020F0502020204030203" pitchFamily="34" charset="0"/>
              </a:rPr>
              <a:t>E</a:t>
            </a:r>
            <a:r>
              <a:rPr lang="es-ES" b="0" i="0" dirty="0">
                <a:effectLst/>
                <a:latin typeface="Lato" panose="020F0502020204030203" pitchFamily="34" charset="0"/>
              </a:rPr>
              <a:t>l comando </a:t>
            </a:r>
            <a:r>
              <a:rPr lang="es-ES" b="1" i="0" dirty="0" err="1">
                <a:effectLst/>
                <a:latin typeface="Lato" panose="020F0502020204030203" pitchFamily="34" charset="0"/>
              </a:rPr>
              <a:t>find</a:t>
            </a:r>
            <a:r>
              <a:rPr lang="es-ES" b="1" i="0" dirty="0">
                <a:effectLst/>
                <a:latin typeface="Lato" panose="020F0502020204030203" pitchFamily="34" charset="0"/>
              </a:rPr>
              <a:t>() </a:t>
            </a:r>
            <a:r>
              <a:rPr lang="es-ES" b="0" i="0" dirty="0">
                <a:effectLst/>
                <a:latin typeface="Lato" panose="020F0502020204030203" pitchFamily="34" charset="0"/>
              </a:rPr>
              <a:t>nos muestra la lista de documentos («registros») de una </a:t>
            </a:r>
            <a:r>
              <a:rPr lang="es-ES" b="0" i="0" dirty="0" err="1">
                <a:effectLst/>
                <a:latin typeface="Lato" panose="020F0502020204030203" pitchFamily="34" charset="0"/>
              </a:rPr>
              <a:t>coleccion</a:t>
            </a:r>
            <a:r>
              <a:rPr lang="es-ES" b="0" i="0" dirty="0">
                <a:effectLst/>
                <a:latin typeface="Lato" panose="020F0502020204030203" pitchFamily="34" charset="0"/>
              </a:rPr>
              <a:t>, podemos filtrar o enviar  al comando </a:t>
            </a:r>
            <a:r>
              <a:rPr lang="es-ES" b="0" i="0" dirty="0" err="1">
                <a:effectLst/>
                <a:latin typeface="Lato" panose="020F0502020204030203" pitchFamily="34" charset="0"/>
              </a:rPr>
              <a:t>find</a:t>
            </a:r>
            <a:r>
              <a:rPr lang="es-ES" b="0" i="0" dirty="0">
                <a:effectLst/>
                <a:latin typeface="Lato" panose="020F0502020204030203" pitchFamily="34" charset="0"/>
              </a:rPr>
              <a:t> para especificar los resultados de nuestra consulta.</a:t>
            </a:r>
          </a:p>
        </p:txBody>
      </p:sp>
      <p:sp>
        <p:nvSpPr>
          <p:cNvPr id="10" name="Marcador de contenido 2">
            <a:extLst>
              <a:ext uri="{FF2B5EF4-FFF2-40B4-BE49-F238E27FC236}">
                <a16:creationId xmlns:a16="http://schemas.microsoft.com/office/drawing/2014/main" id="{AC6F72BB-EAC8-4178-A738-47D8B4D1AEFC}"/>
              </a:ext>
            </a:extLst>
          </p:cNvPr>
          <p:cNvSpPr txBox="1">
            <a:spLocks/>
          </p:cNvSpPr>
          <p:nvPr/>
        </p:nvSpPr>
        <p:spPr>
          <a:xfrm>
            <a:off x="1189891" y="489477"/>
            <a:ext cx="3005804" cy="422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s-CO" sz="2000" b="1" dirty="0">
                <a:latin typeface="inherit"/>
              </a:rPr>
              <a:t>4 </a:t>
            </a:r>
            <a:r>
              <a:rPr lang="es-CO" sz="2400" b="1" i="0" dirty="0">
                <a:effectLst/>
                <a:latin typeface="inherit"/>
              </a:rPr>
              <a:t>show </a:t>
            </a:r>
            <a:r>
              <a:rPr lang="es-CO" sz="2400" b="1" i="0" dirty="0" err="1">
                <a:effectLst/>
                <a:latin typeface="inherit"/>
              </a:rPr>
              <a:t>collections</a:t>
            </a:r>
            <a:r>
              <a:rPr lang="es-CO" sz="2400" b="1" i="0" dirty="0">
                <a:effectLst/>
                <a:latin typeface="inherit"/>
              </a:rPr>
              <a:t>;</a:t>
            </a:r>
            <a:endParaRPr lang="es-CO" sz="900" b="0" i="0" dirty="0">
              <a:effectLst/>
              <a:latin typeface="inherit"/>
            </a:endParaRPr>
          </a:p>
        </p:txBody>
      </p:sp>
      <p:sp>
        <p:nvSpPr>
          <p:cNvPr id="11" name="CuadroTexto 10">
            <a:extLst>
              <a:ext uri="{FF2B5EF4-FFF2-40B4-BE49-F238E27FC236}">
                <a16:creationId xmlns:a16="http://schemas.microsoft.com/office/drawing/2014/main" id="{3E948F39-458F-47FF-AAA2-61D6134A2855}"/>
              </a:ext>
            </a:extLst>
          </p:cNvPr>
          <p:cNvSpPr txBox="1"/>
          <p:nvPr/>
        </p:nvSpPr>
        <p:spPr>
          <a:xfrm>
            <a:off x="1189891" y="982854"/>
            <a:ext cx="3888544" cy="1477328"/>
          </a:xfrm>
          <a:prstGeom prst="rect">
            <a:avLst/>
          </a:prstGeom>
          <a:noFill/>
        </p:spPr>
        <p:txBody>
          <a:bodyPr wrap="square">
            <a:spAutoFit/>
          </a:bodyPr>
          <a:lstStyle/>
          <a:p>
            <a:pPr algn="just" fontAlgn="base"/>
            <a:r>
              <a:rPr lang="es-ES" b="0" i="0" dirty="0">
                <a:effectLst/>
                <a:latin typeface="Lato" panose="020F0502020204030203" pitchFamily="34" charset="0"/>
              </a:rPr>
              <a:t>Este comando nos muestra las colecciones disponibles en la base datos, recuerda primero seleccionar la base de datos con el comando use.</a:t>
            </a:r>
          </a:p>
        </p:txBody>
      </p:sp>
    </p:spTree>
    <p:extLst>
      <p:ext uri="{BB962C8B-B14F-4D97-AF65-F5344CB8AC3E}">
        <p14:creationId xmlns:p14="http://schemas.microsoft.com/office/powerpoint/2010/main" val="417009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E92A7D3-7450-49C9-80B1-64CF442EACAE}"/>
              </a:ext>
            </a:extLst>
          </p:cNvPr>
          <p:cNvSpPr>
            <a:spLocks noGrp="1"/>
          </p:cNvSpPr>
          <p:nvPr>
            <p:ph idx="1"/>
          </p:nvPr>
        </p:nvSpPr>
        <p:spPr/>
        <p:txBody>
          <a:bodyPr/>
          <a:lstStyle/>
          <a:p>
            <a:pPr marL="0" indent="0" algn="just">
              <a:buNone/>
            </a:pPr>
            <a:r>
              <a:rPr lang="es-ES" b="0" i="0" dirty="0">
                <a:solidFill>
                  <a:srgbClr val="333333"/>
                </a:solidFill>
                <a:effectLst/>
                <a:latin typeface="Lato" panose="020F0502020204030203" pitchFamily="34" charset="0"/>
              </a:rPr>
              <a:t>MySQL es el sistema de gestión de bases de datos relacional más extendido en la actualidad al estar basada en código abierto. Desarrollado originalmente por MySQL AB, fue adquirida por </a:t>
            </a:r>
            <a:r>
              <a:rPr lang="es-ES" b="0" i="0" dirty="0" err="1">
                <a:solidFill>
                  <a:srgbClr val="333333"/>
                </a:solidFill>
                <a:effectLst/>
                <a:latin typeface="Lato" panose="020F0502020204030203" pitchFamily="34" charset="0"/>
              </a:rPr>
              <a:t>Sun</a:t>
            </a:r>
            <a:r>
              <a:rPr lang="es-ES" b="0" i="0" dirty="0">
                <a:solidFill>
                  <a:srgbClr val="333333"/>
                </a:solidFill>
                <a:effectLst/>
                <a:latin typeface="Lato" panose="020F0502020204030203" pitchFamily="34" charset="0"/>
              </a:rPr>
              <a:t> </a:t>
            </a:r>
            <a:r>
              <a:rPr lang="es-ES" b="0" i="0" dirty="0" err="1">
                <a:solidFill>
                  <a:srgbClr val="333333"/>
                </a:solidFill>
                <a:effectLst/>
                <a:latin typeface="Lato" panose="020F0502020204030203" pitchFamily="34" charset="0"/>
              </a:rPr>
              <a:t>MicroSystems</a:t>
            </a:r>
            <a:r>
              <a:rPr lang="es-ES" b="0" i="0" dirty="0">
                <a:solidFill>
                  <a:srgbClr val="333333"/>
                </a:solidFill>
                <a:effectLst/>
                <a:latin typeface="Lato" panose="020F0502020204030203" pitchFamily="34" charset="0"/>
              </a:rPr>
              <a:t> en 2008 y esta su vez comprada por Oracle </a:t>
            </a:r>
            <a:r>
              <a:rPr lang="es-ES" b="0" i="0" dirty="0" err="1">
                <a:solidFill>
                  <a:srgbClr val="333333"/>
                </a:solidFill>
                <a:effectLst/>
                <a:latin typeface="Lato" panose="020F0502020204030203" pitchFamily="34" charset="0"/>
              </a:rPr>
              <a:t>Corporation</a:t>
            </a:r>
            <a:r>
              <a:rPr lang="es-ES" b="0" i="0" dirty="0">
                <a:solidFill>
                  <a:srgbClr val="333333"/>
                </a:solidFill>
                <a:effectLst/>
                <a:latin typeface="Lato" panose="020F0502020204030203" pitchFamily="34" charset="0"/>
              </a:rPr>
              <a:t> en 2010, la cual ya era dueña de un motor propio </a:t>
            </a:r>
            <a:r>
              <a:rPr lang="es-ES" b="0" i="0" dirty="0" err="1">
                <a:solidFill>
                  <a:srgbClr val="333333"/>
                </a:solidFill>
                <a:effectLst/>
                <a:latin typeface="Lato" panose="020F0502020204030203" pitchFamily="34" charset="0"/>
              </a:rPr>
              <a:t>InnoDB</a:t>
            </a:r>
            <a:r>
              <a:rPr lang="es-ES" b="0" i="0" dirty="0">
                <a:solidFill>
                  <a:srgbClr val="333333"/>
                </a:solidFill>
                <a:effectLst/>
                <a:latin typeface="Lato" panose="020F0502020204030203" pitchFamily="34" charset="0"/>
              </a:rPr>
              <a:t> para MySQL.</a:t>
            </a:r>
          </a:p>
          <a:p>
            <a:pPr marL="0" indent="0" algn="just">
              <a:buNone/>
            </a:pPr>
            <a:r>
              <a:rPr lang="es-ES" b="0" i="0" dirty="0">
                <a:solidFill>
                  <a:srgbClr val="333333"/>
                </a:solidFill>
                <a:effectLst/>
                <a:latin typeface="Lato" panose="020F0502020204030203" pitchFamily="34" charset="0"/>
              </a:rPr>
              <a:t>MySQL es un sistema de gestión de bases de datos que cuenta con una doble licencia. Por una parte es de código abierto, pero por otra, cuenta con una versión comercial gestionada por la compañía Oracle.</a:t>
            </a:r>
          </a:p>
        </p:txBody>
      </p:sp>
      <p:sp>
        <p:nvSpPr>
          <p:cNvPr id="4" name="Título 1">
            <a:extLst>
              <a:ext uri="{FF2B5EF4-FFF2-40B4-BE49-F238E27FC236}">
                <a16:creationId xmlns:a16="http://schemas.microsoft.com/office/drawing/2014/main" id="{F064A124-8F8D-419A-B116-0905F80B1340}"/>
              </a:ext>
            </a:extLst>
          </p:cNvPr>
          <p:cNvSpPr txBox="1">
            <a:spLocks/>
          </p:cNvSpPr>
          <p:nvPr/>
        </p:nvSpPr>
        <p:spPr>
          <a:xfrm>
            <a:off x="1524000" y="539266"/>
            <a:ext cx="9144000" cy="971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i="0" dirty="0">
                <a:solidFill>
                  <a:srgbClr val="191919"/>
                </a:solidFill>
                <a:effectLst/>
                <a:latin typeface="Lato" panose="020F0502020204030203" pitchFamily="34" charset="0"/>
              </a:rPr>
              <a:t>MySQL</a:t>
            </a:r>
          </a:p>
        </p:txBody>
      </p:sp>
    </p:spTree>
    <p:extLst>
      <p:ext uri="{BB962C8B-B14F-4D97-AF65-F5344CB8AC3E}">
        <p14:creationId xmlns:p14="http://schemas.microsoft.com/office/powerpoint/2010/main" val="383538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04102-98F9-4C0C-B4E4-242956129557}"/>
              </a:ext>
            </a:extLst>
          </p:cNvPr>
          <p:cNvSpPr>
            <a:spLocks noGrp="1"/>
          </p:cNvSpPr>
          <p:nvPr>
            <p:ph type="title"/>
          </p:nvPr>
        </p:nvSpPr>
        <p:spPr/>
        <p:txBody>
          <a:bodyPr/>
          <a:lstStyle/>
          <a:p>
            <a:pPr algn="ctr"/>
            <a:r>
              <a:rPr lang="es-CO" b="1" i="0" dirty="0">
                <a:solidFill>
                  <a:srgbClr val="191919"/>
                </a:solidFill>
                <a:effectLst/>
                <a:latin typeface="Lato" panose="020F0502020204030203" pitchFamily="34" charset="0"/>
              </a:rPr>
              <a:t>Principales sentencias de MySQL</a:t>
            </a:r>
            <a:endParaRPr lang="es-CO" dirty="0"/>
          </a:p>
        </p:txBody>
      </p:sp>
      <p:sp>
        <p:nvSpPr>
          <p:cNvPr id="5" name="Marcador de contenido 2">
            <a:extLst>
              <a:ext uri="{FF2B5EF4-FFF2-40B4-BE49-F238E27FC236}">
                <a16:creationId xmlns:a16="http://schemas.microsoft.com/office/drawing/2014/main" id="{D4A89DED-A0CD-4CB3-A25D-35182C2EFF1C}"/>
              </a:ext>
            </a:extLst>
          </p:cNvPr>
          <p:cNvSpPr txBox="1">
            <a:spLocks/>
          </p:cNvSpPr>
          <p:nvPr/>
        </p:nvSpPr>
        <p:spPr>
          <a:xfrm>
            <a:off x="838201" y="2243899"/>
            <a:ext cx="4549726" cy="5658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rgbClr val="E83E8C"/>
                </a:solidFill>
                <a:effectLst/>
                <a:latin typeface="SFMono-Regular"/>
              </a:rPr>
              <a:t>SELECT</a:t>
            </a:r>
            <a:r>
              <a:rPr kumimoji="0" lang="es-CO" altLang="es-CO" sz="2000" b="1" i="0" u="none" strike="noStrike" cap="none" normalizeH="0" baseline="0" dirty="0">
                <a:ln>
                  <a:noFill/>
                </a:ln>
                <a:solidFill>
                  <a:srgbClr val="333333"/>
                </a:solidFill>
                <a:effectLst/>
                <a:latin typeface="Lato" panose="020F0502020204030203" pitchFamily="34" charset="0"/>
              </a:rPr>
              <a:t>. Es sin duda el comando más versátil del lenguaje SQL.</a:t>
            </a:r>
            <a:endParaRPr kumimoji="0" lang="es-CO" altLang="es-CO" sz="1600" b="1" i="0" u="none" strike="noStrike" cap="none" normalizeH="0" baseline="0" dirty="0">
              <a:ln>
                <a:noFill/>
              </a:ln>
              <a:solidFill>
                <a:srgbClr val="A626A4"/>
              </a:solidFill>
              <a:effectLst/>
              <a:latin typeface="SFMono-Regular"/>
            </a:endParaRPr>
          </a:p>
        </p:txBody>
      </p:sp>
      <p:sp>
        <p:nvSpPr>
          <p:cNvPr id="6" name="Marcador de contenido 2">
            <a:extLst>
              <a:ext uri="{FF2B5EF4-FFF2-40B4-BE49-F238E27FC236}">
                <a16:creationId xmlns:a16="http://schemas.microsoft.com/office/drawing/2014/main" id="{A872A552-D51B-477B-9548-31C4B191F182}"/>
              </a:ext>
            </a:extLst>
          </p:cNvPr>
          <p:cNvSpPr txBox="1">
            <a:spLocks/>
          </p:cNvSpPr>
          <p:nvPr/>
        </p:nvSpPr>
        <p:spPr>
          <a:xfrm>
            <a:off x="838200" y="2961855"/>
            <a:ext cx="4549727" cy="1440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kumimoji="0" lang="es-CO" altLang="es-CO" sz="2000" b="0" i="0" u="none" strike="noStrike" cap="none" normalizeH="0" baseline="0" dirty="0">
                <a:ln>
                  <a:noFill/>
                </a:ln>
                <a:solidFill>
                  <a:srgbClr val="A626A4"/>
                </a:solidFill>
                <a:effectLst/>
                <a:latin typeface="SFMono-Regular"/>
              </a:rPr>
              <a:t>SELECT</a:t>
            </a:r>
            <a:r>
              <a:rPr kumimoji="0" lang="es-CO" altLang="es-CO" sz="2000" b="0" i="0" u="none" strike="noStrike" cap="none" normalizeH="0" baseline="0" dirty="0">
                <a:ln>
                  <a:noFill/>
                </a:ln>
                <a:solidFill>
                  <a:srgbClr val="383A42"/>
                </a:solidFill>
                <a:effectLst/>
                <a:latin typeface="SFMono-Regular"/>
              </a:rPr>
              <a:t> *</a:t>
            </a:r>
            <a:br>
              <a:rPr kumimoji="0" lang="es-CO" altLang="es-CO" sz="2000" b="0" i="0" u="none" strike="noStrike" cap="none" normalizeH="0" baseline="0" dirty="0">
                <a:ln>
                  <a:noFill/>
                </a:ln>
                <a:solidFill>
                  <a:srgbClr val="383A42"/>
                </a:solidFill>
                <a:effectLst/>
                <a:latin typeface="SFMono-Regular"/>
              </a:rPr>
            </a:br>
            <a:r>
              <a:rPr kumimoji="0" lang="es-CO" altLang="es-CO" sz="2000" b="0" i="0" u="none" strike="noStrike" cap="none" normalizeH="0" baseline="0" dirty="0">
                <a:ln>
                  <a:noFill/>
                </a:ln>
                <a:solidFill>
                  <a:srgbClr val="A626A4"/>
                </a:solidFill>
                <a:effectLst/>
                <a:latin typeface="SFMono-Regular"/>
              </a:rPr>
              <a:t>FROM</a:t>
            </a:r>
            <a:r>
              <a:rPr kumimoji="0" lang="es-CO" altLang="es-CO" sz="2000" b="0" i="0" u="none" strike="noStrike" cap="none" normalizeH="0" baseline="0" dirty="0">
                <a:ln>
                  <a:noFill/>
                </a:ln>
                <a:solidFill>
                  <a:srgbClr val="383A42"/>
                </a:solidFill>
                <a:effectLst/>
                <a:latin typeface="SFMono-Regular"/>
              </a:rPr>
              <a:t> </a:t>
            </a:r>
            <a:r>
              <a:rPr kumimoji="0" lang="es-CO" altLang="es-CO" sz="2000" b="0" i="0" u="none" strike="noStrike" cap="none" normalizeH="0" baseline="0" dirty="0" err="1">
                <a:ln>
                  <a:noFill/>
                </a:ln>
                <a:solidFill>
                  <a:srgbClr val="383A42"/>
                </a:solidFill>
                <a:effectLst/>
                <a:latin typeface="SFMono-Regular"/>
              </a:rPr>
              <a:t>Nombre_Tabla_Vista</a:t>
            </a:r>
            <a:endParaRPr lang="es-CO" altLang="es-CO" sz="2000" dirty="0">
              <a:solidFill>
                <a:srgbClr val="383A42"/>
              </a:solidFill>
              <a:latin typeface="SFMono-Regular"/>
            </a:endParaRPr>
          </a:p>
          <a:p>
            <a:pPr marL="0" indent="0" eaLnBrk="0" fontAlgn="base" hangingPunct="0">
              <a:lnSpc>
                <a:spcPct val="100000"/>
              </a:lnSpc>
              <a:spcBef>
                <a:spcPct val="0"/>
              </a:spcBef>
              <a:spcAft>
                <a:spcPct val="0"/>
              </a:spcAft>
              <a:buNone/>
            </a:pPr>
            <a:r>
              <a:rPr kumimoji="0" lang="es-CO" altLang="es-CO" sz="2000" b="0" i="0" u="none" strike="noStrike" cap="none" normalizeH="0" baseline="0" dirty="0">
                <a:ln>
                  <a:noFill/>
                </a:ln>
                <a:solidFill>
                  <a:srgbClr val="A626A4"/>
                </a:solidFill>
                <a:effectLst/>
                <a:latin typeface="SFMono-Regular"/>
              </a:rPr>
              <a:t>WHERE</a:t>
            </a:r>
            <a:r>
              <a:rPr kumimoji="0" lang="es-CO" altLang="es-CO" sz="2000" b="0" i="0" u="none" strike="noStrike" cap="none" normalizeH="0" baseline="0" dirty="0">
                <a:ln>
                  <a:noFill/>
                </a:ln>
                <a:solidFill>
                  <a:srgbClr val="383A42"/>
                </a:solidFill>
                <a:effectLst/>
                <a:latin typeface="SFMono-Regular"/>
              </a:rPr>
              <a:t> Condiciones</a:t>
            </a:r>
          </a:p>
          <a:p>
            <a:pPr marL="0" indent="0" eaLnBrk="0" fontAlgn="base" hangingPunct="0">
              <a:lnSpc>
                <a:spcPct val="100000"/>
              </a:lnSpc>
              <a:spcBef>
                <a:spcPct val="0"/>
              </a:spcBef>
              <a:spcAft>
                <a:spcPct val="0"/>
              </a:spcAft>
              <a:buNone/>
            </a:pPr>
            <a:r>
              <a:rPr kumimoji="0" lang="es-CO" altLang="es-CO" sz="2000" b="0" i="0" u="none" strike="noStrike" cap="none" normalizeH="0" baseline="0" dirty="0">
                <a:ln>
                  <a:noFill/>
                </a:ln>
                <a:solidFill>
                  <a:srgbClr val="A626A4"/>
                </a:solidFill>
                <a:effectLst/>
                <a:latin typeface="SFMono-Regular"/>
              </a:rPr>
              <a:t>ORDER</a:t>
            </a:r>
            <a:r>
              <a:rPr kumimoji="0" lang="es-CO" altLang="es-CO" sz="2000" b="0" i="0" u="none" strike="noStrike" cap="none" normalizeH="0" baseline="0" dirty="0">
                <a:ln>
                  <a:noFill/>
                </a:ln>
                <a:solidFill>
                  <a:srgbClr val="383A42"/>
                </a:solidFill>
                <a:effectLst/>
                <a:latin typeface="SFMono-Regular"/>
              </a:rPr>
              <a:t> </a:t>
            </a:r>
            <a:r>
              <a:rPr kumimoji="0" lang="es-CO" altLang="es-CO" sz="2000" b="0" i="0" u="none" strike="noStrike" cap="none" normalizeH="0" baseline="0" dirty="0">
                <a:ln>
                  <a:noFill/>
                </a:ln>
                <a:solidFill>
                  <a:srgbClr val="A626A4"/>
                </a:solidFill>
                <a:effectLst/>
                <a:latin typeface="SFMono-Regular"/>
              </a:rPr>
              <a:t>BY</a:t>
            </a:r>
            <a:r>
              <a:rPr kumimoji="0" lang="es-CO" altLang="es-CO" sz="2000" b="0" i="0" u="none" strike="noStrike" cap="none" normalizeH="0" baseline="0" dirty="0">
                <a:ln>
                  <a:noFill/>
                </a:ln>
                <a:solidFill>
                  <a:srgbClr val="383A42"/>
                </a:solidFill>
                <a:effectLst/>
                <a:latin typeface="SFMono-Regular"/>
              </a:rPr>
              <a:t> </a:t>
            </a:r>
            <a:r>
              <a:rPr kumimoji="0" lang="es-CO" altLang="es-CO" sz="2000" b="0" i="0" u="none" strike="noStrike" cap="none" normalizeH="0" baseline="0" dirty="0" err="1">
                <a:ln>
                  <a:noFill/>
                </a:ln>
                <a:solidFill>
                  <a:srgbClr val="383A42"/>
                </a:solidFill>
                <a:effectLst/>
                <a:latin typeface="SFMono-Regular"/>
              </a:rPr>
              <a:t>ListaColumnas</a:t>
            </a:r>
            <a:r>
              <a:rPr kumimoji="0" lang="es-CO" altLang="es-CO" sz="2000" b="0" i="0" u="none" strike="noStrike" cap="none" normalizeH="0" baseline="0" dirty="0">
                <a:ln>
                  <a:noFill/>
                </a:ln>
                <a:solidFill>
                  <a:srgbClr val="383A42"/>
                </a:solidFill>
                <a:effectLst/>
                <a:latin typeface="SFMono-Regular"/>
              </a:rPr>
              <a:t> [ </a:t>
            </a:r>
            <a:r>
              <a:rPr kumimoji="0" lang="es-CO" altLang="es-CO" sz="2000" b="0" i="0" u="none" strike="noStrike" cap="none" normalizeH="0" baseline="0" dirty="0">
                <a:ln>
                  <a:noFill/>
                </a:ln>
                <a:solidFill>
                  <a:srgbClr val="A626A4"/>
                </a:solidFill>
                <a:effectLst/>
                <a:latin typeface="SFMono-Regular"/>
              </a:rPr>
              <a:t>ASC</a:t>
            </a:r>
            <a:r>
              <a:rPr kumimoji="0" lang="es-CO" altLang="es-CO" sz="2000" b="0" i="0" u="none" strike="noStrike" cap="none" normalizeH="0" baseline="0" dirty="0">
                <a:ln>
                  <a:noFill/>
                </a:ln>
                <a:solidFill>
                  <a:srgbClr val="383A42"/>
                </a:solidFill>
                <a:effectLst/>
                <a:latin typeface="SFMono-Regular"/>
              </a:rPr>
              <a:t> / </a:t>
            </a:r>
            <a:r>
              <a:rPr kumimoji="0" lang="es-CO" altLang="es-CO" sz="2000" b="0" i="0" u="none" strike="noStrike" cap="none" normalizeH="0" baseline="0" dirty="0">
                <a:ln>
                  <a:noFill/>
                </a:ln>
                <a:solidFill>
                  <a:srgbClr val="A626A4"/>
                </a:solidFill>
                <a:effectLst/>
                <a:latin typeface="SFMono-Regular"/>
              </a:rPr>
              <a:t>DESC</a:t>
            </a:r>
            <a:r>
              <a:rPr kumimoji="0" lang="es-CO" altLang="es-CO" sz="2000" b="0" i="0" u="none" strike="noStrike" cap="none" normalizeH="0" baseline="0" dirty="0">
                <a:ln>
                  <a:noFill/>
                </a:ln>
                <a:solidFill>
                  <a:srgbClr val="383A42"/>
                </a:solidFill>
                <a:effectLst/>
                <a:latin typeface="SFMono-Regular"/>
              </a:rPr>
              <a:t> ]</a:t>
            </a:r>
            <a:endParaRPr kumimoji="0" lang="es-CO" altLang="es-CO" sz="4400" b="0" i="0" u="none" strike="noStrike" cap="none" normalizeH="0" baseline="0" dirty="0">
              <a:ln>
                <a:noFill/>
              </a:ln>
              <a:solidFill>
                <a:schemeClr val="tx1"/>
              </a:solidFill>
              <a:effectLst/>
              <a:latin typeface="Arial" panose="020B0604020202020204" pitchFamily="34" charset="0"/>
            </a:endParaRPr>
          </a:p>
        </p:txBody>
      </p:sp>
      <p:sp>
        <p:nvSpPr>
          <p:cNvPr id="7" name="Marcador de contenido 2">
            <a:extLst>
              <a:ext uri="{FF2B5EF4-FFF2-40B4-BE49-F238E27FC236}">
                <a16:creationId xmlns:a16="http://schemas.microsoft.com/office/drawing/2014/main" id="{7D1CB5F8-6C72-426C-8884-706881BB85EC}"/>
              </a:ext>
            </a:extLst>
          </p:cNvPr>
          <p:cNvSpPr txBox="1">
            <a:spLocks/>
          </p:cNvSpPr>
          <p:nvPr/>
        </p:nvSpPr>
        <p:spPr>
          <a:xfrm>
            <a:off x="6804073" y="1825625"/>
            <a:ext cx="4549726" cy="565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CO" altLang="es-CO" sz="2000" b="1" dirty="0">
                <a:latin typeface="SFMono-Regular"/>
              </a:rPr>
              <a:t>Ejemplo:</a:t>
            </a:r>
            <a:endParaRPr kumimoji="0" lang="es-CO" altLang="es-CO" sz="1600" b="1" i="0" u="none" strike="noStrike" cap="none" normalizeH="0" baseline="0" dirty="0">
              <a:ln>
                <a:noFill/>
              </a:ln>
              <a:effectLst/>
              <a:latin typeface="SFMono-Regular"/>
            </a:endParaRPr>
          </a:p>
        </p:txBody>
      </p:sp>
      <p:sp>
        <p:nvSpPr>
          <p:cNvPr id="8" name="Marcador de contenido 2">
            <a:extLst>
              <a:ext uri="{FF2B5EF4-FFF2-40B4-BE49-F238E27FC236}">
                <a16:creationId xmlns:a16="http://schemas.microsoft.com/office/drawing/2014/main" id="{DB32D8A1-2952-45B3-A193-51F5473C260C}"/>
              </a:ext>
            </a:extLst>
          </p:cNvPr>
          <p:cNvSpPr txBox="1">
            <a:spLocks/>
          </p:cNvSpPr>
          <p:nvPr/>
        </p:nvSpPr>
        <p:spPr>
          <a:xfrm>
            <a:off x="6804071" y="2526841"/>
            <a:ext cx="4549727" cy="736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s-ES" sz="2000" b="0" i="0" dirty="0">
                <a:solidFill>
                  <a:srgbClr val="A626A4"/>
                </a:solidFill>
                <a:effectLst/>
                <a:latin typeface="SFMono-Regular"/>
              </a:rPr>
              <a:t>SELECT</a:t>
            </a:r>
            <a:r>
              <a:rPr lang="es-ES" sz="2000" b="0" i="0" dirty="0">
                <a:solidFill>
                  <a:srgbClr val="383A42"/>
                </a:solidFill>
                <a:effectLst/>
                <a:latin typeface="SFMono-Regular"/>
              </a:rPr>
              <a:t> nombre, apellido1, apellido2 </a:t>
            </a:r>
            <a:r>
              <a:rPr lang="es-ES" sz="2000" b="0" i="0" dirty="0">
                <a:solidFill>
                  <a:srgbClr val="A626A4"/>
                </a:solidFill>
                <a:effectLst/>
                <a:latin typeface="SFMono-Regular"/>
              </a:rPr>
              <a:t>FROM</a:t>
            </a:r>
            <a:r>
              <a:rPr lang="es-ES" sz="2000" b="0" i="0" dirty="0">
                <a:solidFill>
                  <a:srgbClr val="383A42"/>
                </a:solidFill>
                <a:effectLst/>
                <a:latin typeface="SFMono-Regular"/>
              </a:rPr>
              <a:t> personas</a:t>
            </a: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Tabla 12">
            <a:extLst>
              <a:ext uri="{FF2B5EF4-FFF2-40B4-BE49-F238E27FC236}">
                <a16:creationId xmlns:a16="http://schemas.microsoft.com/office/drawing/2014/main" id="{9C7885FB-A3CB-452D-9584-435B4F8DE7E6}"/>
              </a:ext>
            </a:extLst>
          </p:cNvPr>
          <p:cNvGraphicFramePr>
            <a:graphicFrameLocks noGrp="1"/>
          </p:cNvGraphicFramePr>
          <p:nvPr>
            <p:extLst>
              <p:ext uri="{D42A27DB-BD31-4B8C-83A1-F6EECF244321}">
                <p14:modId xmlns:p14="http://schemas.microsoft.com/office/powerpoint/2010/main" val="3403003014"/>
              </p:ext>
            </p:extLst>
          </p:nvPr>
        </p:nvGraphicFramePr>
        <p:xfrm>
          <a:off x="5657226" y="3587750"/>
          <a:ext cx="6138864" cy="1463040"/>
        </p:xfrm>
        <a:graphic>
          <a:graphicData uri="http://schemas.openxmlformats.org/drawingml/2006/table">
            <a:tbl>
              <a:tblPr/>
              <a:tblGrid>
                <a:gridCol w="2046288">
                  <a:extLst>
                    <a:ext uri="{9D8B030D-6E8A-4147-A177-3AD203B41FA5}">
                      <a16:colId xmlns:a16="http://schemas.microsoft.com/office/drawing/2014/main" val="12770008"/>
                    </a:ext>
                  </a:extLst>
                </a:gridCol>
                <a:gridCol w="2046288">
                  <a:extLst>
                    <a:ext uri="{9D8B030D-6E8A-4147-A177-3AD203B41FA5}">
                      <a16:colId xmlns:a16="http://schemas.microsoft.com/office/drawing/2014/main" val="1378773917"/>
                    </a:ext>
                  </a:extLst>
                </a:gridCol>
                <a:gridCol w="2046288">
                  <a:extLst>
                    <a:ext uri="{9D8B030D-6E8A-4147-A177-3AD203B41FA5}">
                      <a16:colId xmlns:a16="http://schemas.microsoft.com/office/drawing/2014/main" val="4030519528"/>
                    </a:ext>
                  </a:extLst>
                </a:gridCol>
              </a:tblGrid>
              <a:tr h="0">
                <a:tc>
                  <a:txBody>
                    <a:bodyPr/>
                    <a:lstStyle/>
                    <a:p>
                      <a:pPr fontAlgn="t"/>
                      <a:r>
                        <a:rPr lang="es-CO">
                          <a:effectLst/>
                        </a:rPr>
                        <a:t>nombre</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apellido1</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apellido2</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1277928535"/>
                  </a:ext>
                </a:extLst>
              </a:tr>
              <a:tr h="0">
                <a:tc>
                  <a:txBody>
                    <a:bodyPr/>
                    <a:lstStyle/>
                    <a:p>
                      <a:pPr fontAlgn="t"/>
                      <a:r>
                        <a:rPr lang="es-CO">
                          <a:effectLst/>
                        </a:rPr>
                        <a:t>JUAN</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MATEOS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MENDEZ</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3675898219"/>
                  </a:ext>
                </a:extLst>
              </a:tr>
              <a:tr h="0">
                <a:tc>
                  <a:txBody>
                    <a:bodyPr/>
                    <a:lstStyle/>
                    <a:p>
                      <a:pPr fontAlgn="t"/>
                      <a:r>
                        <a:rPr lang="es-CO">
                          <a:effectLst/>
                        </a:rPr>
                        <a:t>MARIA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GARCIA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BENITO</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1973182890"/>
                  </a:ext>
                </a:extLst>
              </a:tr>
              <a:tr h="0">
                <a:tc>
                  <a:txBody>
                    <a:bodyPr/>
                    <a:lstStyle/>
                    <a:p>
                      <a:pPr fontAlgn="t"/>
                      <a:r>
                        <a:rPr lang="es-CO">
                          <a:effectLst/>
                        </a:rPr>
                        <a:t>LUIS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dirty="0">
                          <a:effectLst/>
                        </a:rPr>
                        <a:t>GARCIA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dirty="0">
                          <a:effectLst/>
                        </a:rPr>
                        <a:t>MATEOS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521659688"/>
                  </a:ext>
                </a:extLst>
              </a:tr>
            </a:tbl>
          </a:graphicData>
        </a:graphic>
      </p:graphicFrame>
      <p:sp>
        <p:nvSpPr>
          <p:cNvPr id="14" name="Rectangle 2">
            <a:extLst>
              <a:ext uri="{FF2B5EF4-FFF2-40B4-BE49-F238E27FC236}">
                <a16:creationId xmlns:a16="http://schemas.microsoft.com/office/drawing/2014/main" id="{D0478BBC-2753-4A7E-B6FA-54163F0102B1}"/>
              </a:ext>
            </a:extLst>
          </p:cNvPr>
          <p:cNvSpPr>
            <a:spLocks noChangeArrowheads="1"/>
          </p:cNvSpPr>
          <p:nvPr/>
        </p:nvSpPr>
        <p:spPr bwMode="auto">
          <a:xfrm>
            <a:off x="3025775"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a:ln>
                  <a:noFill/>
                </a:ln>
                <a:solidFill>
                  <a:schemeClr val="tx1"/>
                </a:solidFill>
                <a:effectLst/>
                <a:latin typeface="Arial" panose="020B0604020202020204" pitchFamily="34" charset="0"/>
              </a:rPr>
            </a:br>
            <a:endParaRPr kumimoji="0" lang="es-CO"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03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152E7-B1FF-4011-BBE3-81C1F0BE0119}"/>
              </a:ext>
            </a:extLst>
          </p:cNvPr>
          <p:cNvSpPr>
            <a:spLocks noGrp="1"/>
          </p:cNvSpPr>
          <p:nvPr>
            <p:ph type="title"/>
          </p:nvPr>
        </p:nvSpPr>
        <p:spPr>
          <a:xfrm>
            <a:off x="838200" y="365125"/>
            <a:ext cx="5478194" cy="1325563"/>
          </a:xfrm>
        </p:spPr>
        <p:txBody>
          <a:bodyPr/>
          <a:lstStyle/>
          <a:p>
            <a:r>
              <a:rPr lang="es-CO" b="1" i="0" dirty="0">
                <a:solidFill>
                  <a:srgbClr val="191919"/>
                </a:solidFill>
                <a:effectLst/>
                <a:latin typeface="Lato" panose="020F0502020204030203" pitchFamily="34" charset="0"/>
              </a:rPr>
              <a:t>Ejemplo con </a:t>
            </a:r>
            <a:r>
              <a:rPr lang="es-CO" b="1" i="0" dirty="0" err="1">
                <a:solidFill>
                  <a:srgbClr val="191919"/>
                </a:solidFill>
                <a:effectLst/>
                <a:latin typeface="Lato" panose="020F0502020204030203" pitchFamily="34" charset="0"/>
              </a:rPr>
              <a:t>Distinct</a:t>
            </a:r>
            <a:endParaRPr lang="es-CO" dirty="0"/>
          </a:p>
        </p:txBody>
      </p:sp>
      <p:sp>
        <p:nvSpPr>
          <p:cNvPr id="3" name="Marcador de contenido 2">
            <a:extLst>
              <a:ext uri="{FF2B5EF4-FFF2-40B4-BE49-F238E27FC236}">
                <a16:creationId xmlns:a16="http://schemas.microsoft.com/office/drawing/2014/main" id="{87956FB1-2EB4-424D-BF51-0F35B01F06CF}"/>
              </a:ext>
            </a:extLst>
          </p:cNvPr>
          <p:cNvSpPr>
            <a:spLocks noGrp="1"/>
          </p:cNvSpPr>
          <p:nvPr>
            <p:ph idx="1"/>
          </p:nvPr>
        </p:nvSpPr>
        <p:spPr>
          <a:xfrm>
            <a:off x="838200" y="1572407"/>
            <a:ext cx="5154637" cy="1603375"/>
          </a:xfrm>
        </p:spPr>
        <p:txBody>
          <a:bodyPr>
            <a:normAutofit/>
          </a:bodyPr>
          <a:lstStyle/>
          <a:p>
            <a:pPr algn="just"/>
            <a:r>
              <a:rPr lang="es-ES" sz="2400" b="0" i="0" dirty="0">
                <a:solidFill>
                  <a:srgbClr val="333333"/>
                </a:solidFill>
                <a:effectLst/>
                <a:latin typeface="Lato" panose="020F0502020204030203" pitchFamily="34" charset="0"/>
              </a:rPr>
              <a:t>Al realizar una consulta puede ocurrir que existan valores repetidos para algunas columnas. Por ejemplo:</a:t>
            </a:r>
            <a:endParaRPr lang="es-CO" sz="2400" dirty="0"/>
          </a:p>
        </p:txBody>
      </p:sp>
      <p:sp>
        <p:nvSpPr>
          <p:cNvPr id="4" name="Marcador de contenido 2">
            <a:extLst>
              <a:ext uri="{FF2B5EF4-FFF2-40B4-BE49-F238E27FC236}">
                <a16:creationId xmlns:a16="http://schemas.microsoft.com/office/drawing/2014/main" id="{34483BC6-7826-45B7-9458-87B7DA80EAA9}"/>
              </a:ext>
            </a:extLst>
          </p:cNvPr>
          <p:cNvSpPr txBox="1">
            <a:spLocks/>
          </p:cNvSpPr>
          <p:nvPr/>
        </p:nvSpPr>
        <p:spPr>
          <a:xfrm>
            <a:off x="838199" y="4693090"/>
            <a:ext cx="5928361" cy="1603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b="0" i="0" dirty="0">
                <a:solidFill>
                  <a:srgbClr val="333333"/>
                </a:solidFill>
                <a:effectLst/>
                <a:latin typeface="Lato" panose="020F0502020204030203" pitchFamily="34" charset="0"/>
              </a:rPr>
              <a:t>Esto no es un problema, pero a veces queremos que no se repitan, por ejemplo, si queremos saber los nombre diferentes que hay en la tabla personas”, entonces utilizaremos DISTINCT.</a:t>
            </a:r>
            <a:endParaRPr lang="es-CO" sz="3600" dirty="0"/>
          </a:p>
        </p:txBody>
      </p:sp>
      <p:sp>
        <p:nvSpPr>
          <p:cNvPr id="5" name="Marcador de contenido 2">
            <a:extLst>
              <a:ext uri="{FF2B5EF4-FFF2-40B4-BE49-F238E27FC236}">
                <a16:creationId xmlns:a16="http://schemas.microsoft.com/office/drawing/2014/main" id="{FB320E1B-7CCE-41A3-9654-91C00395ADE6}"/>
              </a:ext>
            </a:extLst>
          </p:cNvPr>
          <p:cNvSpPr txBox="1">
            <a:spLocks/>
          </p:cNvSpPr>
          <p:nvPr/>
        </p:nvSpPr>
        <p:spPr>
          <a:xfrm>
            <a:off x="6589542" y="1473934"/>
            <a:ext cx="5154637" cy="481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400" b="0" i="0" dirty="0">
                <a:solidFill>
                  <a:srgbClr val="A626A4"/>
                </a:solidFill>
                <a:effectLst/>
                <a:latin typeface="SFMono-Regular"/>
              </a:rPr>
              <a:t>SELECT</a:t>
            </a:r>
            <a:r>
              <a:rPr lang="es-CO" sz="2400" b="0" i="0" dirty="0">
                <a:solidFill>
                  <a:srgbClr val="383A42"/>
                </a:solidFill>
                <a:effectLst/>
                <a:latin typeface="SFMono-Regular"/>
              </a:rPr>
              <a:t> nombre </a:t>
            </a:r>
            <a:r>
              <a:rPr lang="es-CO" sz="2400" b="0" i="0" dirty="0">
                <a:solidFill>
                  <a:srgbClr val="A626A4"/>
                </a:solidFill>
                <a:effectLst/>
                <a:latin typeface="SFMono-Regular"/>
              </a:rPr>
              <a:t>FROM</a:t>
            </a:r>
            <a:r>
              <a:rPr lang="es-CO" sz="2400" b="0" i="0" dirty="0">
                <a:solidFill>
                  <a:srgbClr val="383A42"/>
                </a:solidFill>
                <a:effectLst/>
                <a:latin typeface="SFMono-Regular"/>
              </a:rPr>
              <a:t> personas</a:t>
            </a:r>
            <a:endParaRPr lang="es-CO" sz="3600" dirty="0"/>
          </a:p>
        </p:txBody>
      </p:sp>
      <p:graphicFrame>
        <p:nvGraphicFramePr>
          <p:cNvPr id="6" name="Tabla 5">
            <a:extLst>
              <a:ext uri="{FF2B5EF4-FFF2-40B4-BE49-F238E27FC236}">
                <a16:creationId xmlns:a16="http://schemas.microsoft.com/office/drawing/2014/main" id="{3FBCDB50-8323-4ECB-B534-280B7D81447B}"/>
              </a:ext>
            </a:extLst>
          </p:cNvPr>
          <p:cNvGraphicFramePr>
            <a:graphicFrameLocks noGrp="1"/>
          </p:cNvGraphicFramePr>
          <p:nvPr>
            <p:extLst>
              <p:ext uri="{D42A27DB-BD31-4B8C-83A1-F6EECF244321}">
                <p14:modId xmlns:p14="http://schemas.microsoft.com/office/powerpoint/2010/main" val="3384012317"/>
              </p:ext>
            </p:extLst>
          </p:nvPr>
        </p:nvGraphicFramePr>
        <p:xfrm>
          <a:off x="7172175" y="1955410"/>
          <a:ext cx="3398520" cy="1463040"/>
        </p:xfrm>
        <a:graphic>
          <a:graphicData uri="http://schemas.openxmlformats.org/drawingml/2006/table">
            <a:tbl>
              <a:tblPr/>
              <a:tblGrid>
                <a:gridCol w="3398520">
                  <a:extLst>
                    <a:ext uri="{9D8B030D-6E8A-4147-A177-3AD203B41FA5}">
                      <a16:colId xmlns:a16="http://schemas.microsoft.com/office/drawing/2014/main" val="2902258396"/>
                    </a:ext>
                  </a:extLst>
                </a:gridCol>
              </a:tblGrid>
              <a:tr h="0">
                <a:tc>
                  <a:txBody>
                    <a:bodyPr/>
                    <a:lstStyle/>
                    <a:p>
                      <a:pPr fontAlgn="t"/>
                      <a:r>
                        <a:rPr lang="es-CO">
                          <a:effectLst/>
                        </a:rPr>
                        <a:t>NOMBRE</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3032401139"/>
                  </a:ext>
                </a:extLst>
              </a:tr>
              <a:tr h="0">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3222445329"/>
                  </a:ext>
                </a:extLst>
              </a:tr>
              <a:tr h="0">
                <a:tc>
                  <a:txBody>
                    <a:bodyPr/>
                    <a:lstStyle/>
                    <a:p>
                      <a:pPr fontAlgn="t"/>
                      <a:r>
                        <a:rPr lang="es-CO">
                          <a:effectLst/>
                        </a:rPr>
                        <a:t>LUIS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2455602393"/>
                  </a:ext>
                </a:extLst>
              </a:tr>
              <a:tr h="0">
                <a:tc>
                  <a:txBody>
                    <a:bodyPr/>
                    <a:lstStyle/>
                    <a:p>
                      <a:pPr fontAlgn="t"/>
                      <a:r>
                        <a:rPr lang="es-CO" dirty="0">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3912950983"/>
                  </a:ext>
                </a:extLst>
              </a:tr>
            </a:tbl>
          </a:graphicData>
        </a:graphic>
      </p:graphicFrame>
      <p:sp>
        <p:nvSpPr>
          <p:cNvPr id="7" name="Marcador de contenido 2">
            <a:extLst>
              <a:ext uri="{FF2B5EF4-FFF2-40B4-BE49-F238E27FC236}">
                <a16:creationId xmlns:a16="http://schemas.microsoft.com/office/drawing/2014/main" id="{EA435316-15C1-4E32-8341-73C5072C7698}"/>
              </a:ext>
            </a:extLst>
          </p:cNvPr>
          <p:cNvSpPr txBox="1">
            <a:spLocks/>
          </p:cNvSpPr>
          <p:nvPr/>
        </p:nvSpPr>
        <p:spPr>
          <a:xfrm>
            <a:off x="6766560" y="3734386"/>
            <a:ext cx="5154637" cy="4814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400" b="0" i="0" dirty="0">
                <a:solidFill>
                  <a:srgbClr val="A626A4"/>
                </a:solidFill>
                <a:effectLst/>
                <a:latin typeface="SFMono-Regular"/>
              </a:rPr>
              <a:t>SELECT</a:t>
            </a:r>
            <a:r>
              <a:rPr lang="es-CO" sz="2400" b="0" i="0" dirty="0">
                <a:solidFill>
                  <a:srgbClr val="383A42"/>
                </a:solidFill>
                <a:effectLst/>
                <a:latin typeface="SFMono-Regular"/>
              </a:rPr>
              <a:t> </a:t>
            </a:r>
            <a:r>
              <a:rPr lang="es-CO" sz="2400" b="0" i="0" dirty="0">
                <a:solidFill>
                  <a:srgbClr val="A626A4"/>
                </a:solidFill>
                <a:effectLst/>
                <a:latin typeface="SFMono-Regular"/>
              </a:rPr>
              <a:t>DISTINCT</a:t>
            </a:r>
            <a:r>
              <a:rPr lang="es-CO" sz="2400" b="0" i="0" dirty="0">
                <a:solidFill>
                  <a:srgbClr val="383A42"/>
                </a:solidFill>
                <a:effectLst/>
                <a:latin typeface="SFMono-Regular"/>
              </a:rPr>
              <a:t> nombre </a:t>
            </a:r>
            <a:r>
              <a:rPr lang="es-CO" sz="2400" b="0" i="0" dirty="0">
                <a:solidFill>
                  <a:srgbClr val="A626A4"/>
                </a:solidFill>
                <a:effectLst/>
                <a:latin typeface="SFMono-Regular"/>
              </a:rPr>
              <a:t>FROM</a:t>
            </a:r>
            <a:r>
              <a:rPr lang="es-CO" sz="2400" b="0" i="0" dirty="0">
                <a:solidFill>
                  <a:srgbClr val="383A42"/>
                </a:solidFill>
                <a:effectLst/>
                <a:latin typeface="SFMono-Regular"/>
              </a:rPr>
              <a:t> personas</a:t>
            </a:r>
            <a:endParaRPr lang="es-CO" sz="2400" dirty="0"/>
          </a:p>
        </p:txBody>
      </p:sp>
      <p:graphicFrame>
        <p:nvGraphicFramePr>
          <p:cNvPr id="8" name="Tabla 7">
            <a:extLst>
              <a:ext uri="{FF2B5EF4-FFF2-40B4-BE49-F238E27FC236}">
                <a16:creationId xmlns:a16="http://schemas.microsoft.com/office/drawing/2014/main" id="{D2BEA095-05FB-493D-9838-67BEF1066B82}"/>
              </a:ext>
            </a:extLst>
          </p:cNvPr>
          <p:cNvGraphicFramePr>
            <a:graphicFrameLocks noGrp="1"/>
          </p:cNvGraphicFramePr>
          <p:nvPr>
            <p:extLst>
              <p:ext uri="{D42A27DB-BD31-4B8C-83A1-F6EECF244321}">
                <p14:modId xmlns:p14="http://schemas.microsoft.com/office/powerpoint/2010/main" val="730050187"/>
              </p:ext>
            </p:extLst>
          </p:nvPr>
        </p:nvGraphicFramePr>
        <p:xfrm>
          <a:off x="7172176" y="4835426"/>
          <a:ext cx="3398520" cy="1097280"/>
        </p:xfrm>
        <a:graphic>
          <a:graphicData uri="http://schemas.openxmlformats.org/drawingml/2006/table">
            <a:tbl>
              <a:tblPr/>
              <a:tblGrid>
                <a:gridCol w="3398520">
                  <a:extLst>
                    <a:ext uri="{9D8B030D-6E8A-4147-A177-3AD203B41FA5}">
                      <a16:colId xmlns:a16="http://schemas.microsoft.com/office/drawing/2014/main" val="3708781325"/>
                    </a:ext>
                  </a:extLst>
                </a:gridCol>
              </a:tblGrid>
              <a:tr h="0">
                <a:tc>
                  <a:txBody>
                    <a:bodyPr/>
                    <a:lstStyle/>
                    <a:p>
                      <a:pPr fontAlgn="t"/>
                      <a:r>
                        <a:rPr lang="es-CO">
                          <a:effectLst/>
                        </a:rPr>
                        <a:t>nombre</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2939266041"/>
                  </a:ext>
                </a:extLst>
              </a:tr>
              <a:tr h="0">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691125897"/>
                  </a:ext>
                </a:extLst>
              </a:tr>
              <a:tr h="0">
                <a:tc>
                  <a:txBody>
                    <a:bodyPr/>
                    <a:lstStyle/>
                    <a:p>
                      <a:pPr fontAlgn="t"/>
                      <a:r>
                        <a:rPr lang="es-CO" dirty="0">
                          <a:effectLst/>
                        </a:rPr>
                        <a:t>LUIS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1347975456"/>
                  </a:ext>
                </a:extLst>
              </a:tr>
            </a:tbl>
          </a:graphicData>
        </a:graphic>
      </p:graphicFrame>
    </p:spTree>
    <p:extLst>
      <p:ext uri="{BB962C8B-B14F-4D97-AF65-F5344CB8AC3E}">
        <p14:creationId xmlns:p14="http://schemas.microsoft.com/office/powerpoint/2010/main" val="297583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152E7-B1FF-4011-BBE3-81C1F0BE0119}"/>
              </a:ext>
            </a:extLst>
          </p:cNvPr>
          <p:cNvSpPr>
            <a:spLocks noGrp="1"/>
          </p:cNvSpPr>
          <p:nvPr>
            <p:ph type="title"/>
          </p:nvPr>
        </p:nvSpPr>
        <p:spPr>
          <a:xfrm>
            <a:off x="838200" y="365125"/>
            <a:ext cx="5478194" cy="1325563"/>
          </a:xfrm>
        </p:spPr>
        <p:txBody>
          <a:bodyPr/>
          <a:lstStyle/>
          <a:p>
            <a:r>
              <a:rPr lang="es-CO" b="0" i="0" dirty="0">
                <a:solidFill>
                  <a:srgbClr val="333333"/>
                </a:solidFill>
                <a:effectLst/>
                <a:latin typeface="Lato" panose="020F0502020204030203" pitchFamily="34" charset="0"/>
              </a:rPr>
              <a:t>Ejemplo con WHERE</a:t>
            </a:r>
            <a:endParaRPr lang="es-CO" dirty="0"/>
          </a:p>
        </p:txBody>
      </p:sp>
      <p:sp>
        <p:nvSpPr>
          <p:cNvPr id="3" name="Marcador de contenido 2">
            <a:extLst>
              <a:ext uri="{FF2B5EF4-FFF2-40B4-BE49-F238E27FC236}">
                <a16:creationId xmlns:a16="http://schemas.microsoft.com/office/drawing/2014/main" id="{87956FB1-2EB4-424D-BF51-0F35B01F06CF}"/>
              </a:ext>
            </a:extLst>
          </p:cNvPr>
          <p:cNvSpPr>
            <a:spLocks noGrp="1"/>
          </p:cNvSpPr>
          <p:nvPr>
            <p:ph idx="1"/>
          </p:nvPr>
        </p:nvSpPr>
        <p:spPr>
          <a:xfrm>
            <a:off x="838200" y="2304928"/>
            <a:ext cx="5154637" cy="2858916"/>
          </a:xfrm>
        </p:spPr>
        <p:txBody>
          <a:bodyPr>
            <a:normAutofit/>
          </a:bodyPr>
          <a:lstStyle/>
          <a:p>
            <a:pPr marL="0" indent="0" algn="just">
              <a:buNone/>
            </a:pPr>
            <a:r>
              <a:rPr lang="es-ES" sz="2000" b="0" i="0" dirty="0">
                <a:solidFill>
                  <a:srgbClr val="333333"/>
                </a:solidFill>
                <a:effectLst/>
                <a:latin typeface="Lato" panose="020F0502020204030203" pitchFamily="34" charset="0"/>
              </a:rPr>
              <a:t>La cláusula WHERE es usada para hacer filtros en las consultas, es decir, seleccionar solamente algunas filas de la tabla que cumplan una determinada condición.</a:t>
            </a:r>
          </a:p>
          <a:p>
            <a:pPr marL="0" indent="0" algn="just">
              <a:buNone/>
            </a:pPr>
            <a:r>
              <a:rPr lang="es-ES" sz="2000" b="0" i="0" dirty="0">
                <a:solidFill>
                  <a:srgbClr val="333333"/>
                </a:solidFill>
                <a:effectLst/>
                <a:latin typeface="Lato" panose="020F0502020204030203" pitchFamily="34" charset="0"/>
              </a:rPr>
              <a:t>El valor de la condición debe ir entre comillas simples ”. Por ejemplo:</a:t>
            </a:r>
          </a:p>
          <a:p>
            <a:pPr marL="0" indent="0" algn="just">
              <a:buNone/>
            </a:pPr>
            <a:r>
              <a:rPr lang="es-ES" sz="2000" b="0" i="0" dirty="0">
                <a:solidFill>
                  <a:srgbClr val="333333"/>
                </a:solidFill>
                <a:effectLst/>
                <a:latin typeface="Lato" panose="020F0502020204030203" pitchFamily="34" charset="0"/>
              </a:rPr>
              <a:t>Seleccionar las personas cuyo nombre sea EVA</a:t>
            </a:r>
          </a:p>
        </p:txBody>
      </p:sp>
      <p:sp>
        <p:nvSpPr>
          <p:cNvPr id="5" name="Marcador de contenido 2">
            <a:extLst>
              <a:ext uri="{FF2B5EF4-FFF2-40B4-BE49-F238E27FC236}">
                <a16:creationId xmlns:a16="http://schemas.microsoft.com/office/drawing/2014/main" id="{FB320E1B-7CCE-41A3-9654-91C00395ADE6}"/>
              </a:ext>
            </a:extLst>
          </p:cNvPr>
          <p:cNvSpPr txBox="1">
            <a:spLocks/>
          </p:cNvSpPr>
          <p:nvPr/>
        </p:nvSpPr>
        <p:spPr>
          <a:xfrm>
            <a:off x="6603609" y="2255193"/>
            <a:ext cx="5154637" cy="83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0" i="0" dirty="0">
                <a:solidFill>
                  <a:srgbClr val="A626A4"/>
                </a:solidFill>
                <a:effectLst/>
                <a:latin typeface="SFMono-Regular"/>
              </a:rPr>
              <a:t>SELECT</a:t>
            </a:r>
            <a:r>
              <a:rPr lang="en-US" sz="2400" b="0" i="0" dirty="0">
                <a:solidFill>
                  <a:srgbClr val="383A42"/>
                </a:solidFill>
                <a:effectLst/>
                <a:latin typeface="SFMono-Regular"/>
              </a:rPr>
              <a:t> * </a:t>
            </a:r>
            <a:r>
              <a:rPr lang="en-US" sz="2400" b="0" i="0" dirty="0">
                <a:solidFill>
                  <a:srgbClr val="A626A4"/>
                </a:solidFill>
                <a:effectLst/>
                <a:latin typeface="SFMono-Regular"/>
              </a:rPr>
              <a:t>FROM</a:t>
            </a:r>
            <a:r>
              <a:rPr lang="en-US" sz="2400" b="0" i="0" dirty="0">
                <a:solidFill>
                  <a:srgbClr val="383A42"/>
                </a:solidFill>
                <a:effectLst/>
                <a:latin typeface="SFMono-Regular"/>
              </a:rPr>
              <a:t> personas </a:t>
            </a:r>
            <a:r>
              <a:rPr lang="en-US" sz="2400" b="0" i="0" dirty="0">
                <a:solidFill>
                  <a:srgbClr val="A626A4"/>
                </a:solidFill>
                <a:effectLst/>
                <a:latin typeface="SFMono-Regular"/>
              </a:rPr>
              <a:t>WHERE</a:t>
            </a:r>
            <a:r>
              <a:rPr lang="en-US" sz="2400" b="0" i="0" dirty="0">
                <a:solidFill>
                  <a:srgbClr val="383A42"/>
                </a:solidFill>
                <a:effectLst/>
                <a:latin typeface="SFMono-Regular"/>
              </a:rPr>
              <a:t> </a:t>
            </a:r>
            <a:r>
              <a:rPr lang="en-US" sz="2400" b="0" i="0" dirty="0" err="1">
                <a:solidFill>
                  <a:srgbClr val="383A42"/>
                </a:solidFill>
                <a:effectLst/>
                <a:latin typeface="SFMono-Regular"/>
              </a:rPr>
              <a:t>nombre</a:t>
            </a:r>
            <a:r>
              <a:rPr lang="en-US" sz="2400" b="0" i="0" dirty="0">
                <a:solidFill>
                  <a:srgbClr val="383A42"/>
                </a:solidFill>
                <a:effectLst/>
                <a:latin typeface="SFMono-Regular"/>
              </a:rPr>
              <a:t> = </a:t>
            </a:r>
            <a:r>
              <a:rPr lang="en-US" sz="2400" dirty="0">
                <a:solidFill>
                  <a:srgbClr val="383A42"/>
                </a:solidFill>
                <a:latin typeface="SFMono-Regular"/>
              </a:rPr>
              <a:t>‘</a:t>
            </a:r>
            <a:r>
              <a:rPr lang="en-US" sz="2400" b="0" i="0" dirty="0">
                <a:solidFill>
                  <a:srgbClr val="383A42"/>
                </a:solidFill>
                <a:effectLst/>
                <a:latin typeface="SFMono-Regular"/>
              </a:rPr>
              <a:t>EVA’</a:t>
            </a:r>
            <a:endParaRPr lang="es-CO" sz="4000" dirty="0"/>
          </a:p>
        </p:txBody>
      </p:sp>
      <p:graphicFrame>
        <p:nvGraphicFramePr>
          <p:cNvPr id="9" name="Tabla 8">
            <a:extLst>
              <a:ext uri="{FF2B5EF4-FFF2-40B4-BE49-F238E27FC236}">
                <a16:creationId xmlns:a16="http://schemas.microsoft.com/office/drawing/2014/main" id="{D0CC6259-1587-4B92-93ED-2B56A06E566D}"/>
              </a:ext>
            </a:extLst>
          </p:cNvPr>
          <p:cNvGraphicFramePr>
            <a:graphicFrameLocks noGrp="1"/>
          </p:cNvGraphicFramePr>
          <p:nvPr>
            <p:extLst>
              <p:ext uri="{D42A27DB-BD31-4B8C-83A1-F6EECF244321}">
                <p14:modId xmlns:p14="http://schemas.microsoft.com/office/powerpoint/2010/main" val="2317155402"/>
              </p:ext>
            </p:extLst>
          </p:nvPr>
        </p:nvGraphicFramePr>
        <p:xfrm>
          <a:off x="6603610" y="3317632"/>
          <a:ext cx="5154636" cy="1565031"/>
        </p:xfrm>
        <a:graphic>
          <a:graphicData uri="http://schemas.openxmlformats.org/drawingml/2006/table">
            <a:tbl>
              <a:tblPr/>
              <a:tblGrid>
                <a:gridCol w="1718212">
                  <a:extLst>
                    <a:ext uri="{9D8B030D-6E8A-4147-A177-3AD203B41FA5}">
                      <a16:colId xmlns:a16="http://schemas.microsoft.com/office/drawing/2014/main" val="1685980296"/>
                    </a:ext>
                  </a:extLst>
                </a:gridCol>
                <a:gridCol w="1718212">
                  <a:extLst>
                    <a:ext uri="{9D8B030D-6E8A-4147-A177-3AD203B41FA5}">
                      <a16:colId xmlns:a16="http://schemas.microsoft.com/office/drawing/2014/main" val="2697090956"/>
                    </a:ext>
                  </a:extLst>
                </a:gridCol>
                <a:gridCol w="1718212">
                  <a:extLst>
                    <a:ext uri="{9D8B030D-6E8A-4147-A177-3AD203B41FA5}">
                      <a16:colId xmlns:a16="http://schemas.microsoft.com/office/drawing/2014/main" val="1144600632"/>
                    </a:ext>
                  </a:extLst>
                </a:gridCol>
              </a:tblGrid>
              <a:tr h="521677">
                <a:tc>
                  <a:txBody>
                    <a:bodyPr/>
                    <a:lstStyle/>
                    <a:p>
                      <a:pPr fontAlgn="t"/>
                      <a:r>
                        <a:rPr lang="es-CO">
                          <a:effectLst/>
                        </a:rPr>
                        <a:t>nombre</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apellido1</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apellido2</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1681815326"/>
                  </a:ext>
                </a:extLst>
              </a:tr>
              <a:tr h="521677">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MATEOS</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GUTIERREZ</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806676069"/>
                  </a:ext>
                </a:extLst>
              </a:tr>
              <a:tr h="521677">
                <a:tc>
                  <a:txBody>
                    <a:bodyPr/>
                    <a:lstStyle/>
                    <a:p>
                      <a:pPr fontAlgn="t"/>
                      <a:r>
                        <a:rPr lang="es-CO">
                          <a:effectLst/>
                        </a:rPr>
                        <a:t>EVA</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a:effectLst/>
                        </a:rPr>
                        <a:t>BENITO</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tc>
                  <a:txBody>
                    <a:bodyPr/>
                    <a:lstStyle/>
                    <a:p>
                      <a:pPr fontAlgn="t"/>
                      <a:r>
                        <a:rPr lang="es-CO" dirty="0">
                          <a:effectLst/>
                        </a:rPr>
                        <a:t>BENITO</a:t>
                      </a:r>
                    </a:p>
                  </a:txBody>
                  <a:tcPr>
                    <a:lnL w="9525" cap="flat" cmpd="sng" algn="ctr">
                      <a:solidFill>
                        <a:srgbClr val="B2B2B2"/>
                      </a:solidFill>
                      <a:prstDash val="solid"/>
                      <a:round/>
                      <a:headEnd type="none" w="med" len="med"/>
                      <a:tailEnd type="none" w="med" len="med"/>
                    </a:lnL>
                    <a:lnR w="9525" cap="flat" cmpd="sng" algn="ctr">
                      <a:solidFill>
                        <a:srgbClr val="B2B2B2"/>
                      </a:solidFill>
                      <a:prstDash val="solid"/>
                      <a:round/>
                      <a:headEnd type="none" w="med" len="med"/>
                      <a:tailEnd type="none" w="med" len="med"/>
                    </a:lnR>
                    <a:lnT w="9525" cap="flat" cmpd="sng" algn="ctr">
                      <a:solidFill>
                        <a:srgbClr val="B2B2B2"/>
                      </a:solidFill>
                      <a:prstDash val="solid"/>
                      <a:round/>
                      <a:headEnd type="none" w="med" len="med"/>
                      <a:tailEnd type="none" w="med" len="med"/>
                    </a:lnT>
                    <a:lnB w="9525" cap="flat" cmpd="sng" algn="ctr">
                      <a:solidFill>
                        <a:srgbClr val="B2B2B2"/>
                      </a:solidFill>
                      <a:prstDash val="solid"/>
                      <a:round/>
                      <a:headEnd type="none" w="med" len="med"/>
                      <a:tailEnd type="none" w="med" len="med"/>
                    </a:lnB>
                    <a:solidFill>
                      <a:srgbClr val="FFFFFF"/>
                    </a:solidFill>
                  </a:tcPr>
                </a:tc>
                <a:extLst>
                  <a:ext uri="{0D108BD9-81ED-4DB2-BD59-A6C34878D82A}">
                    <a16:rowId xmlns:a16="http://schemas.microsoft.com/office/drawing/2014/main" val="2882469729"/>
                  </a:ext>
                </a:extLst>
              </a:tr>
            </a:tbl>
          </a:graphicData>
        </a:graphic>
      </p:graphicFrame>
    </p:spTree>
    <p:extLst>
      <p:ext uri="{BB962C8B-B14F-4D97-AF65-F5344CB8AC3E}">
        <p14:creationId xmlns:p14="http://schemas.microsoft.com/office/powerpoint/2010/main" val="11643753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1140</Words>
  <Application>Microsoft Office PowerPoint</Application>
  <PresentationFormat>Panorámica</PresentationFormat>
  <Paragraphs>149</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-apple-system</vt:lpstr>
      <vt:lpstr>Arial</vt:lpstr>
      <vt:lpstr>Calibri</vt:lpstr>
      <vt:lpstr>Calibri Light</vt:lpstr>
      <vt:lpstr>inherit</vt:lpstr>
      <vt:lpstr>Lato</vt:lpstr>
      <vt:lpstr>SFMono-Regular</vt:lpstr>
      <vt:lpstr>Tema de Office</vt:lpstr>
      <vt:lpstr>MongoDB</vt:lpstr>
      <vt:lpstr>Imaginemos que tenemos una colección a la que llamamos Personas.</vt:lpstr>
      <vt:lpstr>Un documento podría almacenarse de la siguiente manera:</vt:lpstr>
      <vt:lpstr>Comandos Básicos</vt:lpstr>
      <vt:lpstr>Presentación de PowerPoint</vt:lpstr>
      <vt:lpstr>Presentación de PowerPoint</vt:lpstr>
      <vt:lpstr>Principales sentencias de MySQL</vt:lpstr>
      <vt:lpstr>Ejemplo con Distinct</vt:lpstr>
      <vt:lpstr>Ejemplo con WHERE</vt:lpstr>
      <vt:lpstr>Ejemplo con AND y OR</vt:lpstr>
      <vt:lpstr>Ejemplo con ORDER BY</vt:lpstr>
      <vt:lpstr>Ejemplo con INSERT</vt:lpstr>
      <vt:lpstr>Ejemplo con UPDATE</vt:lpstr>
      <vt:lpstr>Ejemplo con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Oscar Vasquez</dc:creator>
  <cp:lastModifiedBy>Oscar Vasquez</cp:lastModifiedBy>
  <cp:revision>2</cp:revision>
  <dcterms:created xsi:type="dcterms:W3CDTF">2022-03-29T20:58:50Z</dcterms:created>
  <dcterms:modified xsi:type="dcterms:W3CDTF">2022-03-30T00:12:32Z</dcterms:modified>
</cp:coreProperties>
</file>