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321" r:id="rId5"/>
    <p:sldId id="310" r:id="rId6"/>
    <p:sldId id="320" r:id="rId7"/>
    <p:sldId id="332" r:id="rId8"/>
    <p:sldId id="335" r:id="rId9"/>
    <p:sldId id="333" r:id="rId10"/>
    <p:sldId id="334" r:id="rId11"/>
    <p:sldId id="326" r:id="rId12"/>
    <p:sldId id="328" r:id="rId13"/>
    <p:sldId id="338" r:id="rId14"/>
    <p:sldId id="337" r:id="rId15"/>
    <p:sldId id="339" r:id="rId16"/>
    <p:sldId id="336" r:id="rId17"/>
  </p:sldIdLst>
  <p:sldSz cx="12188825" cy="6858000"/>
  <p:notesSz cx="6858000" cy="9144000"/>
  <p:custDataLst>
    <p:tags r:id="rId20"/>
  </p:custDataLst>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2" autoAdjust="0"/>
    <p:restoredTop sz="94629" autoAdjust="0"/>
  </p:normalViewPr>
  <p:slideViewPr>
    <p:cSldViewPr showGuides="1">
      <p:cViewPr varScale="1">
        <p:scale>
          <a:sx n="82" d="100"/>
          <a:sy n="82" d="100"/>
        </p:scale>
        <p:origin x="174" y="96"/>
      </p:cViewPr>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73984DB4-3AA5-41F8-ABFF-441894870809}" type="datetime1">
              <a:rPr lang="zh-TW" altLang="en-US" smtClean="0">
                <a:latin typeface="Microsoft JhengHei UI" panose="020B0604030504040204" pitchFamily="34" charset="-120"/>
                <a:ea typeface="Microsoft JhengHei UI" panose="020B0604030504040204" pitchFamily="34" charset="-120"/>
              </a:rPr>
              <a:t>2017/11/21</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n-US" altLang="zh-TW">
                <a:latin typeface="Microsoft JhengHei UI" panose="020B0604030504040204" pitchFamily="34" charset="-120"/>
                <a:ea typeface="Microsoft JhengHei UI" panose="020B0604030504040204" pitchFamily="34" charset="-120"/>
              </a:rPr>
              <a:pPr algn="r" rtl="0"/>
              <a:t>‹#›</a:t>
            </a:fld>
            <a:endParaRPr lang="en-US" altLang="zh-TW"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預留位置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Microsoft JhengHei UI" panose="020B0604030504040204" pitchFamily="34" charset="-120"/>
                <a:ea typeface="Microsoft JhengHei UI" panose="020B0604030504040204" pitchFamily="34" charset="-120"/>
              </a:defRPr>
            </a:lvl1pPr>
          </a:lstStyle>
          <a:p>
            <a:fld id="{EAAD605A-0A28-48D3-854F-4FDF8C1733EE}" type="datetime1">
              <a:rPr lang="zh-TW" altLang="en-US" smtClean="0"/>
              <a:pPr/>
              <a:t>2017/11/21</a:t>
            </a:fld>
            <a:endParaRPr lang="zh-TW" altLang="en-US" dirty="0"/>
          </a:p>
        </p:txBody>
      </p:sp>
      <p:sp>
        <p:nvSpPr>
          <p:cNvPr id="4" name="投影片圖像預留位置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Microsoft JhengHei UI" panose="020B0604030504040204" pitchFamily="34" charset="-120"/>
                <a:ea typeface="Microsoft JhengHei UI" panose="020B0604030504040204" pitchFamily="34" charset="-120"/>
              </a:defRPr>
            </a:lvl1pPr>
          </a:lstStyle>
          <a:p>
            <a:fld id="{F93199CD-3E1B-4AE6-990F-76F925F5EA9F}" type="slidenum">
              <a:rPr lang="en-US" altLang="zh-TW" smtClean="0"/>
              <a:pPr/>
              <a:t>‹#›</a:t>
            </a:fld>
            <a:endParaRPr lang="zh-TW" altLang="en-U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latin typeface="Microsoft JhengHei UI" panose="020B0604030504040204" pitchFamily="34" charset="-120"/>
                <a:ea typeface="Microsoft JhengHei UI" panose="020B0604030504040204" pitchFamily="34" charset="-120"/>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預留位置 3"/>
          <p:cNvSpPr>
            <a:spLocks noGrp="1"/>
          </p:cNvSpPr>
          <p:nvPr>
            <p:ph type="dt" sz="half" idx="10"/>
          </p:nvPr>
        </p:nvSpPr>
        <p:spPr/>
        <p:txBody>
          <a:bodyPr rtlCol="0"/>
          <a:lstStyle>
            <a:lvl1pPr>
              <a:defRPr/>
            </a:lvl1pPr>
          </a:lstStyle>
          <a:p>
            <a:fld id="{C9139AE3-CE51-4CE0-B20B-8685CFA4CB30}" type="datetime1">
              <a:rPr lang="zh-TW" altLang="en-US" smtClean="0"/>
              <a:pPr/>
              <a:t>2017/11/21</a:t>
            </a:fld>
            <a:endParaRPr lang="zh-TW" altLang="en-US" dirty="0"/>
          </a:p>
        </p:txBody>
      </p:sp>
      <p:sp>
        <p:nvSpPr>
          <p:cNvPr id="5" name="頁尾預留位置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2A013F82-EE5E-44EE-A61D-E31C6657F26F}" type="slidenum">
              <a:rPr lang="en-US" altLang="zh-TW" noProof="0" smtClean="0"/>
              <a:t>‹#›</a:t>
            </a:fld>
            <a:endParaRPr lang="en-US" altLang="zh-TW"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142412" y="381001"/>
            <a:ext cx="1524001" cy="56388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1522412" y="381001"/>
            <a:ext cx="7391399" cy="56388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7BBDF3FC-961F-4D1B-9198-F96CFC56A158}" type="datetime1">
              <a:rPr lang="zh-TW" altLang="en-US" smtClean="0"/>
              <a:pPr/>
              <a:t>2017/11/21</a:t>
            </a:fld>
            <a:endParaRPr lang="zh-TW" altLang="en-US" dirty="0"/>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2A013F82-EE5E-44EE-A61D-E31C6657F26F}" type="slidenum">
              <a:rPr lang="en-US" altLang="zh-TW" noProof="0" smtClean="0"/>
              <a:pPr/>
              <a:t>‹#›</a:t>
            </a:fld>
            <a:endParaRPr lang="zh-TW" altLang="en-U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lgn="l" rtl="0">
              <a:defRPr>
                <a:latin typeface="Microsoft JhengHei UI" panose="020B0604030504040204" pitchFamily="34" charset="-120"/>
                <a:ea typeface="Microsoft JhengHei UI" panose="020B0604030504040204" pitchFamily="34" charset="-120"/>
              </a:defRPr>
            </a:lvl5pPr>
            <a:lvl6pPr algn="l" rtl="0">
              <a:defRPr/>
            </a:lvl6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23BC660E-D67A-4A05-BC76-82673E5A4090}" type="datetime1">
              <a:rPr lang="zh-TW" altLang="en-US" smtClean="0"/>
              <a:pPr/>
              <a:t>2017/11/21</a:t>
            </a:fld>
            <a:endParaRPr lang="zh-TW" altLang="en-US" dirty="0"/>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2A013F82-EE5E-44EE-A61D-E31C6657F26F}" type="slidenum">
              <a:rPr lang="en-US" altLang="zh-TW" noProof="0" smtClean="0"/>
              <a:pPr/>
              <a:t>‹#›</a:t>
            </a:fld>
            <a:endParaRPr lang="zh-TW" altLang="en-U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TW" altLang="en-US" noProof="0" smtClean="0"/>
              <a:t>按一下以編輯母片文字樣式</a:t>
            </a:r>
          </a:p>
        </p:txBody>
      </p:sp>
      <p:sp>
        <p:nvSpPr>
          <p:cNvPr id="4" name="日期預留位置 3"/>
          <p:cNvSpPr>
            <a:spLocks noGrp="1"/>
          </p:cNvSpPr>
          <p:nvPr>
            <p:ph type="dt" sz="half" idx="10"/>
          </p:nvPr>
        </p:nvSpPr>
        <p:spPr/>
        <p:txBody>
          <a:bodyPr rtlCol="0"/>
          <a:lstStyle>
            <a:lvl1pPr>
              <a:defRPr/>
            </a:lvl1pPr>
          </a:lstStyle>
          <a:p>
            <a:fld id="{FA2AA54E-1096-4023-AA6A-AF9E8353DDEF}" type="datetime1">
              <a:rPr lang="zh-TW" altLang="en-US" smtClean="0"/>
              <a:pPr/>
              <a:t>2017/11/21</a:t>
            </a:fld>
            <a:endParaRPr lang="zh-TW" altLang="en-US" dirty="0"/>
          </a:p>
        </p:txBody>
      </p:sp>
      <p:sp>
        <p:nvSpPr>
          <p:cNvPr id="5" name="頁尾預留位置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2A013F82-EE5E-44EE-A61D-E31C6657F26F}" type="slidenum">
              <a:rPr lang="en-US" altLang="zh-TW" noProof="0" smtClean="0"/>
              <a:t>‹#›</a:t>
            </a:fld>
            <a:endParaRPr lang="en-US" altLang="zh-TW"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預留位置 4"/>
          <p:cNvSpPr>
            <a:spLocks noGrp="1"/>
          </p:cNvSpPr>
          <p:nvPr>
            <p:ph type="dt" sz="half" idx="10"/>
          </p:nvPr>
        </p:nvSpPr>
        <p:spPr/>
        <p:txBody>
          <a:bodyPr rtlCol="0"/>
          <a:lstStyle>
            <a:lvl1pPr>
              <a:defRPr/>
            </a:lvl1pPr>
          </a:lstStyle>
          <a:p>
            <a:fld id="{F5D8C706-304F-48AF-8B93-4DF487C770C5}" type="datetime1">
              <a:rPr lang="zh-TW" altLang="en-US" smtClean="0"/>
              <a:pPr/>
              <a:t>2017/11/21</a:t>
            </a:fld>
            <a:endParaRPr lang="zh-TW" altLang="en-US" dirty="0"/>
          </a:p>
        </p:txBody>
      </p:sp>
      <p:sp>
        <p:nvSpPr>
          <p:cNvPr id="6" name="頁尾預留位置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2A013F82-EE5E-44EE-A61D-E31C6657F26F}" type="slidenum">
              <a:rPr lang="en-US" altLang="zh-TW" noProof="0" smtClean="0"/>
              <a:t>‹#›</a:t>
            </a:fld>
            <a:endParaRPr lang="en-US" altLang="zh-TW"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lgn="l" rtl="0">
              <a:defRPr>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latin typeface="Microsoft JhengHei UI" panose="020B0604030504040204" pitchFamily="34" charset="-120"/>
                <a:ea typeface="Microsoft JhengHei UI" panose="020B0604030504040204" pitchFamily="34" charset="-120"/>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TW" altLang="en-US" noProof="0" smtClean="0"/>
              <a:t>按一下以編輯母片文字樣式</a:t>
            </a:r>
          </a:p>
        </p:txBody>
      </p:sp>
      <p:sp>
        <p:nvSpPr>
          <p:cNvPr id="4" name="內容預留位置 3"/>
          <p:cNvSpPr>
            <a:spLocks noGrp="1"/>
          </p:cNvSpPr>
          <p:nvPr>
            <p:ph sz="half" idx="2"/>
          </p:nvPr>
        </p:nvSpPr>
        <p:spPr>
          <a:xfrm>
            <a:off x="1522411" y="2743201"/>
            <a:ext cx="4416552" cy="3276600"/>
          </a:xfrm>
        </p:spPr>
        <p:txBody>
          <a:bodyPr rtlCol="0">
            <a:normAutofit/>
          </a:bodyPr>
          <a:lstStyle>
            <a:lvl1pPr algn="l" rtl="0">
              <a:defRPr sz="2400">
                <a:latin typeface="Microsoft JhengHei UI" panose="020B0604030504040204" pitchFamily="34" charset="-120"/>
                <a:ea typeface="Microsoft JhengHei UI" panose="020B0604030504040204" pitchFamily="34" charset="-120"/>
              </a:defRPr>
            </a:lvl1pPr>
            <a:lvl2pPr algn="l" rtl="0">
              <a:defRPr sz="2000">
                <a:latin typeface="Microsoft JhengHei UI" panose="020B0604030504040204" pitchFamily="34" charset="-120"/>
                <a:ea typeface="Microsoft JhengHei UI" panose="020B0604030504040204" pitchFamily="34" charset="-120"/>
              </a:defRPr>
            </a:lvl2pPr>
            <a:lvl3pPr algn="l" rtl="0">
              <a:defRPr sz="1800">
                <a:latin typeface="Microsoft JhengHei UI" panose="020B0604030504040204" pitchFamily="34" charset="-120"/>
                <a:ea typeface="Microsoft JhengHei UI" panose="020B0604030504040204" pitchFamily="34" charset="-120"/>
              </a:defRPr>
            </a:lvl3pPr>
            <a:lvl4pPr algn="l" rtl="0">
              <a:defRPr sz="1600">
                <a:latin typeface="Microsoft JhengHei UI" panose="020B0604030504040204" pitchFamily="34" charset="-120"/>
                <a:ea typeface="Microsoft JhengHei UI" panose="020B0604030504040204" pitchFamily="34" charset="-120"/>
              </a:defRPr>
            </a:lvl4pPr>
            <a:lvl5pPr algn="l" rtl="0">
              <a:defRPr sz="1600">
                <a:latin typeface="Microsoft JhengHei UI" panose="020B0604030504040204" pitchFamily="34" charset="-120"/>
                <a:ea typeface="Microsoft JhengHei UI" panose="020B0604030504040204" pitchFamily="34" charset="-120"/>
              </a:defRPr>
            </a:lvl5pPr>
            <a:lvl6pPr algn="l" rtl="0">
              <a:defRPr sz="1600"/>
            </a:lvl6pPr>
            <a:lvl7pPr algn="l" rtl="0">
              <a:defRPr sz="1600"/>
            </a:lvl7pPr>
            <a:lvl8pPr algn="l" rtl="0">
              <a:defRPr sz="1600"/>
            </a:lvl8pPr>
            <a:lvl9pPr algn="l" rtl="0">
              <a:defRPr sz="160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latin typeface="Microsoft JhengHei UI" panose="020B0604030504040204" pitchFamily="34" charset="-120"/>
                <a:ea typeface="Microsoft JhengHei UI" panose="020B0604030504040204" pitchFamily="34" charset="-120"/>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TW" altLang="en-US" noProof="0" smtClean="0"/>
              <a:t>按一下以編輯母片文字樣式</a:t>
            </a:r>
          </a:p>
        </p:txBody>
      </p:sp>
      <p:sp>
        <p:nvSpPr>
          <p:cNvPr id="6" name="內容預留位置 5"/>
          <p:cNvSpPr>
            <a:spLocks noGrp="1"/>
          </p:cNvSpPr>
          <p:nvPr>
            <p:ph sz="quarter" idx="4"/>
          </p:nvPr>
        </p:nvSpPr>
        <p:spPr>
          <a:xfrm>
            <a:off x="6249861" y="2743201"/>
            <a:ext cx="4416552" cy="3276600"/>
          </a:xfrm>
        </p:spPr>
        <p:txBody>
          <a:bodyPr rtlCol="0">
            <a:normAutofit/>
          </a:bodyPr>
          <a:lstStyle>
            <a:lvl1pPr algn="l" rtl="0">
              <a:defRPr sz="2400">
                <a:latin typeface="Microsoft JhengHei UI" panose="020B0604030504040204" pitchFamily="34" charset="-120"/>
                <a:ea typeface="Microsoft JhengHei UI" panose="020B0604030504040204" pitchFamily="34" charset="-120"/>
              </a:defRPr>
            </a:lvl1pPr>
            <a:lvl2pPr algn="l" rtl="0">
              <a:defRPr sz="2000">
                <a:latin typeface="Microsoft JhengHei UI" panose="020B0604030504040204" pitchFamily="34" charset="-120"/>
                <a:ea typeface="Microsoft JhengHei UI" panose="020B0604030504040204" pitchFamily="34" charset="-120"/>
              </a:defRPr>
            </a:lvl2pPr>
            <a:lvl3pPr algn="l" rtl="0">
              <a:defRPr sz="1800">
                <a:latin typeface="Microsoft JhengHei UI" panose="020B0604030504040204" pitchFamily="34" charset="-120"/>
                <a:ea typeface="Microsoft JhengHei UI" panose="020B0604030504040204" pitchFamily="34" charset="-120"/>
              </a:defRPr>
            </a:lvl3pPr>
            <a:lvl4pPr algn="l" rtl="0">
              <a:defRPr sz="1600">
                <a:latin typeface="Microsoft JhengHei UI" panose="020B0604030504040204" pitchFamily="34" charset="-120"/>
                <a:ea typeface="Microsoft JhengHei UI" panose="020B0604030504040204" pitchFamily="34" charset="-120"/>
              </a:defRPr>
            </a:lvl4pPr>
            <a:lvl5pPr algn="l" rtl="0">
              <a:defRPr sz="1600">
                <a:latin typeface="Microsoft JhengHei UI" panose="020B0604030504040204" pitchFamily="34" charset="-120"/>
                <a:ea typeface="Microsoft JhengHei UI" panose="020B0604030504040204" pitchFamily="34" charset="-120"/>
              </a:defRPr>
            </a:lvl5pPr>
            <a:lvl6pPr algn="l" rtl="0">
              <a:defRPr sz="1600"/>
            </a:lvl6pPr>
            <a:lvl7pPr algn="l" rtl="0">
              <a:defRPr sz="1600"/>
            </a:lvl7pPr>
            <a:lvl8pPr algn="l" rtl="0">
              <a:defRPr sz="1600"/>
            </a:lvl8pPr>
            <a:lvl9pPr algn="l" rtl="0">
              <a:defRPr sz="160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預留位置 6"/>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A47CA53-9C41-4E7E-9C82-73E3DA673586}" type="datetime1">
              <a:rPr lang="zh-TW" altLang="en-US" smtClean="0"/>
              <a:pPr/>
              <a:t>2017/11/21</a:t>
            </a:fld>
            <a:endParaRPr lang="zh-TW" altLang="en-US" dirty="0"/>
          </a:p>
        </p:txBody>
      </p:sp>
      <p:sp>
        <p:nvSpPr>
          <p:cNvPr id="8" name="頁尾預留位置 7"/>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9" name="投影片編號預留位置 8"/>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2A013F82-EE5E-44EE-A61D-E31C6657F26F}" type="slidenum">
              <a:rPr lang="en-US" altLang="zh-TW" noProof="0" smtClean="0"/>
              <a:pPr/>
              <a:t>‹#›</a:t>
            </a:fld>
            <a:endParaRPr lang="zh-TW" altLang="en-U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3" name="日期預留位置 2"/>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6BC60868-E9F8-4441-A0EE-DFF98FF04964}" type="datetime1">
              <a:rPr lang="zh-TW" altLang="en-US" smtClean="0"/>
              <a:pPr/>
              <a:t>2017/11/21</a:t>
            </a:fld>
            <a:endParaRPr lang="zh-TW" altLang="en-US" dirty="0"/>
          </a:p>
        </p:txBody>
      </p:sp>
      <p:sp>
        <p:nvSpPr>
          <p:cNvPr id="4" name="頁尾預留位置 3"/>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5" name="投影片編號預留位置 4"/>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2A013F82-EE5E-44EE-A61D-E31C6657F26F}" type="slidenum">
              <a:rPr lang="en-US" altLang="zh-TW" smtClean="0"/>
              <a:pPr/>
              <a:t>‹#›</a:t>
            </a:fld>
            <a:endParaRPr lang="zh-TW" altLang="en-US"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預留位置 1"/>
          <p:cNvSpPr>
            <a:spLocks noGrp="1"/>
          </p:cNvSpPr>
          <p:nvPr>
            <p:ph type="dt" sz="half" idx="10"/>
          </p:nvPr>
        </p:nvSpPr>
        <p:spPr/>
        <p:txBody>
          <a:bodyPr rtlCol="0"/>
          <a:lstStyle>
            <a:lvl1pPr>
              <a:defRPr/>
            </a:lvl1pPr>
          </a:lstStyle>
          <a:p>
            <a:fld id="{F271D2C9-D7F9-4E47-8DC0-679D10025003}" type="datetime1">
              <a:rPr lang="zh-TW" altLang="en-US" smtClean="0"/>
              <a:pPr/>
              <a:t>2017/11/21</a:t>
            </a:fld>
            <a:endParaRPr lang="zh-TW" altLang="en-US" dirty="0"/>
          </a:p>
        </p:txBody>
      </p:sp>
      <p:sp>
        <p:nvSpPr>
          <p:cNvPr id="3" name="頁尾預留位置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2A013F82-EE5E-44EE-A61D-E31C6657F26F}" type="slidenum">
              <a:rPr lang="en-US" altLang="zh-TW" noProof="0" smtClean="0"/>
              <a:t>‹#›</a:t>
            </a:fld>
            <a:endParaRPr lang="en-US" altLang="zh-TW"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TW" altLang="en-US" noProof="0" smtClean="0"/>
              <a:t>按一下以編輯母片文字樣式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TW" altLang="en-US" noProof="0" smtClean="0"/>
              <a:t>按一下以編輯母片文字樣式</a:t>
            </a:r>
          </a:p>
        </p:txBody>
      </p:sp>
      <p:sp>
        <p:nvSpPr>
          <p:cNvPr id="5" name="日期預留位置 4"/>
          <p:cNvSpPr>
            <a:spLocks noGrp="1"/>
          </p:cNvSpPr>
          <p:nvPr>
            <p:ph type="dt" sz="half" idx="10"/>
          </p:nvPr>
        </p:nvSpPr>
        <p:spPr/>
        <p:txBody>
          <a:bodyPr rtlCol="0"/>
          <a:lstStyle>
            <a:lvl1pPr>
              <a:defRPr/>
            </a:lvl1pPr>
          </a:lstStyle>
          <a:p>
            <a:fld id="{8A0BC9F9-C2D1-4EAA-B5EF-7972108C87E7}" type="datetime1">
              <a:rPr lang="zh-TW" altLang="en-US" smtClean="0"/>
              <a:pPr/>
              <a:t>2017/11/21</a:t>
            </a:fld>
            <a:endParaRPr lang="zh-TW" altLang="en-US" dirty="0"/>
          </a:p>
        </p:txBody>
      </p:sp>
      <p:sp>
        <p:nvSpPr>
          <p:cNvPr id="6" name="頁尾預留位置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2A013F82-EE5E-44EE-A61D-E31C6657F26F}" type="slidenum">
              <a:rPr lang="en-US" altLang="zh-TW" noProof="0" smtClean="0"/>
              <a:t>‹#›</a:t>
            </a:fld>
            <a:endParaRPr lang="en-US" altLang="zh-TW"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圖片預留位置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atin typeface="Microsoft JhengHei UI" panose="020B0604030504040204" pitchFamily="34" charset="-120"/>
                <a:ea typeface="Microsoft JhengHei UI" panose="020B0604030504040204" pitchFamily="34" charset="-120"/>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TW" altLang="en-US" noProof="0" smtClean="0"/>
              <a:t>按一下圖示以新增圖片</a:t>
            </a:r>
            <a:endParaRPr lang="zh-TW" altLang="en-US" noProof="0" dirty="0"/>
          </a:p>
        </p:txBody>
      </p:sp>
      <p:sp>
        <p:nvSpPr>
          <p:cNvPr id="2" name="標題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smtClean="0"/>
              <a:t>按一下以編輯母片標題樣式</a:t>
            </a:r>
            <a:endParaRPr lang="zh-TW" altLang="en-US" noProof="0" dirty="0"/>
          </a:p>
        </p:txBody>
      </p:sp>
      <p:sp>
        <p:nvSpPr>
          <p:cNvPr id="4" name="文字預留位置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atin typeface="Microsoft JhengHei UI" panose="020B0604030504040204" pitchFamily="34" charset="-120"/>
                <a:ea typeface="Microsoft JhengHei UI" panose="020B0604030504040204" pitchFamily="34" charset="-120"/>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TW" altLang="en-US" noProof="0" smtClean="0"/>
              <a:t>按一下以編輯母片文字樣式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AD276201-65D9-4F91-B053-C3BB89461A42}" type="datetime1">
              <a:rPr lang="zh-TW" altLang="en-US" smtClean="0"/>
              <a:pPr/>
              <a:t>2017/11/21</a:t>
            </a:fld>
            <a:endParaRPr lang="zh-TW" altLang="en-US" dirty="0"/>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dirty="0"/>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2A013F82-EE5E-44EE-A61D-E31C6657F26F}" type="slidenum">
              <a:rPr lang="en-US" altLang="zh-TW" smtClean="0"/>
              <a:pPr/>
              <a:t>‹#›</a:t>
            </a:fld>
            <a:endParaRPr lang="en-US" altLang="zh-TW"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預留位置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8B52777B-FFBE-4070-AC71-C493A55733E7}" type="datetime1">
              <a:rPr lang="zh-TW" altLang="en-US" smtClean="0"/>
              <a:pPr/>
              <a:t>2017/11/21</a:t>
            </a:fld>
            <a:endParaRPr lang="zh-TW" altLang="en-US" dirty="0"/>
          </a:p>
        </p:txBody>
      </p:sp>
      <p:sp>
        <p:nvSpPr>
          <p:cNvPr id="5" name="頁尾預留位置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2A013F82-EE5E-44EE-A61D-E31C6657F26F}" type="slidenum">
              <a:rPr lang="en-US" altLang="zh-TW" noProof="0" smtClean="0"/>
              <a:pPr/>
              <a:t>‹#›</a:t>
            </a:fld>
            <a:endParaRPr lang="zh-TW" altLang="en-US"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2"/>
          <p:cNvSpPr txBox="1">
            <a:spLocks/>
          </p:cNvSpPr>
          <p:nvPr/>
        </p:nvSpPr>
        <p:spPr>
          <a:xfrm>
            <a:off x="906979" y="836712"/>
            <a:ext cx="10430255" cy="3312368"/>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800" b="0" kern="1200" cap="none" spc="100" baseline="0">
                <a:solidFill>
                  <a:schemeClr val="tx1"/>
                </a:solidFill>
                <a:latin typeface="Microsoft JhengHei UI" panose="020B0604030504040204" pitchFamily="34" charset="-120"/>
                <a:ea typeface="Microsoft JhengHei UI" panose="020B0604030504040204" pitchFamily="34" charset="-120"/>
                <a:cs typeface="+mj-cs"/>
              </a:defRPr>
            </a:lvl1pPr>
          </a:lstStyle>
          <a:p>
            <a:r>
              <a:rPr lang="zh-TW" altLang="en-US" sz="6000" b="1" dirty="0" smtClean="0"/>
              <a:t>元智大學資訊管理學系 </a:t>
            </a:r>
            <a:r>
              <a:rPr lang="en-US" altLang="zh-TW" sz="6000" b="1" dirty="0" smtClean="0"/>
              <a:t/>
            </a:r>
            <a:br>
              <a:rPr lang="en-US" altLang="zh-TW" sz="6000" b="1" dirty="0" smtClean="0"/>
            </a:br>
            <a:r>
              <a:rPr lang="zh-TW" altLang="en-US" sz="6000" b="1" dirty="0" smtClean="0"/>
              <a:t>第二十二屆專業實習成果報告</a:t>
            </a:r>
            <a:r>
              <a:rPr lang="en-US" altLang="zh-TW" sz="6000" b="1" dirty="0" smtClean="0"/>
              <a:t/>
            </a:r>
            <a:br>
              <a:rPr lang="en-US" altLang="zh-TW" sz="6000" b="1" dirty="0" smtClean="0"/>
            </a:br>
            <a:r>
              <a:rPr lang="en-US" altLang="zh-TW" sz="6000" b="1" dirty="0" smtClean="0"/>
              <a:t/>
            </a:r>
            <a:br>
              <a:rPr lang="en-US" altLang="zh-TW" sz="6000" b="1" dirty="0" smtClean="0"/>
            </a:br>
            <a:r>
              <a:rPr lang="zh-TW" altLang="en-US" sz="6000" b="1" dirty="0" smtClean="0"/>
              <a:t>凌群電腦股份有限公司</a:t>
            </a:r>
            <a:endParaRPr lang="zh-TW" altLang="en-US" sz="6000" dirty="0"/>
          </a:p>
        </p:txBody>
      </p:sp>
      <p:sp>
        <p:nvSpPr>
          <p:cNvPr id="5" name="副標題 3"/>
          <p:cNvSpPr txBox="1">
            <a:spLocks/>
          </p:cNvSpPr>
          <p:nvPr/>
        </p:nvSpPr>
        <p:spPr>
          <a:xfrm>
            <a:off x="906979" y="4365104"/>
            <a:ext cx="9789029" cy="19442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icrosoft JhengHei UI" panose="020B0604030504040204" pitchFamily="34" charset="-120"/>
                <a:ea typeface="Microsoft JhengHei UI" panose="020B0604030504040204" pitchFamily="34" charset="-120"/>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r>
              <a:rPr lang="zh-TW" altLang="zh-TW" sz="2800" b="1" dirty="0" smtClean="0">
                <a:solidFill>
                  <a:schemeClr val="tx1"/>
                </a:solidFill>
              </a:rPr>
              <a:t>公司代號：</a:t>
            </a:r>
            <a:r>
              <a:rPr lang="en-US" altLang="zh-TW" sz="2800" b="1" dirty="0" smtClean="0">
                <a:solidFill>
                  <a:schemeClr val="tx1"/>
                </a:solidFill>
              </a:rPr>
              <a:t>AH</a:t>
            </a:r>
            <a:endParaRPr lang="zh-TW" altLang="zh-TW" sz="2800" b="1" dirty="0" smtClean="0">
              <a:solidFill>
                <a:schemeClr val="tx1"/>
              </a:solidFill>
            </a:endParaRPr>
          </a:p>
          <a:p>
            <a:r>
              <a:rPr lang="zh-TW" altLang="zh-TW" sz="2800" b="1" dirty="0" smtClean="0">
                <a:solidFill>
                  <a:schemeClr val="tx1"/>
                </a:solidFill>
              </a:rPr>
              <a:t>實習單位：</a:t>
            </a:r>
            <a:r>
              <a:rPr lang="en-US" altLang="zh-TW" sz="2800" b="1" dirty="0" smtClean="0">
                <a:solidFill>
                  <a:schemeClr val="tx1"/>
                </a:solidFill>
              </a:rPr>
              <a:t>RD1/</a:t>
            </a:r>
            <a:r>
              <a:rPr lang="zh-TW" altLang="zh-TW" sz="2800" b="1" dirty="0" smtClean="0">
                <a:solidFill>
                  <a:schemeClr val="tx1"/>
                </a:solidFill>
              </a:rPr>
              <a:t>專案管理處</a:t>
            </a:r>
            <a:r>
              <a:rPr lang="en-US" altLang="zh-TW" sz="2800" b="1" dirty="0" smtClean="0">
                <a:solidFill>
                  <a:schemeClr val="tx1"/>
                </a:solidFill>
              </a:rPr>
              <a:t>(GC)</a:t>
            </a:r>
            <a:r>
              <a:rPr lang="zh-TW" altLang="zh-TW" sz="2800" b="1" dirty="0" smtClean="0">
                <a:solidFill>
                  <a:schemeClr val="tx1"/>
                </a:solidFill>
              </a:rPr>
              <a:t>，品質管理部</a:t>
            </a:r>
            <a:r>
              <a:rPr lang="en-US" altLang="zh-TW" sz="2800" b="1" dirty="0" smtClean="0">
                <a:solidFill>
                  <a:schemeClr val="tx1"/>
                </a:solidFill>
              </a:rPr>
              <a:t>(SDPM)</a:t>
            </a:r>
            <a:endParaRPr lang="zh-TW" altLang="zh-TW" sz="2800" b="1" dirty="0" smtClean="0">
              <a:solidFill>
                <a:schemeClr val="tx1"/>
              </a:solidFill>
            </a:endParaRPr>
          </a:p>
          <a:p>
            <a:r>
              <a:rPr lang="zh-TW" altLang="zh-TW" sz="2800" b="1" dirty="0" smtClean="0">
                <a:solidFill>
                  <a:schemeClr val="tx1"/>
                </a:solidFill>
              </a:rPr>
              <a:t>輔導老師：龐金宗</a:t>
            </a:r>
          </a:p>
          <a:p>
            <a:r>
              <a:rPr lang="zh-TW" altLang="zh-TW" sz="2800" b="1" dirty="0" smtClean="0">
                <a:solidFill>
                  <a:schemeClr val="tx1"/>
                </a:solidFill>
              </a:rPr>
              <a:t>姓</a:t>
            </a:r>
            <a:r>
              <a:rPr lang="en-US" altLang="zh-TW" sz="2800" b="1" dirty="0" smtClean="0">
                <a:solidFill>
                  <a:schemeClr val="tx1"/>
                </a:solidFill>
              </a:rPr>
              <a:t>    </a:t>
            </a:r>
            <a:r>
              <a:rPr lang="zh-TW" altLang="zh-TW" sz="2800" b="1" dirty="0" smtClean="0">
                <a:solidFill>
                  <a:schemeClr val="tx1"/>
                </a:solidFill>
              </a:rPr>
              <a:t>名：游婕妤，游馥寧</a:t>
            </a:r>
          </a:p>
          <a:p>
            <a:r>
              <a:rPr lang="zh-TW" altLang="zh-TW" sz="2800" b="1" dirty="0" smtClean="0">
                <a:solidFill>
                  <a:schemeClr val="tx1"/>
                </a:solidFill>
              </a:rPr>
              <a:t>學</a:t>
            </a:r>
            <a:r>
              <a:rPr lang="en-US" altLang="zh-TW" sz="2800" b="1" dirty="0" smtClean="0">
                <a:solidFill>
                  <a:schemeClr val="tx1"/>
                </a:solidFill>
              </a:rPr>
              <a:t>    </a:t>
            </a:r>
            <a:r>
              <a:rPr lang="zh-TW" altLang="zh-TW" sz="2800" b="1" dirty="0" smtClean="0">
                <a:solidFill>
                  <a:schemeClr val="tx1"/>
                </a:solidFill>
              </a:rPr>
              <a:t>號：</a:t>
            </a:r>
            <a:r>
              <a:rPr lang="en-US" altLang="zh-TW" sz="2800" b="1" dirty="0" smtClean="0">
                <a:solidFill>
                  <a:schemeClr val="tx1"/>
                </a:solidFill>
              </a:rPr>
              <a:t>1021754</a:t>
            </a:r>
            <a:r>
              <a:rPr lang="zh-TW" altLang="zh-TW" sz="2800" b="1" dirty="0" smtClean="0">
                <a:solidFill>
                  <a:schemeClr val="tx1"/>
                </a:solidFill>
              </a:rPr>
              <a:t>，</a:t>
            </a:r>
            <a:r>
              <a:rPr lang="en-US" altLang="zh-TW" sz="2800" b="1" dirty="0" smtClean="0">
                <a:solidFill>
                  <a:schemeClr val="tx1"/>
                </a:solidFill>
              </a:rPr>
              <a:t>1031638</a:t>
            </a:r>
            <a:endParaRPr lang="zh-TW" altLang="zh-TW" sz="2800" b="1" dirty="0">
              <a:solidFill>
                <a:schemeClr val="tx1"/>
              </a:solidFill>
            </a:endParaRPr>
          </a:p>
        </p:txBody>
      </p:sp>
    </p:spTree>
    <p:extLst>
      <p:ext uri="{BB962C8B-B14F-4D97-AF65-F5344CB8AC3E}">
        <p14:creationId xmlns:p14="http://schemas.microsoft.com/office/powerpoint/2010/main" val="114286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rtlCol="0">
            <a:normAutofit/>
          </a:bodyPr>
          <a:lstStyle/>
          <a:p>
            <a:pPr rtl="0"/>
            <a:r>
              <a:rPr lang="zh-TW" altLang="en-US" sz="4400" b="1" dirty="0" smtClean="0">
                <a:latin typeface="Microsoft JhengHei UI" panose="020B0604030504040204" pitchFamily="34" charset="-120"/>
                <a:ea typeface="Microsoft JhengHei UI" panose="020B0604030504040204" pitchFamily="34" charset="-120"/>
              </a:rPr>
              <a:t>工作詳述</a:t>
            </a:r>
            <a:endParaRPr lang="zh-TW" altLang="en-US" sz="4400" b="1" dirty="0">
              <a:latin typeface="Microsoft JhengHei UI" panose="020B0604030504040204" pitchFamily="34" charset="-120"/>
              <a:ea typeface="Microsoft JhengHei UI" panose="020B0604030504040204" pitchFamily="34" charset="-120"/>
            </a:endParaRPr>
          </a:p>
        </p:txBody>
      </p:sp>
      <p:sp>
        <p:nvSpPr>
          <p:cNvPr id="14" name="內容預留位置 13"/>
          <p:cNvSpPr>
            <a:spLocks noGrp="1"/>
          </p:cNvSpPr>
          <p:nvPr>
            <p:ph idx="1"/>
          </p:nvPr>
        </p:nvSpPr>
        <p:spPr/>
        <p:txBody>
          <a:bodyPr rtlCol="0">
            <a:normAutofit/>
          </a:bodyPr>
          <a:lstStyle/>
          <a:p>
            <a:pPr marL="742950" indent="-742950">
              <a:buFont typeface="+mj-lt"/>
              <a:buAutoNum type="arabicPeriod" startAt="2"/>
            </a:pPr>
            <a:r>
              <a:rPr lang="en-US" altLang="zh-TW" sz="3600" b="1" dirty="0" smtClean="0"/>
              <a:t>Excel </a:t>
            </a:r>
            <a:r>
              <a:rPr lang="zh-TW" altLang="en-US" sz="3600" b="1" dirty="0"/>
              <a:t>巨</a:t>
            </a:r>
            <a:r>
              <a:rPr lang="zh-TW" altLang="en-US" sz="3600" b="1" dirty="0" smtClean="0"/>
              <a:t>集</a:t>
            </a:r>
            <a:endParaRPr lang="en-US" altLang="zh-TW" sz="3600" b="1" dirty="0"/>
          </a:p>
          <a:p>
            <a:pPr lvl="1">
              <a:buFont typeface="Wingdings" pitchFamily="2" charset="2"/>
              <a:buChar char="u"/>
            </a:pPr>
            <a:r>
              <a:rPr lang="zh-TW" altLang="en-US" sz="2800" dirty="0" smtClean="0"/>
              <a:t>撰寫</a:t>
            </a:r>
            <a:r>
              <a:rPr lang="en-US" altLang="zh-TW" sz="2800" dirty="0" smtClean="0"/>
              <a:t>&amp;</a:t>
            </a:r>
            <a:r>
              <a:rPr lang="zh-TW" altLang="en-US" sz="2800" dirty="0" smtClean="0"/>
              <a:t>熟悉基本的</a:t>
            </a:r>
            <a:r>
              <a:rPr lang="en-US" altLang="zh-TW" sz="2800" dirty="0" smtClean="0"/>
              <a:t>Excel</a:t>
            </a:r>
            <a:r>
              <a:rPr lang="zh-TW" altLang="en-US" sz="2800" dirty="0" smtClean="0"/>
              <a:t> 巨集程式碼</a:t>
            </a:r>
            <a:endParaRPr lang="en-US" altLang="zh-TW" sz="2800" dirty="0" smtClean="0"/>
          </a:p>
          <a:p>
            <a:pPr marL="231775" lvl="1" indent="0">
              <a:buNone/>
            </a:pPr>
            <a:endParaRPr lang="zh-TW" altLang="en-US" sz="2800" dirty="0"/>
          </a:p>
          <a:p>
            <a:pPr lvl="1">
              <a:buFont typeface="Wingdings" pitchFamily="2" charset="2"/>
              <a:buChar char="u"/>
            </a:pPr>
            <a:r>
              <a:rPr lang="zh-TW" altLang="en-US" sz="2800" dirty="0" smtClean="0"/>
              <a:t>透過</a:t>
            </a:r>
            <a:r>
              <a:rPr lang="en-US" altLang="zh-TW" sz="2800" dirty="0" smtClean="0"/>
              <a:t>Excel</a:t>
            </a:r>
            <a:r>
              <a:rPr lang="zh-TW" altLang="en-US" sz="2800" dirty="0" smtClean="0"/>
              <a:t> 巨集，</a:t>
            </a:r>
            <a:endParaRPr lang="en-US" altLang="zh-TW" sz="2800" dirty="0" smtClean="0"/>
          </a:p>
          <a:p>
            <a:pPr marL="231775" lvl="1" indent="0">
              <a:buNone/>
            </a:pPr>
            <a:r>
              <a:rPr lang="en-US" altLang="zh-TW" sz="2800" dirty="0" smtClean="0"/>
              <a:t>     </a:t>
            </a:r>
            <a:r>
              <a:rPr lang="zh-TW" altLang="en-US" sz="2800" dirty="0" smtClean="0"/>
              <a:t>能快速</a:t>
            </a:r>
            <a:r>
              <a:rPr lang="zh-TW" altLang="en-US" sz="2800" dirty="0"/>
              <a:t>地</a:t>
            </a:r>
            <a:r>
              <a:rPr lang="zh-TW" altLang="en-US" sz="2800" dirty="0" smtClean="0"/>
              <a:t>產生出需要的月報表</a:t>
            </a:r>
            <a:endParaRPr lang="zh-TW" altLang="en-US" sz="2800" dirty="0"/>
          </a:p>
          <a:p>
            <a:pPr marL="514350" indent="-514350">
              <a:buFont typeface="+mj-lt"/>
              <a:buAutoNum type="arabicPeriod" startAt="2"/>
            </a:pPr>
            <a:endParaRPr lang="en-US" altLang="zh-TW" sz="2800" dirty="0" smtClean="0"/>
          </a:p>
        </p:txBody>
      </p:sp>
      <p:pic>
        <p:nvPicPr>
          <p:cNvPr id="3" name="圖片 2"/>
          <p:cNvPicPr>
            <a:picLocks noChangeAspect="1"/>
          </p:cNvPicPr>
          <p:nvPr/>
        </p:nvPicPr>
        <p:blipFill rotWithShape="1">
          <a:blip r:embed="rId2" cstate="print">
            <a:extLst>
              <a:ext uri="{28A0092B-C50C-407E-A947-70E740481C1C}">
                <a14:useLocalDpi xmlns:a14="http://schemas.microsoft.com/office/drawing/2010/main" val="0"/>
              </a:ext>
            </a:extLst>
          </a:blip>
          <a:srcRect l="8430" r="6541"/>
          <a:stretch/>
        </p:blipFill>
        <p:spPr>
          <a:xfrm>
            <a:off x="7246540" y="3356992"/>
            <a:ext cx="4680520" cy="3096344"/>
          </a:xfrm>
          <a:prstGeom prst="rect">
            <a:avLst/>
          </a:prstGeom>
        </p:spPr>
      </p:pic>
    </p:spTree>
    <p:extLst>
      <p:ext uri="{BB962C8B-B14F-4D97-AF65-F5344CB8AC3E}">
        <p14:creationId xmlns:p14="http://schemas.microsoft.com/office/powerpoint/2010/main" val="251536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rtlCol="0">
            <a:normAutofit/>
          </a:bodyPr>
          <a:lstStyle/>
          <a:p>
            <a:pPr rtl="0"/>
            <a:r>
              <a:rPr lang="zh-TW" altLang="en-US" sz="4400" b="1" dirty="0" smtClean="0">
                <a:latin typeface="Microsoft JhengHei UI" panose="020B0604030504040204" pitchFamily="34" charset="-120"/>
                <a:ea typeface="Microsoft JhengHei UI" panose="020B0604030504040204" pitchFamily="34" charset="-120"/>
              </a:rPr>
              <a:t>工作詳述</a:t>
            </a:r>
            <a:endParaRPr lang="zh-TW" altLang="en-US" sz="4400" b="1" dirty="0">
              <a:latin typeface="Microsoft JhengHei UI" panose="020B0604030504040204" pitchFamily="34" charset="-120"/>
              <a:ea typeface="Microsoft JhengHei UI" panose="020B0604030504040204" pitchFamily="34" charset="-120"/>
            </a:endParaRPr>
          </a:p>
        </p:txBody>
      </p:sp>
      <p:sp>
        <p:nvSpPr>
          <p:cNvPr id="14" name="內容預留位置 13"/>
          <p:cNvSpPr>
            <a:spLocks noGrp="1"/>
          </p:cNvSpPr>
          <p:nvPr>
            <p:ph idx="1"/>
          </p:nvPr>
        </p:nvSpPr>
        <p:spPr/>
        <p:txBody>
          <a:bodyPr rtlCol="0">
            <a:normAutofit/>
          </a:bodyPr>
          <a:lstStyle/>
          <a:p>
            <a:pPr marL="742950" indent="-742950">
              <a:buFont typeface="+mj-lt"/>
              <a:buAutoNum type="arabicPeriod" startAt="3"/>
            </a:pPr>
            <a:r>
              <a:rPr lang="zh-TW" altLang="en-US" sz="3600" b="1" dirty="0"/>
              <a:t>軟體測試</a:t>
            </a:r>
          </a:p>
          <a:p>
            <a:pPr lvl="1">
              <a:buFont typeface="Wingdings" panose="05000000000000000000" pitchFamily="2" charset="2"/>
              <a:buChar char="u"/>
            </a:pPr>
            <a:r>
              <a:rPr lang="zh-TW" altLang="en-US" sz="2800" dirty="0"/>
              <a:t>撰寫測試</a:t>
            </a:r>
            <a:r>
              <a:rPr lang="zh-TW" altLang="en-US" sz="2800" dirty="0" smtClean="0"/>
              <a:t>個案</a:t>
            </a:r>
            <a:endParaRPr lang="en-US" altLang="zh-TW" sz="2800" dirty="0" smtClean="0"/>
          </a:p>
          <a:p>
            <a:pPr marL="231775" lvl="1" indent="0">
              <a:buNone/>
            </a:pPr>
            <a:endParaRPr lang="zh-TW" altLang="en-US" sz="2800" dirty="0"/>
          </a:p>
          <a:p>
            <a:pPr lvl="1">
              <a:buFont typeface="Wingdings" panose="05000000000000000000" pitchFamily="2" charset="2"/>
              <a:buChar char="u"/>
            </a:pPr>
            <a:r>
              <a:rPr lang="zh-TW" altLang="en-US" sz="2800" dirty="0"/>
              <a:t>回報系統</a:t>
            </a:r>
            <a:r>
              <a:rPr lang="zh-TW" altLang="en-US" sz="2800" dirty="0" smtClean="0"/>
              <a:t>問題</a:t>
            </a:r>
            <a:endParaRPr lang="en-US" altLang="zh-TW" sz="2800" dirty="0" smtClean="0"/>
          </a:p>
          <a:p>
            <a:pPr marL="231775" lvl="1" indent="0">
              <a:buNone/>
            </a:pPr>
            <a:endParaRPr lang="zh-TW" altLang="en-US" sz="2800" dirty="0"/>
          </a:p>
          <a:p>
            <a:pPr lvl="1">
              <a:buFont typeface="Wingdings" panose="05000000000000000000" pitchFamily="2" charset="2"/>
              <a:buChar char="u"/>
            </a:pPr>
            <a:r>
              <a:rPr lang="zh-TW" altLang="en-US" sz="2800" dirty="0"/>
              <a:t>與工程師討論系統架構</a:t>
            </a:r>
          </a:p>
          <a:p>
            <a:pPr marL="514350" indent="-514350">
              <a:buFont typeface="+mj-lt"/>
              <a:buAutoNum type="arabicPeriod" startAt="3"/>
            </a:pPr>
            <a:endParaRPr lang="en-US" altLang="zh-TW" sz="2800" dirty="0" smtClean="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3313" y="3230487"/>
            <a:ext cx="4673974" cy="2862809"/>
          </a:xfrm>
          <a:prstGeom prst="rect">
            <a:avLst/>
          </a:prstGeom>
        </p:spPr>
      </p:pic>
    </p:spTree>
    <p:extLst>
      <p:ext uri="{BB962C8B-B14F-4D97-AF65-F5344CB8AC3E}">
        <p14:creationId xmlns:p14="http://schemas.microsoft.com/office/powerpoint/2010/main" val="11583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rtlCol="0">
            <a:normAutofit/>
          </a:bodyPr>
          <a:lstStyle/>
          <a:p>
            <a:pPr rtl="0"/>
            <a:r>
              <a:rPr lang="zh-TW" altLang="en-US" sz="4400" b="1" dirty="0" smtClean="0">
                <a:latin typeface="Microsoft JhengHei UI" panose="020B0604030504040204" pitchFamily="34" charset="-120"/>
                <a:ea typeface="Microsoft JhengHei UI" panose="020B0604030504040204" pitchFamily="34" charset="-120"/>
              </a:rPr>
              <a:t>工作詳述</a:t>
            </a:r>
            <a:endParaRPr lang="zh-TW" altLang="en-US" sz="4400" b="1" dirty="0">
              <a:latin typeface="Microsoft JhengHei UI" panose="020B0604030504040204" pitchFamily="34" charset="-120"/>
              <a:ea typeface="Microsoft JhengHei UI" panose="020B0604030504040204" pitchFamily="34" charset="-120"/>
            </a:endParaRPr>
          </a:p>
        </p:txBody>
      </p:sp>
      <p:sp>
        <p:nvSpPr>
          <p:cNvPr id="14" name="內容預留位置 13"/>
          <p:cNvSpPr>
            <a:spLocks noGrp="1"/>
          </p:cNvSpPr>
          <p:nvPr>
            <p:ph idx="1"/>
          </p:nvPr>
        </p:nvSpPr>
        <p:spPr/>
        <p:txBody>
          <a:bodyPr rtlCol="0">
            <a:normAutofit/>
          </a:bodyPr>
          <a:lstStyle/>
          <a:p>
            <a:pPr marL="742950" indent="-742950">
              <a:buFont typeface="+mj-lt"/>
              <a:buAutoNum type="arabicPeriod" startAt="4"/>
            </a:pPr>
            <a:r>
              <a:rPr lang="en-US" altLang="zh-TW" sz="3600" b="1" dirty="0"/>
              <a:t>Meeting Record</a:t>
            </a:r>
          </a:p>
          <a:p>
            <a:pPr lvl="1">
              <a:buFont typeface="Wingdings" pitchFamily="2" charset="2"/>
              <a:buChar char="u"/>
            </a:pPr>
            <a:r>
              <a:rPr lang="zh-TW" altLang="en-US" sz="2800" dirty="0"/>
              <a:t>與系統分析師</a:t>
            </a:r>
            <a:r>
              <a:rPr lang="zh-TW" altLang="en-US" sz="2800" dirty="0" smtClean="0"/>
              <a:t>人員一起</a:t>
            </a:r>
            <a:r>
              <a:rPr lang="zh-TW" altLang="en-US" sz="2800" dirty="0"/>
              <a:t>和使用者</a:t>
            </a:r>
            <a:r>
              <a:rPr lang="zh-TW" altLang="en-US" sz="2800" dirty="0" smtClean="0"/>
              <a:t>開會</a:t>
            </a:r>
            <a:endParaRPr lang="en-US" altLang="zh-TW" sz="2800" dirty="0" smtClean="0"/>
          </a:p>
          <a:p>
            <a:pPr marL="231775" lvl="1" indent="0">
              <a:buNone/>
            </a:pPr>
            <a:endParaRPr lang="zh-TW" altLang="en-US" sz="2800" dirty="0"/>
          </a:p>
          <a:p>
            <a:pPr lvl="1">
              <a:buFont typeface="Wingdings" pitchFamily="2" charset="2"/>
              <a:buChar char="u"/>
            </a:pPr>
            <a:r>
              <a:rPr lang="zh-TW" altLang="en-US" sz="2800" dirty="0"/>
              <a:t>撰寫</a:t>
            </a:r>
            <a:r>
              <a:rPr lang="en-US" altLang="zh-TW" sz="2800" dirty="0"/>
              <a:t>&amp;</a:t>
            </a:r>
            <a:r>
              <a:rPr lang="zh-TW" altLang="en-US" sz="2800" dirty="0"/>
              <a:t>統整會議</a:t>
            </a:r>
            <a:r>
              <a:rPr lang="zh-TW" altLang="en-US" sz="2800" dirty="0" smtClean="0"/>
              <a:t>內容</a:t>
            </a:r>
            <a:endParaRPr lang="en-US" altLang="zh-TW" sz="2800" dirty="0" smtClean="0"/>
          </a:p>
          <a:p>
            <a:pPr marL="231775" lvl="1" indent="0">
              <a:buNone/>
            </a:pPr>
            <a:endParaRPr lang="en-US" altLang="zh-TW" sz="2800" dirty="0" smtClean="0"/>
          </a:p>
          <a:p>
            <a:pPr lvl="1">
              <a:buFont typeface="Wingdings" pitchFamily="2" charset="2"/>
              <a:buChar char="u"/>
            </a:pPr>
            <a:r>
              <a:rPr lang="zh-TW" altLang="en-US" sz="2800" dirty="0" smtClean="0"/>
              <a:t>協助</a:t>
            </a:r>
            <a:r>
              <a:rPr lang="en-US" altLang="zh-TW" sz="2800" dirty="0" smtClean="0"/>
              <a:t>PMO</a:t>
            </a:r>
            <a:r>
              <a:rPr lang="zh-TW" altLang="en-US" sz="2800" dirty="0" smtClean="0"/>
              <a:t>查看需求文</a:t>
            </a:r>
            <a:r>
              <a:rPr lang="zh-TW" altLang="en-US" sz="2800" dirty="0"/>
              <a:t>件</a:t>
            </a:r>
          </a:p>
          <a:p>
            <a:pPr marL="514350" indent="-514350">
              <a:buFont typeface="+mj-lt"/>
              <a:buAutoNum type="arabicPeriod" startAt="4"/>
            </a:pPr>
            <a:endParaRPr lang="en-US" altLang="zh-TW" sz="2800" dirty="0" smtClean="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428" y="3717032"/>
            <a:ext cx="5720677" cy="2592288"/>
          </a:xfrm>
          <a:prstGeom prst="rect">
            <a:avLst/>
          </a:prstGeom>
        </p:spPr>
      </p:pic>
    </p:spTree>
    <p:extLst>
      <p:ext uri="{BB962C8B-B14F-4D97-AF65-F5344CB8AC3E}">
        <p14:creationId xmlns:p14="http://schemas.microsoft.com/office/powerpoint/2010/main" val="59492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1532023" y="2276872"/>
            <a:ext cx="9134391" cy="4114801"/>
          </a:xfrm>
        </p:spPr>
        <p:txBody>
          <a:bodyPr>
            <a:normAutofit/>
          </a:bodyPr>
          <a:lstStyle/>
          <a:p>
            <a:pPr marL="0" indent="0" algn="ctr">
              <a:buNone/>
            </a:pPr>
            <a:r>
              <a:rPr lang="en-US" altLang="zh-TW" sz="8000" dirty="0" smtClean="0"/>
              <a:t>The End~</a:t>
            </a:r>
            <a:br>
              <a:rPr lang="en-US" altLang="zh-TW" sz="8000" dirty="0" smtClean="0"/>
            </a:br>
            <a:r>
              <a:rPr lang="en-US" altLang="zh-TW" sz="8000" dirty="0" smtClean="0"/>
              <a:t>Thanks!!</a:t>
            </a:r>
            <a:endParaRPr lang="zh-TW" altLang="en-US" sz="8000" dirty="0"/>
          </a:p>
        </p:txBody>
      </p:sp>
    </p:spTree>
    <p:extLst>
      <p:ext uri="{BB962C8B-B14F-4D97-AF65-F5344CB8AC3E}">
        <p14:creationId xmlns:p14="http://schemas.microsoft.com/office/powerpoint/2010/main" val="288501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rtlCol="0">
            <a:normAutofit/>
          </a:bodyPr>
          <a:lstStyle/>
          <a:p>
            <a:pPr rtl="0"/>
            <a:r>
              <a:rPr lang="zh-TW" altLang="en-US" sz="4400" b="1" dirty="0" smtClean="0">
                <a:latin typeface="Microsoft JhengHei UI" panose="020B0604030504040204" pitchFamily="34" charset="-120"/>
                <a:ea typeface="Microsoft JhengHei UI" panose="020B0604030504040204" pitchFamily="34" charset="-120"/>
              </a:rPr>
              <a:t>實習公司介紹</a:t>
            </a:r>
            <a:endParaRPr lang="zh-TW" altLang="en-US" sz="4400" b="1" dirty="0">
              <a:latin typeface="Microsoft JhengHei UI" panose="020B0604030504040204" pitchFamily="34" charset="-120"/>
              <a:ea typeface="Microsoft JhengHei UI" panose="020B0604030504040204" pitchFamily="34" charset="-120"/>
            </a:endParaRPr>
          </a:p>
        </p:txBody>
      </p:sp>
      <p:sp>
        <p:nvSpPr>
          <p:cNvPr id="14" name="內容預留位置 13"/>
          <p:cNvSpPr>
            <a:spLocks noGrp="1"/>
          </p:cNvSpPr>
          <p:nvPr>
            <p:ph idx="1"/>
          </p:nvPr>
        </p:nvSpPr>
        <p:spPr>
          <a:xfrm>
            <a:off x="1532023" y="1916832"/>
            <a:ext cx="9134391" cy="4548337"/>
          </a:xfrm>
        </p:spPr>
        <p:txBody>
          <a:bodyPr rtlCol="0">
            <a:noAutofit/>
          </a:bodyPr>
          <a:lstStyle/>
          <a:p>
            <a:r>
              <a:rPr lang="zh-TW" altLang="en-US" sz="2800" dirty="0"/>
              <a:t>凌群電腦</a:t>
            </a:r>
            <a:r>
              <a:rPr lang="en-US" altLang="zh-TW" sz="2800" dirty="0"/>
              <a:t>(2453)</a:t>
            </a:r>
            <a:r>
              <a:rPr lang="zh-TW" altLang="en-US" sz="2800" dirty="0"/>
              <a:t>成立於</a:t>
            </a:r>
            <a:r>
              <a:rPr lang="en-US" altLang="zh-TW" sz="2800" dirty="0"/>
              <a:t>1975</a:t>
            </a:r>
            <a:r>
              <a:rPr lang="zh-TW" altLang="en-US" sz="2800" dirty="0"/>
              <a:t>年， </a:t>
            </a:r>
            <a:r>
              <a:rPr lang="en-US" altLang="zh-TW" sz="2800" dirty="0"/>
              <a:t>2001</a:t>
            </a:r>
            <a:r>
              <a:rPr lang="zh-TW" altLang="en-US" sz="2800" dirty="0"/>
              <a:t>年在台上市，資本額為壹拾億元，服務據點橫跨台灣、中國、日本、美國、泰國以及新興經濟體－越南，成為國內少數提供跨國資訊服務的廠商之一。</a:t>
            </a:r>
          </a:p>
          <a:p>
            <a:r>
              <a:rPr lang="zh-TW" altLang="en-US" sz="2800" dirty="0"/>
              <a:t>凌群電腦成立以來，致力於系統整合，四十年來透過引進各式尖端產品與技術，以及卓越的軟體開發及整合能力，協助金融證券、電信、醫療院所、政府與警政，及高科技製造等產業客戶不斷成功地迎向挑戰。近年來，凌群電腦積極發展專業形態的資訊服務，及加值軟體服務，期脫離硬體價格戰，轉型為知識經濟導向的國際級</a:t>
            </a:r>
            <a:r>
              <a:rPr lang="en-US" altLang="zh-TW" sz="2800" dirty="0"/>
              <a:t>IT</a:t>
            </a:r>
            <a:r>
              <a:rPr lang="zh-TW" altLang="en-US" sz="2800" dirty="0"/>
              <a:t>服務供應商</a:t>
            </a:r>
            <a:r>
              <a:rPr lang="zh-TW" altLang="en-US" sz="2800" dirty="0" smtClean="0"/>
              <a:t>。</a:t>
            </a:r>
            <a:endParaRPr lang="zh-TW" altLang="en-US" sz="2800" dirty="0"/>
          </a:p>
        </p:txBody>
      </p:sp>
      <p:pic>
        <p:nvPicPr>
          <p:cNvPr id="2" name="圖片 1"/>
          <p:cNvPicPr>
            <a:picLocks noChangeAspect="1"/>
          </p:cNvPicPr>
          <p:nvPr/>
        </p:nvPicPr>
        <p:blipFill>
          <a:blip r:embed="rId2"/>
          <a:stretch>
            <a:fillRect/>
          </a:stretch>
        </p:blipFill>
        <p:spPr>
          <a:xfrm>
            <a:off x="6310436" y="393074"/>
            <a:ext cx="3109229" cy="1359526"/>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837829" y="328613"/>
            <a:ext cx="10513167" cy="1371600"/>
          </a:xfrm>
        </p:spPr>
        <p:txBody>
          <a:bodyPr rtlCol="0">
            <a:normAutofit/>
          </a:bodyPr>
          <a:lstStyle/>
          <a:p>
            <a:r>
              <a:rPr lang="en-US" altLang="zh-TW" sz="4400" b="1" dirty="0"/>
              <a:t>RD1/</a:t>
            </a:r>
            <a:r>
              <a:rPr lang="zh-TW" altLang="zh-TW" sz="4400" b="1" dirty="0"/>
              <a:t>專案管理處</a:t>
            </a:r>
            <a:r>
              <a:rPr lang="en-US" altLang="zh-TW" sz="4400" b="1" dirty="0"/>
              <a:t>(</a:t>
            </a:r>
            <a:r>
              <a:rPr lang="en-US" altLang="zh-TW" sz="4400" b="1" dirty="0" smtClean="0"/>
              <a:t>GC) </a:t>
            </a:r>
            <a:r>
              <a:rPr lang="en-US" altLang="zh-TW" sz="4400" b="1" dirty="0" smtClean="0">
                <a:latin typeface="Microsoft JhengHei UI" panose="020B0604030504040204" pitchFamily="34" charset="-120"/>
                <a:ea typeface="Microsoft JhengHei UI" panose="020B0604030504040204" pitchFamily="34" charset="-120"/>
              </a:rPr>
              <a:t>1021754</a:t>
            </a:r>
            <a:r>
              <a:rPr lang="zh-TW" altLang="en-US" sz="4400" b="1" dirty="0" smtClean="0">
                <a:latin typeface="Microsoft JhengHei UI" panose="020B0604030504040204" pitchFamily="34" charset="-120"/>
                <a:ea typeface="Microsoft JhengHei UI" panose="020B0604030504040204" pitchFamily="34" charset="-120"/>
              </a:rPr>
              <a:t>   游婕妤</a:t>
            </a:r>
            <a:endParaRPr lang="zh-TW" altLang="en-US" sz="4400" b="1" dirty="0">
              <a:latin typeface="Microsoft JhengHei UI" panose="020B0604030504040204" pitchFamily="34" charset="-120"/>
              <a:ea typeface="Microsoft JhengHei UI" panose="020B0604030504040204" pitchFamily="34" charset="-120"/>
            </a:endParaRPr>
          </a:p>
        </p:txBody>
      </p:sp>
      <p:sp>
        <p:nvSpPr>
          <p:cNvPr id="14" name="內容預留位置 13"/>
          <p:cNvSpPr>
            <a:spLocks noGrp="1"/>
          </p:cNvSpPr>
          <p:nvPr>
            <p:ph idx="1"/>
          </p:nvPr>
        </p:nvSpPr>
        <p:spPr/>
        <p:txBody>
          <a:bodyPr rtlCol="0">
            <a:normAutofit/>
          </a:bodyPr>
          <a:lstStyle/>
          <a:p>
            <a:r>
              <a:rPr lang="zh-TW" altLang="en-US" sz="3600" b="1" dirty="0"/>
              <a:t>實習單位介紹</a:t>
            </a:r>
            <a:r>
              <a:rPr lang="en-US" altLang="zh-TW" sz="3600" b="1" dirty="0"/>
              <a:t>-PMO(</a:t>
            </a:r>
            <a:r>
              <a:rPr lang="zh-TW" altLang="en-US" sz="3600" b="1" dirty="0"/>
              <a:t>專案管理辦公室</a:t>
            </a:r>
            <a:r>
              <a:rPr lang="en-US" altLang="zh-TW" sz="3600" b="1" dirty="0" smtClean="0"/>
              <a:t>)</a:t>
            </a:r>
          </a:p>
          <a:p>
            <a:pPr marL="0" indent="0">
              <a:buNone/>
            </a:pPr>
            <a:r>
              <a:rPr lang="zh-TW" altLang="en-US" sz="2800" dirty="0"/>
              <a:t>「專案管理辦公室（</a:t>
            </a:r>
            <a:r>
              <a:rPr lang="en-US" altLang="zh-TW" sz="2800" dirty="0"/>
              <a:t>Project Management Office</a:t>
            </a:r>
            <a:r>
              <a:rPr lang="zh-TW" altLang="en-US" sz="2800" dirty="0"/>
              <a:t>，</a:t>
            </a:r>
            <a:r>
              <a:rPr lang="en-US" altLang="zh-TW" sz="2800" dirty="0"/>
              <a:t>PMO</a:t>
            </a:r>
            <a:r>
              <a:rPr lang="zh-TW" altLang="en-US" sz="2800" dirty="0"/>
              <a:t>）」，根據國際專案管理協會</a:t>
            </a:r>
            <a:r>
              <a:rPr lang="en-US" altLang="zh-TW" sz="2800" dirty="0"/>
              <a:t>(Project Management Institute</a:t>
            </a:r>
            <a:r>
              <a:rPr lang="zh-TW" altLang="en-US" sz="2800" dirty="0"/>
              <a:t>；</a:t>
            </a:r>
            <a:r>
              <a:rPr lang="en-US" altLang="zh-TW" sz="2800" dirty="0"/>
              <a:t>PMI)</a:t>
            </a:r>
            <a:r>
              <a:rPr lang="zh-TW" altLang="en-US" sz="2800" dirty="0"/>
              <a:t>的定義：「一個專案管理辦公室是一個被賦予若干相關責任，並以集中、協調、指導、監督及支援等管理其經理部門授權 其管轄範圍內各專案之組織或單位。</a:t>
            </a:r>
            <a:r>
              <a:rPr lang="zh-TW" altLang="en-US" sz="2800" dirty="0" smtClean="0"/>
              <a:t>」</a:t>
            </a:r>
            <a:endParaRPr lang="zh-TW" altLang="en-US" sz="2800" dirty="0"/>
          </a:p>
        </p:txBody>
      </p:sp>
    </p:spTree>
    <p:extLst>
      <p:ext uri="{BB962C8B-B14F-4D97-AF65-F5344CB8AC3E}">
        <p14:creationId xmlns:p14="http://schemas.microsoft.com/office/powerpoint/2010/main" val="239811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rtlCol="0">
            <a:normAutofit/>
          </a:bodyPr>
          <a:lstStyle/>
          <a:p>
            <a:pPr rtl="0"/>
            <a:r>
              <a:rPr lang="zh-TW" altLang="en-US" sz="4400" b="1" dirty="0" smtClean="0">
                <a:latin typeface="Microsoft JhengHei UI" panose="020B0604030504040204" pitchFamily="34" charset="-120"/>
                <a:ea typeface="Microsoft JhengHei UI" panose="020B0604030504040204" pitchFamily="34" charset="-120"/>
              </a:rPr>
              <a:t>工作詳述</a:t>
            </a:r>
            <a:endParaRPr lang="zh-TW" altLang="en-US" sz="4400" b="1" dirty="0">
              <a:latin typeface="Microsoft JhengHei UI" panose="020B0604030504040204" pitchFamily="34" charset="-120"/>
              <a:ea typeface="Microsoft JhengHei UI" panose="020B0604030504040204" pitchFamily="34" charset="-120"/>
            </a:endParaRPr>
          </a:p>
        </p:txBody>
      </p:sp>
      <p:sp>
        <p:nvSpPr>
          <p:cNvPr id="14" name="內容預留位置 13"/>
          <p:cNvSpPr>
            <a:spLocks noGrp="1"/>
          </p:cNvSpPr>
          <p:nvPr>
            <p:ph idx="1"/>
          </p:nvPr>
        </p:nvSpPr>
        <p:spPr/>
        <p:txBody>
          <a:bodyPr rtlCol="0">
            <a:noAutofit/>
          </a:bodyPr>
          <a:lstStyle/>
          <a:p>
            <a:pPr marL="457200" indent="-457200">
              <a:buFont typeface="+mj-lt"/>
              <a:buAutoNum type="arabicPeriod"/>
            </a:pPr>
            <a:r>
              <a:rPr lang="en-US" altLang="zh-TW" sz="3600" b="1" dirty="0">
                <a:latin typeface="+mn-ea"/>
                <a:ea typeface="+mn-ea"/>
              </a:rPr>
              <a:t> </a:t>
            </a:r>
            <a:r>
              <a:rPr lang="en-US" altLang="zh-TW" sz="3600" b="1" dirty="0" smtClean="0">
                <a:latin typeface="+mn-ea"/>
                <a:ea typeface="+mn-ea"/>
              </a:rPr>
              <a:t>  SDPM</a:t>
            </a:r>
            <a:r>
              <a:rPr lang="zh-TW" altLang="en-US" sz="3600" b="1" dirty="0" smtClean="0">
                <a:latin typeface="+mn-ea"/>
                <a:ea typeface="+mn-ea"/>
              </a:rPr>
              <a:t>專案管理系統操作</a:t>
            </a:r>
            <a:endParaRPr lang="en-US" altLang="zh-TW" sz="3600" b="1" dirty="0" smtClean="0">
              <a:latin typeface="+mn-ea"/>
              <a:ea typeface="+mn-ea"/>
            </a:endParaRPr>
          </a:p>
          <a:p>
            <a:pPr lvl="2">
              <a:lnSpc>
                <a:spcPct val="100000"/>
              </a:lnSpc>
              <a:buFont typeface="Wingdings" panose="05000000000000000000" pitchFamily="2" charset="2"/>
              <a:buChar char="u"/>
            </a:pPr>
            <a:r>
              <a:rPr lang="zh-TW" altLang="en-US" sz="2800" dirty="0" smtClean="0">
                <a:latin typeface="+mn-ea"/>
                <a:ea typeface="+mn-ea"/>
              </a:rPr>
              <a:t>預估人力成本表</a:t>
            </a:r>
            <a:endParaRPr lang="en-US" altLang="zh-TW" sz="2800" dirty="0" smtClean="0">
              <a:latin typeface="+mn-ea"/>
              <a:ea typeface="+mn-ea"/>
            </a:endParaRPr>
          </a:p>
          <a:p>
            <a:pPr lvl="2">
              <a:lnSpc>
                <a:spcPct val="100000"/>
              </a:lnSpc>
              <a:buFont typeface="Wingdings" panose="05000000000000000000" pitchFamily="2" charset="2"/>
              <a:buChar char="u"/>
            </a:pPr>
            <a:r>
              <a:rPr lang="zh-TW" altLang="en-US" sz="2800" dirty="0" smtClean="0">
                <a:latin typeface="+mn-ea"/>
                <a:ea typeface="+mn-ea"/>
              </a:rPr>
              <a:t>專案授權單</a:t>
            </a:r>
            <a:endParaRPr lang="en-US" altLang="zh-TW" sz="2800" dirty="0" smtClean="0">
              <a:latin typeface="+mn-ea"/>
              <a:ea typeface="+mn-ea"/>
            </a:endParaRPr>
          </a:p>
          <a:p>
            <a:pPr lvl="2">
              <a:lnSpc>
                <a:spcPct val="100000"/>
              </a:lnSpc>
              <a:buFont typeface="Wingdings" panose="05000000000000000000" pitchFamily="2" charset="2"/>
              <a:buChar char="u"/>
            </a:pPr>
            <a:r>
              <a:rPr lang="en-US" altLang="zh-TW" sz="2800" dirty="0" smtClean="0">
                <a:latin typeface="+mn-ea"/>
                <a:ea typeface="+mn-ea"/>
              </a:rPr>
              <a:t>WBS</a:t>
            </a:r>
            <a:r>
              <a:rPr lang="zh-TW" altLang="en-US" sz="2800" dirty="0" smtClean="0">
                <a:latin typeface="+mn-ea"/>
                <a:ea typeface="+mn-ea"/>
              </a:rPr>
              <a:t>編制與審核</a:t>
            </a:r>
            <a:endParaRPr lang="en-US" altLang="zh-TW" sz="2800" dirty="0">
              <a:latin typeface="+mn-ea"/>
              <a:ea typeface="+mn-ea"/>
            </a:endParaRPr>
          </a:p>
          <a:p>
            <a:pPr lvl="2">
              <a:lnSpc>
                <a:spcPct val="100000"/>
              </a:lnSpc>
              <a:buFont typeface="Wingdings" panose="05000000000000000000" pitchFamily="2" charset="2"/>
              <a:buChar char="u"/>
            </a:pPr>
            <a:r>
              <a:rPr lang="zh-TW" altLang="en-US" sz="2800" dirty="0" smtClean="0">
                <a:latin typeface="+mn-ea"/>
                <a:ea typeface="+mn-ea"/>
              </a:rPr>
              <a:t>合約管制表審核流程</a:t>
            </a:r>
            <a:endParaRPr lang="en-US" altLang="zh-TW" sz="2800" dirty="0" smtClean="0">
              <a:latin typeface="+mn-ea"/>
              <a:ea typeface="+mn-ea"/>
            </a:endParaRPr>
          </a:p>
          <a:p>
            <a:pPr lvl="2">
              <a:lnSpc>
                <a:spcPct val="100000"/>
              </a:lnSpc>
              <a:buFont typeface="Wingdings" panose="05000000000000000000" pitchFamily="2" charset="2"/>
              <a:buChar char="u"/>
            </a:pPr>
            <a:r>
              <a:rPr lang="zh-TW" altLang="en-US" sz="2800" dirty="0" smtClean="0">
                <a:latin typeface="+mn-ea"/>
                <a:ea typeface="+mn-ea"/>
              </a:rPr>
              <a:t>專案</a:t>
            </a:r>
            <a:r>
              <a:rPr lang="zh-TW" altLang="en-US" sz="2800" dirty="0">
                <a:latin typeface="+mn-ea"/>
                <a:ea typeface="+mn-ea"/>
              </a:rPr>
              <a:t>監控</a:t>
            </a:r>
            <a:endParaRPr lang="en-US" altLang="zh-TW" sz="2800" dirty="0" smtClean="0">
              <a:latin typeface="+mn-ea"/>
              <a:ea typeface="+mn-ea"/>
            </a:endParaRPr>
          </a:p>
          <a:p>
            <a:pPr lvl="2">
              <a:lnSpc>
                <a:spcPct val="100000"/>
              </a:lnSpc>
              <a:buFont typeface="Wingdings" panose="05000000000000000000" pitchFamily="2" charset="2"/>
              <a:buChar char="u"/>
            </a:pPr>
            <a:r>
              <a:rPr lang="zh-TW" altLang="en-US" sz="2800" dirty="0" smtClean="0">
                <a:latin typeface="+mn-ea"/>
                <a:ea typeface="+mn-ea"/>
              </a:rPr>
              <a:t>專案結案</a:t>
            </a:r>
            <a:r>
              <a:rPr lang="en-US" altLang="zh-TW" sz="2800" dirty="0" smtClean="0">
                <a:latin typeface="+mn-ea"/>
                <a:ea typeface="+mn-ea"/>
              </a:rPr>
              <a:t>(</a:t>
            </a:r>
            <a:r>
              <a:rPr lang="zh-TW" altLang="en-US" sz="2800" dirty="0" smtClean="0">
                <a:latin typeface="+mn-ea"/>
                <a:ea typeface="+mn-ea"/>
              </a:rPr>
              <a:t>結案表單和光碟</a:t>
            </a:r>
            <a:r>
              <a:rPr lang="en-US" altLang="zh-TW" sz="2800" dirty="0" smtClean="0">
                <a:latin typeface="+mn-ea"/>
                <a:ea typeface="+mn-ea"/>
              </a:rPr>
              <a:t>)</a:t>
            </a:r>
            <a:r>
              <a:rPr lang="zh-TW" altLang="en-US" sz="2800" dirty="0" smtClean="0">
                <a:latin typeface="+mn-ea"/>
                <a:ea typeface="+mn-ea"/>
              </a:rPr>
              <a:t>          </a:t>
            </a:r>
            <a:endParaRPr lang="en-US" altLang="zh-TW" sz="2800" dirty="0" smtClean="0">
              <a:latin typeface="+mn-ea"/>
              <a:ea typeface="+mn-ea"/>
            </a:endParaRPr>
          </a:p>
          <a:p>
            <a:pPr marL="0" indent="0">
              <a:buNone/>
            </a:pPr>
            <a:endParaRPr lang="zh-TW" altLang="zh-TW" sz="2800" dirty="0">
              <a:latin typeface="+mn-ea"/>
              <a:ea typeface="+mn-ea"/>
            </a:endParaRPr>
          </a:p>
          <a:p>
            <a:pPr marL="0" indent="0">
              <a:buNone/>
            </a:pPr>
            <a:endParaRPr lang="en-US" altLang="zh-TW" sz="2800" dirty="0" smtClean="0">
              <a:latin typeface="+mn-ea"/>
              <a:ea typeface="+mn-ea"/>
            </a:endParaRPr>
          </a:p>
        </p:txBody>
      </p:sp>
      <p:pic>
        <p:nvPicPr>
          <p:cNvPr id="2" name="圖片 1"/>
          <p:cNvPicPr>
            <a:picLocks noChangeAspect="1"/>
          </p:cNvPicPr>
          <p:nvPr/>
        </p:nvPicPr>
        <p:blipFill rotWithShape="1">
          <a:blip r:embed="rId2"/>
          <a:srcRect l="3330" t="28984" r="62406" b="5867"/>
          <a:stretch/>
        </p:blipFill>
        <p:spPr>
          <a:xfrm>
            <a:off x="7606580" y="1555304"/>
            <a:ext cx="4176464" cy="4464496"/>
          </a:xfrm>
          <a:prstGeom prst="rect">
            <a:avLst/>
          </a:prstGeom>
        </p:spPr>
      </p:pic>
    </p:spTree>
    <p:extLst>
      <p:ext uri="{BB962C8B-B14F-4D97-AF65-F5344CB8AC3E}">
        <p14:creationId xmlns:p14="http://schemas.microsoft.com/office/powerpoint/2010/main" val="130108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22411" y="549206"/>
            <a:ext cx="9612559" cy="1371600"/>
          </a:xfrm>
        </p:spPr>
        <p:txBody>
          <a:bodyPr>
            <a:normAutofit/>
          </a:bodyPr>
          <a:lstStyle/>
          <a:p>
            <a:r>
              <a:rPr lang="en-US" altLang="zh-TW" sz="4400" b="1" dirty="0" smtClean="0">
                <a:latin typeface="+mn-ea"/>
              </a:rPr>
              <a:t>WBS(Work </a:t>
            </a:r>
            <a:r>
              <a:rPr lang="en-US" altLang="zh-TW" sz="4400" b="1" dirty="0">
                <a:latin typeface="+mn-ea"/>
              </a:rPr>
              <a:t>Breakdown Structure</a:t>
            </a:r>
            <a:r>
              <a:rPr lang="zh-TW" altLang="en-US" sz="4400" b="1" dirty="0">
                <a:latin typeface="+mn-ea"/>
              </a:rPr>
              <a:t>，工作分解結構</a:t>
            </a:r>
            <a:r>
              <a:rPr lang="en-US" altLang="zh-TW" sz="4400" b="1" dirty="0" smtClean="0">
                <a:latin typeface="+mn-ea"/>
              </a:rPr>
              <a:t>)</a:t>
            </a:r>
            <a:r>
              <a:rPr lang="zh-TW" altLang="en-US" sz="4400" b="1" dirty="0" smtClean="0">
                <a:latin typeface="+mn-ea"/>
              </a:rPr>
              <a:t>編制</a:t>
            </a:r>
            <a:endParaRPr lang="zh-TW" altLang="en-US" sz="4400" b="1" dirty="0"/>
          </a:p>
        </p:txBody>
      </p:sp>
      <p:pic>
        <p:nvPicPr>
          <p:cNvPr id="4" name="內容版面配置區 3"/>
          <p:cNvPicPr>
            <a:picLocks noGrp="1" noChangeAspect="1"/>
          </p:cNvPicPr>
          <p:nvPr>
            <p:ph idx="1"/>
          </p:nvPr>
        </p:nvPicPr>
        <p:blipFill rotWithShape="1">
          <a:blip r:embed="rId2">
            <a:extLst>
              <a:ext uri="{28A0092B-C50C-407E-A947-70E740481C1C}">
                <a14:useLocalDpi xmlns:a14="http://schemas.microsoft.com/office/drawing/2010/main" val="0"/>
              </a:ext>
            </a:extLst>
          </a:blip>
          <a:srcRect r="-243" b="5214"/>
          <a:stretch/>
        </p:blipFill>
        <p:spPr>
          <a:xfrm>
            <a:off x="2422004" y="2132856"/>
            <a:ext cx="7336555" cy="3900264"/>
          </a:xfrm>
        </p:spPr>
      </p:pic>
      <p:sp>
        <p:nvSpPr>
          <p:cNvPr id="5" name="文字方塊 4"/>
          <p:cNvSpPr txBox="1"/>
          <p:nvPr/>
        </p:nvSpPr>
        <p:spPr>
          <a:xfrm>
            <a:off x="4173294" y="6237312"/>
            <a:ext cx="4310795" cy="400110"/>
          </a:xfrm>
          <a:prstGeom prst="rect">
            <a:avLst/>
          </a:prstGeom>
          <a:noFill/>
        </p:spPr>
        <p:txBody>
          <a:bodyPr wrap="none" rtlCol="0">
            <a:spAutoFit/>
          </a:bodyPr>
          <a:lstStyle/>
          <a:p>
            <a:r>
              <a:rPr lang="zh-TW" altLang="en-US" sz="2000" b="1" dirty="0" smtClean="0"/>
              <a:t>此圖為開發案</a:t>
            </a:r>
            <a:r>
              <a:rPr lang="en-US" altLang="zh-TW" sz="2000" b="1" dirty="0" smtClean="0"/>
              <a:t>_</a:t>
            </a:r>
            <a:r>
              <a:rPr lang="zh-TW" altLang="en-US" sz="2000" b="1" dirty="0" smtClean="0"/>
              <a:t>專案</a:t>
            </a:r>
            <a:r>
              <a:rPr lang="en-US" altLang="zh-TW" sz="2000" b="1" dirty="0" smtClean="0"/>
              <a:t>(</a:t>
            </a:r>
            <a:r>
              <a:rPr lang="zh-TW" altLang="en-US" sz="2000" b="1" dirty="0" smtClean="0"/>
              <a:t>超過三個月</a:t>
            </a:r>
            <a:r>
              <a:rPr lang="en-US" altLang="zh-TW" sz="2000" b="1" dirty="0" smtClean="0"/>
              <a:t>)</a:t>
            </a:r>
            <a:r>
              <a:rPr lang="zh-TW" altLang="en-US" sz="2000" b="1" dirty="0" smtClean="0"/>
              <a:t>範本</a:t>
            </a:r>
            <a:endParaRPr lang="zh-TW" altLang="en-US" sz="2000" b="1" dirty="0"/>
          </a:p>
        </p:txBody>
      </p:sp>
    </p:spTree>
    <p:extLst>
      <p:ext uri="{BB962C8B-B14F-4D97-AF65-F5344CB8AC3E}">
        <p14:creationId xmlns:p14="http://schemas.microsoft.com/office/powerpoint/2010/main" val="429072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rtlCol="0">
            <a:normAutofit/>
          </a:bodyPr>
          <a:lstStyle/>
          <a:p>
            <a:pPr rtl="0"/>
            <a:r>
              <a:rPr lang="zh-TW" altLang="en-US" sz="4400" b="1" dirty="0" smtClean="0">
                <a:latin typeface="Microsoft JhengHei UI" panose="020B0604030504040204" pitchFamily="34" charset="-120"/>
                <a:ea typeface="Microsoft JhengHei UI" panose="020B0604030504040204" pitchFamily="34" charset="-120"/>
              </a:rPr>
              <a:t>工作詳述</a:t>
            </a:r>
            <a:endParaRPr lang="zh-TW" altLang="en-US" sz="4400" b="1" dirty="0">
              <a:latin typeface="Microsoft JhengHei UI" panose="020B0604030504040204" pitchFamily="34" charset="-120"/>
              <a:ea typeface="Microsoft JhengHei UI" panose="020B0604030504040204" pitchFamily="34" charset="-120"/>
            </a:endParaRPr>
          </a:p>
        </p:txBody>
      </p:sp>
      <p:sp>
        <p:nvSpPr>
          <p:cNvPr id="14" name="內容預留位置 13"/>
          <p:cNvSpPr>
            <a:spLocks noGrp="1"/>
          </p:cNvSpPr>
          <p:nvPr>
            <p:ph idx="1"/>
          </p:nvPr>
        </p:nvSpPr>
        <p:spPr/>
        <p:txBody>
          <a:bodyPr rtlCol="0">
            <a:noAutofit/>
          </a:bodyPr>
          <a:lstStyle/>
          <a:p>
            <a:pPr marL="742950" indent="-742950">
              <a:buFont typeface="+mj-lt"/>
              <a:buAutoNum type="arabicPeriod" startAt="2"/>
            </a:pPr>
            <a:r>
              <a:rPr lang="en-US" altLang="zh-TW" sz="3600" b="1" dirty="0" smtClean="0">
                <a:latin typeface="+mn-ea"/>
                <a:ea typeface="+mn-ea"/>
              </a:rPr>
              <a:t>PMO</a:t>
            </a:r>
            <a:r>
              <a:rPr lang="zh-TW" altLang="en-US" sz="3600" b="1" dirty="0" smtClean="0">
                <a:latin typeface="+mn-ea"/>
                <a:ea typeface="+mn-ea"/>
              </a:rPr>
              <a:t> </a:t>
            </a:r>
            <a:r>
              <a:rPr lang="en-US" altLang="zh-TW" sz="3600" b="1" dirty="0" smtClean="0">
                <a:latin typeface="+mn-ea"/>
                <a:ea typeface="+mn-ea"/>
              </a:rPr>
              <a:t>Meeting</a:t>
            </a:r>
          </a:p>
          <a:p>
            <a:pPr lvl="2">
              <a:lnSpc>
                <a:spcPct val="100000"/>
              </a:lnSpc>
              <a:buFont typeface="Wingdings" panose="05000000000000000000" pitchFamily="2" charset="2"/>
              <a:buChar char="u"/>
            </a:pPr>
            <a:r>
              <a:rPr lang="zh-TW" altLang="en-US" sz="2800" dirty="0" smtClean="0">
                <a:latin typeface="+mn-ea"/>
                <a:ea typeface="+mn-ea"/>
              </a:rPr>
              <a:t>未完成納管專案跟</a:t>
            </a:r>
            <a:r>
              <a:rPr lang="zh-TW" altLang="en-US" sz="2800" dirty="0" smtClean="0">
                <a:latin typeface="+mn-ea"/>
                <a:ea typeface="+mn-ea"/>
              </a:rPr>
              <a:t>催</a:t>
            </a:r>
            <a:endParaRPr lang="en-US" altLang="zh-TW" sz="2800" dirty="0" smtClean="0">
              <a:latin typeface="+mn-ea"/>
              <a:ea typeface="+mn-ea"/>
            </a:endParaRPr>
          </a:p>
          <a:p>
            <a:pPr lvl="2">
              <a:lnSpc>
                <a:spcPct val="100000"/>
              </a:lnSpc>
              <a:buFont typeface="Wingdings" panose="05000000000000000000" pitchFamily="2" charset="2"/>
              <a:buChar char="u"/>
            </a:pPr>
            <a:endParaRPr lang="en-US" altLang="zh-TW" sz="2800" dirty="0" smtClean="0">
              <a:latin typeface="+mn-ea"/>
              <a:ea typeface="+mn-ea"/>
            </a:endParaRPr>
          </a:p>
          <a:p>
            <a:pPr lvl="2">
              <a:lnSpc>
                <a:spcPct val="100000"/>
              </a:lnSpc>
              <a:buFont typeface="Wingdings" panose="05000000000000000000" pitchFamily="2" charset="2"/>
              <a:buChar char="u"/>
            </a:pPr>
            <a:r>
              <a:rPr lang="en-US" altLang="zh-TW" sz="2800" dirty="0" smtClean="0">
                <a:latin typeface="+mn-ea"/>
                <a:ea typeface="+mn-ea"/>
              </a:rPr>
              <a:t>SDPM</a:t>
            </a:r>
            <a:r>
              <a:rPr lang="zh-TW" altLang="en-US" sz="2800" dirty="0" smtClean="0">
                <a:latin typeface="+mn-ea"/>
                <a:ea typeface="+mn-ea"/>
              </a:rPr>
              <a:t>操作問題</a:t>
            </a:r>
            <a:r>
              <a:rPr lang="zh-TW" altLang="en-US" sz="2800" dirty="0" smtClean="0">
                <a:latin typeface="+mn-ea"/>
                <a:ea typeface="+mn-ea"/>
              </a:rPr>
              <a:t>討論</a:t>
            </a:r>
            <a:endParaRPr lang="en-US" altLang="zh-TW" sz="2800" dirty="0" smtClean="0">
              <a:latin typeface="+mn-ea"/>
              <a:ea typeface="+mn-ea"/>
            </a:endParaRPr>
          </a:p>
          <a:p>
            <a:pPr lvl="2">
              <a:lnSpc>
                <a:spcPct val="100000"/>
              </a:lnSpc>
              <a:buFont typeface="Wingdings" panose="05000000000000000000" pitchFamily="2" charset="2"/>
              <a:buChar char="u"/>
            </a:pPr>
            <a:endParaRPr lang="en-US" altLang="zh-TW" sz="2800" dirty="0" smtClean="0">
              <a:latin typeface="+mn-ea"/>
              <a:ea typeface="+mn-ea"/>
            </a:endParaRPr>
          </a:p>
          <a:p>
            <a:pPr lvl="2">
              <a:lnSpc>
                <a:spcPct val="100000"/>
              </a:lnSpc>
              <a:buFont typeface="Wingdings" panose="05000000000000000000" pitchFamily="2" charset="2"/>
              <a:buChar char="u"/>
            </a:pPr>
            <a:r>
              <a:rPr lang="zh-TW" altLang="en-US" sz="2800" dirty="0" smtClean="0">
                <a:latin typeface="+mn-ea"/>
                <a:ea typeface="+mn-ea"/>
              </a:rPr>
              <a:t>專案管理相關辦法</a:t>
            </a:r>
            <a:r>
              <a:rPr lang="zh-TW" altLang="en-US" sz="2800" dirty="0">
                <a:latin typeface="+mn-ea"/>
                <a:ea typeface="+mn-ea"/>
              </a:rPr>
              <a:t>公告</a:t>
            </a:r>
            <a:endParaRPr lang="zh-TW" altLang="zh-TW" sz="2800" dirty="0">
              <a:latin typeface="+mn-ea"/>
              <a:ea typeface="+mn-ea"/>
            </a:endParaRPr>
          </a:p>
          <a:p>
            <a:pPr marL="0" indent="0">
              <a:buNone/>
            </a:pPr>
            <a:endParaRPr lang="en-US" altLang="zh-TW" sz="2800" dirty="0" smtClean="0">
              <a:latin typeface="+mn-ea"/>
              <a:ea typeface="+mn-ea"/>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436" y="2780928"/>
            <a:ext cx="4286250" cy="3190875"/>
          </a:xfrm>
          <a:prstGeom prst="rect">
            <a:avLst/>
          </a:prstGeom>
        </p:spPr>
      </p:pic>
    </p:spTree>
    <p:extLst>
      <p:ext uri="{BB962C8B-B14F-4D97-AF65-F5344CB8AC3E}">
        <p14:creationId xmlns:p14="http://schemas.microsoft.com/office/powerpoint/2010/main" val="369346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rtlCol="0">
            <a:normAutofit/>
          </a:bodyPr>
          <a:lstStyle/>
          <a:p>
            <a:pPr rtl="0"/>
            <a:r>
              <a:rPr lang="zh-TW" altLang="en-US" sz="4400" b="1" dirty="0" smtClean="0">
                <a:latin typeface="Microsoft JhengHei UI" panose="020B0604030504040204" pitchFamily="34" charset="-120"/>
                <a:ea typeface="Microsoft JhengHei UI" panose="020B0604030504040204" pitchFamily="34" charset="-120"/>
              </a:rPr>
              <a:t>工作詳述</a:t>
            </a:r>
            <a:endParaRPr lang="zh-TW" altLang="en-US" sz="4400" b="1" dirty="0">
              <a:latin typeface="Microsoft JhengHei UI" panose="020B0604030504040204" pitchFamily="34" charset="-120"/>
              <a:ea typeface="Microsoft JhengHei UI" panose="020B0604030504040204" pitchFamily="34" charset="-120"/>
            </a:endParaRPr>
          </a:p>
        </p:txBody>
      </p:sp>
      <p:sp>
        <p:nvSpPr>
          <p:cNvPr id="14" name="內容預留位置 13"/>
          <p:cNvSpPr>
            <a:spLocks noGrp="1"/>
          </p:cNvSpPr>
          <p:nvPr>
            <p:ph idx="1"/>
          </p:nvPr>
        </p:nvSpPr>
        <p:spPr/>
        <p:txBody>
          <a:bodyPr rtlCol="0">
            <a:noAutofit/>
          </a:bodyPr>
          <a:lstStyle/>
          <a:p>
            <a:pPr marL="742950" indent="-742950">
              <a:buFont typeface="+mj-lt"/>
              <a:buAutoNum type="arabicPeriod" startAt="3"/>
            </a:pPr>
            <a:r>
              <a:rPr lang="zh-TW" altLang="en-US" sz="3600" dirty="0" smtClean="0">
                <a:latin typeface="+mn-ea"/>
                <a:ea typeface="+mn-ea"/>
              </a:rPr>
              <a:t>協助部門財務資料彙整</a:t>
            </a:r>
            <a:endParaRPr lang="en-US" altLang="zh-TW" sz="2800" dirty="0" smtClean="0">
              <a:latin typeface="+mn-ea"/>
              <a:ea typeface="+mn-ea"/>
            </a:endParaRPr>
          </a:p>
          <a:p>
            <a:pPr lvl="2">
              <a:lnSpc>
                <a:spcPct val="100000"/>
              </a:lnSpc>
              <a:buFont typeface="Wingdings" panose="05000000000000000000" pitchFamily="2" charset="2"/>
              <a:buChar char="u"/>
            </a:pPr>
            <a:r>
              <a:rPr lang="zh-TW" altLang="en-US" sz="2800" dirty="0" smtClean="0">
                <a:latin typeface="+mn-ea"/>
                <a:ea typeface="+mn-ea"/>
              </a:rPr>
              <a:t>產出產能分析系列報告並上傳至</a:t>
            </a:r>
            <a:r>
              <a:rPr lang="en-US" altLang="zh-TW" sz="2800" dirty="0" smtClean="0">
                <a:latin typeface="+mn-ea"/>
                <a:ea typeface="+mn-ea"/>
              </a:rPr>
              <a:t>SVN</a:t>
            </a:r>
          </a:p>
          <a:p>
            <a:pPr marL="1325563" lvl="4" indent="-514350">
              <a:buFont typeface="+mj-lt"/>
              <a:buAutoNum type="arabicParenR"/>
            </a:pPr>
            <a:r>
              <a:rPr lang="zh-TW" altLang="en-US" sz="2600" dirty="0" smtClean="0">
                <a:latin typeface="+mn-ea"/>
                <a:ea typeface="+mn-ea"/>
              </a:rPr>
              <a:t>部門專案監控表</a:t>
            </a:r>
            <a:endParaRPr lang="en-US" altLang="zh-TW" sz="2600" dirty="0" smtClean="0">
              <a:latin typeface="+mn-ea"/>
              <a:ea typeface="+mn-ea"/>
            </a:endParaRPr>
          </a:p>
          <a:p>
            <a:pPr marL="1325563" lvl="4" indent="-514350">
              <a:buFont typeface="+mj-lt"/>
              <a:buAutoNum type="arabicParenR"/>
            </a:pPr>
            <a:r>
              <a:rPr lang="zh-TW" altLang="en-US" sz="2600" dirty="0">
                <a:latin typeface="+mn-ea"/>
                <a:ea typeface="+mn-ea"/>
              </a:rPr>
              <a:t>部門產能暨營收分析</a:t>
            </a:r>
            <a:r>
              <a:rPr lang="zh-TW" altLang="en-US" sz="2600" dirty="0" smtClean="0">
                <a:latin typeface="+mn-ea"/>
                <a:ea typeface="+mn-ea"/>
              </a:rPr>
              <a:t>報告</a:t>
            </a:r>
            <a:endParaRPr lang="en-US" altLang="zh-TW" sz="2600" dirty="0" smtClean="0">
              <a:latin typeface="+mn-ea"/>
              <a:ea typeface="+mn-ea"/>
            </a:endParaRPr>
          </a:p>
          <a:p>
            <a:pPr marL="1325563" lvl="4" indent="-514350">
              <a:buFont typeface="+mj-lt"/>
              <a:buAutoNum type="arabicParenR"/>
            </a:pPr>
            <a:r>
              <a:rPr lang="zh-TW" altLang="en-US" sz="2600" dirty="0">
                <a:latin typeface="+mn-ea"/>
                <a:ea typeface="+mn-ea"/>
              </a:rPr>
              <a:t>部門專案收入明細</a:t>
            </a:r>
            <a:r>
              <a:rPr lang="zh-TW" altLang="en-US" sz="2600" dirty="0" smtClean="0">
                <a:latin typeface="+mn-ea"/>
                <a:ea typeface="+mn-ea"/>
              </a:rPr>
              <a:t>表</a:t>
            </a:r>
            <a:endParaRPr lang="en-US" altLang="zh-TW" sz="2600" dirty="0" smtClean="0">
              <a:latin typeface="+mn-ea"/>
              <a:ea typeface="+mn-ea"/>
            </a:endParaRPr>
          </a:p>
          <a:p>
            <a:pPr marL="1325563" lvl="4" indent="-514350">
              <a:buFont typeface="+mj-lt"/>
              <a:buAutoNum type="arabicParenR"/>
            </a:pPr>
            <a:r>
              <a:rPr lang="zh-TW" altLang="en-US" sz="2600" dirty="0">
                <a:latin typeface="+mn-ea"/>
                <a:ea typeface="+mn-ea"/>
              </a:rPr>
              <a:t>預算部門填寫資料明</a:t>
            </a:r>
            <a:r>
              <a:rPr lang="zh-TW" altLang="en-US" sz="2600" dirty="0" smtClean="0">
                <a:latin typeface="+mn-ea"/>
                <a:ea typeface="+mn-ea"/>
              </a:rPr>
              <a:t>細</a:t>
            </a:r>
            <a:endParaRPr lang="en-US" altLang="zh-TW" sz="2600" dirty="0" smtClean="0">
              <a:latin typeface="+mn-ea"/>
              <a:ea typeface="+mn-ea"/>
            </a:endParaRPr>
          </a:p>
          <a:p>
            <a:pPr marL="1325563" lvl="4" indent="-514350">
              <a:buFont typeface="+mj-lt"/>
              <a:buAutoNum type="arabicParenR"/>
            </a:pPr>
            <a:r>
              <a:rPr lang="zh-TW" altLang="en-US" sz="2600" dirty="0">
                <a:latin typeface="+mn-ea"/>
                <a:ea typeface="+mn-ea"/>
              </a:rPr>
              <a:t>損益績效評估</a:t>
            </a:r>
            <a:r>
              <a:rPr lang="zh-TW" altLang="en-US" sz="2600" dirty="0" smtClean="0">
                <a:latin typeface="+mn-ea"/>
                <a:ea typeface="+mn-ea"/>
              </a:rPr>
              <a:t>表</a:t>
            </a:r>
            <a:endParaRPr lang="en-US" altLang="zh-TW" sz="2600" dirty="0" smtClean="0">
              <a:latin typeface="+mn-ea"/>
              <a:ea typeface="+mn-ea"/>
            </a:endParaRPr>
          </a:p>
          <a:p>
            <a:pPr marL="1325563" lvl="4" indent="-514350">
              <a:buFont typeface="+mj-lt"/>
              <a:buAutoNum type="arabicParenR"/>
            </a:pPr>
            <a:r>
              <a:rPr lang="zh-TW" altLang="en-US" sz="2600" dirty="0" smtClean="0">
                <a:latin typeface="+mn-ea"/>
                <a:ea typeface="+mn-ea"/>
              </a:rPr>
              <a:t>損益</a:t>
            </a:r>
            <a:r>
              <a:rPr lang="zh-TW" altLang="en-US" sz="2600" dirty="0">
                <a:latin typeface="+mn-ea"/>
                <a:ea typeface="+mn-ea"/>
              </a:rPr>
              <a:t>資料明細</a:t>
            </a:r>
            <a:r>
              <a:rPr lang="zh-TW" altLang="en-US" sz="2600" dirty="0" smtClean="0">
                <a:latin typeface="+mn-ea"/>
                <a:ea typeface="+mn-ea"/>
              </a:rPr>
              <a:t>表</a:t>
            </a:r>
            <a:endParaRPr lang="en-US" altLang="zh-TW" sz="2600" dirty="0" smtClean="0">
              <a:latin typeface="+mn-ea"/>
              <a:ea typeface="+mn-ea"/>
            </a:endParaRPr>
          </a:p>
          <a:p>
            <a:pPr marL="1325563" lvl="4" indent="-514350">
              <a:buFont typeface="+mj-lt"/>
              <a:buAutoNum type="arabicParenR"/>
            </a:pPr>
            <a:r>
              <a:rPr lang="zh-TW" altLang="en-US" sz="2600" dirty="0">
                <a:latin typeface="+mn-ea"/>
                <a:ea typeface="+mn-ea"/>
              </a:rPr>
              <a:t>部門績效評估表</a:t>
            </a:r>
            <a:endParaRPr lang="en-US" altLang="zh-TW" sz="2600" dirty="0" smtClean="0">
              <a:latin typeface="+mn-ea"/>
              <a:ea typeface="+mn-ea"/>
            </a:endParaRPr>
          </a:p>
          <a:p>
            <a:pPr marL="1325563" lvl="4" indent="-514350">
              <a:buFont typeface="+mj-lt"/>
              <a:buAutoNum type="arabicParenR"/>
            </a:pPr>
            <a:endParaRPr lang="en-US" altLang="zh-TW" sz="2600" dirty="0" smtClean="0">
              <a:latin typeface="+mn-ea"/>
              <a:ea typeface="+mn-ea"/>
            </a:endParaRPr>
          </a:p>
          <a:p>
            <a:pPr marL="463550" lvl="2" indent="0">
              <a:lnSpc>
                <a:spcPct val="100000"/>
              </a:lnSpc>
              <a:buNone/>
            </a:pPr>
            <a:r>
              <a:rPr lang="zh-TW" altLang="en-US" sz="2800" dirty="0">
                <a:latin typeface="+mn-ea"/>
                <a:ea typeface="+mn-ea"/>
              </a:rPr>
              <a:t> </a:t>
            </a:r>
            <a:r>
              <a:rPr lang="zh-TW" altLang="en-US" sz="2800" dirty="0" smtClean="0">
                <a:latin typeface="+mn-ea"/>
                <a:ea typeface="+mn-ea"/>
              </a:rPr>
              <a:t>  </a:t>
            </a:r>
            <a:endParaRPr lang="en-US" altLang="zh-TW" sz="2800" dirty="0" smtClean="0">
              <a:latin typeface="+mn-ea"/>
              <a:ea typeface="+mn-ea"/>
            </a:endParaRPr>
          </a:p>
          <a:p>
            <a:pPr marL="463550" lvl="2" indent="0">
              <a:lnSpc>
                <a:spcPct val="100000"/>
              </a:lnSpc>
              <a:buNone/>
            </a:pPr>
            <a:r>
              <a:rPr lang="zh-TW" altLang="en-US" sz="2800" dirty="0" smtClean="0">
                <a:latin typeface="+mn-ea"/>
                <a:ea typeface="+mn-ea"/>
              </a:rPr>
              <a:t>        </a:t>
            </a:r>
            <a:endParaRPr lang="en-US" altLang="zh-TW" sz="2800" dirty="0" smtClean="0">
              <a:latin typeface="+mn-ea"/>
              <a:ea typeface="+mn-ea"/>
            </a:endParaRPr>
          </a:p>
          <a:p>
            <a:pPr marL="463550" lvl="2" indent="0">
              <a:lnSpc>
                <a:spcPct val="100000"/>
              </a:lnSpc>
              <a:buNone/>
            </a:pPr>
            <a:endParaRPr lang="zh-TW" altLang="zh-TW" sz="2800" dirty="0">
              <a:latin typeface="+mn-ea"/>
              <a:ea typeface="+mn-ea"/>
            </a:endParaRPr>
          </a:p>
          <a:p>
            <a:pPr marL="0" indent="0">
              <a:buNone/>
            </a:pPr>
            <a:endParaRPr lang="en-US" altLang="zh-TW" sz="2800" dirty="0" smtClean="0">
              <a:latin typeface="+mn-ea"/>
              <a:ea typeface="+mn-ea"/>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540" y="3416315"/>
            <a:ext cx="4286250" cy="2686050"/>
          </a:xfrm>
          <a:prstGeom prst="rect">
            <a:avLst/>
          </a:prstGeom>
        </p:spPr>
      </p:pic>
    </p:spTree>
    <p:extLst>
      <p:ext uri="{BB962C8B-B14F-4D97-AF65-F5344CB8AC3E}">
        <p14:creationId xmlns:p14="http://schemas.microsoft.com/office/powerpoint/2010/main" val="170947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a:xfrm>
            <a:off x="1108113" y="328613"/>
            <a:ext cx="9972599" cy="1371600"/>
          </a:xfrm>
        </p:spPr>
        <p:txBody>
          <a:bodyPr rtlCol="0">
            <a:normAutofit/>
          </a:bodyPr>
          <a:lstStyle/>
          <a:p>
            <a:r>
              <a:rPr lang="zh-TW" altLang="en-US" sz="4400" b="1" dirty="0"/>
              <a:t>品質管理部</a:t>
            </a:r>
            <a:r>
              <a:rPr lang="en-US" altLang="zh-TW" sz="4400" b="1" dirty="0"/>
              <a:t>(</a:t>
            </a:r>
            <a:r>
              <a:rPr lang="en-US" altLang="zh-TW" sz="4400" b="1" dirty="0" smtClean="0"/>
              <a:t>SDPM) </a:t>
            </a:r>
            <a:r>
              <a:rPr lang="zh-TW" altLang="zh-TW" sz="4400" b="1" dirty="0" smtClean="0"/>
              <a:t>1031638</a:t>
            </a:r>
            <a:r>
              <a:rPr lang="zh-TW" altLang="en-US" sz="4400" b="1" dirty="0" smtClean="0"/>
              <a:t>   游馥寧 </a:t>
            </a:r>
            <a:endParaRPr lang="zh-TW" altLang="en-US" sz="4400" dirty="0"/>
          </a:p>
        </p:txBody>
      </p:sp>
      <p:sp>
        <p:nvSpPr>
          <p:cNvPr id="14" name="內容預留位置 13"/>
          <p:cNvSpPr>
            <a:spLocks noGrp="1"/>
          </p:cNvSpPr>
          <p:nvPr>
            <p:ph idx="1"/>
          </p:nvPr>
        </p:nvSpPr>
        <p:spPr/>
        <p:txBody>
          <a:bodyPr rtlCol="0">
            <a:normAutofit/>
          </a:bodyPr>
          <a:lstStyle/>
          <a:p>
            <a:r>
              <a:rPr lang="zh-TW" altLang="en-US" sz="3600" b="1" dirty="0" smtClean="0"/>
              <a:t>實習單位</a:t>
            </a:r>
            <a:r>
              <a:rPr lang="zh-TW" altLang="en-US" sz="3600" b="1" dirty="0"/>
              <a:t>介紹</a:t>
            </a:r>
            <a:r>
              <a:rPr lang="en-US" altLang="zh-TW" sz="3600" b="1" dirty="0" smtClean="0"/>
              <a:t>-</a:t>
            </a:r>
            <a:r>
              <a:rPr lang="zh-TW" altLang="en-US" sz="3600" b="1" dirty="0" smtClean="0"/>
              <a:t>品質管理部</a:t>
            </a:r>
            <a:r>
              <a:rPr lang="en-US" altLang="zh-TW" sz="3600" b="1" dirty="0" smtClean="0"/>
              <a:t>(SDPM)</a:t>
            </a:r>
            <a:endParaRPr lang="en-US" altLang="zh-TW" sz="3600" b="1" dirty="0"/>
          </a:p>
          <a:p>
            <a:pPr marL="0" indent="0">
              <a:buNone/>
            </a:pPr>
            <a:r>
              <a:rPr lang="zh-TW" altLang="en-US" sz="2800" dirty="0"/>
              <a:t>品質管理是指為保障、</a:t>
            </a:r>
            <a:r>
              <a:rPr lang="zh-TW" altLang="en-US" sz="2800" dirty="0" smtClean="0"/>
              <a:t>改善</a:t>
            </a:r>
            <a:r>
              <a:rPr lang="zh-TW" altLang="en-US" sz="2800" dirty="0"/>
              <a:t>產</a:t>
            </a:r>
            <a:r>
              <a:rPr lang="zh-TW" altLang="en-US" sz="2800" dirty="0" smtClean="0"/>
              <a:t>品</a:t>
            </a:r>
            <a:r>
              <a:rPr lang="zh-TW" altLang="en-US" sz="2800" dirty="0"/>
              <a:t>的品質標準所進行的各種管理活動。其非僅包括在製品的製造現場所進行的品質檢查，還包括在非生產部門為提高業務的執行品質而所進行綜合性的品質管理。</a:t>
            </a:r>
          </a:p>
        </p:txBody>
      </p:sp>
    </p:spTree>
    <p:extLst>
      <p:ext uri="{BB962C8B-B14F-4D97-AF65-F5344CB8AC3E}">
        <p14:creationId xmlns:p14="http://schemas.microsoft.com/office/powerpoint/2010/main" val="281865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rtlCol="0">
            <a:normAutofit/>
          </a:bodyPr>
          <a:lstStyle/>
          <a:p>
            <a:pPr rtl="0"/>
            <a:r>
              <a:rPr lang="zh-TW" altLang="en-US" sz="4400" b="1" dirty="0" smtClean="0">
                <a:latin typeface="Microsoft JhengHei UI" panose="020B0604030504040204" pitchFamily="34" charset="-120"/>
                <a:ea typeface="Microsoft JhengHei UI" panose="020B0604030504040204" pitchFamily="34" charset="-120"/>
              </a:rPr>
              <a:t>工作詳述</a:t>
            </a:r>
            <a:endParaRPr lang="zh-TW" altLang="en-US" sz="4400" b="1" dirty="0">
              <a:latin typeface="Microsoft JhengHei UI" panose="020B0604030504040204" pitchFamily="34" charset="-120"/>
              <a:ea typeface="Microsoft JhengHei UI" panose="020B0604030504040204" pitchFamily="34" charset="-120"/>
            </a:endParaRPr>
          </a:p>
        </p:txBody>
      </p:sp>
      <p:sp>
        <p:nvSpPr>
          <p:cNvPr id="14" name="內容預留位置 13"/>
          <p:cNvSpPr>
            <a:spLocks noGrp="1"/>
          </p:cNvSpPr>
          <p:nvPr>
            <p:ph idx="1"/>
          </p:nvPr>
        </p:nvSpPr>
        <p:spPr>
          <a:xfrm>
            <a:off x="1522413" y="1904999"/>
            <a:ext cx="9252519" cy="4114801"/>
          </a:xfrm>
        </p:spPr>
        <p:txBody>
          <a:bodyPr rtlCol="0">
            <a:normAutofit/>
          </a:bodyPr>
          <a:lstStyle/>
          <a:p>
            <a:pPr marL="514350" indent="-514350">
              <a:buFont typeface="+mj-lt"/>
              <a:buAutoNum type="arabicPeriod"/>
            </a:pPr>
            <a:r>
              <a:rPr lang="en-US" altLang="zh-TW" sz="3600" b="1" dirty="0"/>
              <a:t>Tortoise SVN </a:t>
            </a:r>
            <a:r>
              <a:rPr lang="zh-TW" altLang="en-US" sz="3600" b="1" dirty="0"/>
              <a:t>文件管理</a:t>
            </a:r>
          </a:p>
          <a:p>
            <a:pPr lvl="1">
              <a:buFont typeface="Wingdings" panose="05000000000000000000" pitchFamily="2" charset="2"/>
              <a:buChar char="u"/>
            </a:pPr>
            <a:r>
              <a:rPr lang="zh-TW" altLang="en-US" sz="2800" dirty="0"/>
              <a:t>主要將管理各部門資料彙總</a:t>
            </a:r>
            <a:r>
              <a:rPr lang="zh-TW" altLang="en-US" sz="2800" dirty="0" smtClean="0"/>
              <a:t>，</a:t>
            </a:r>
            <a:endParaRPr lang="en-US" altLang="zh-TW" sz="2800" dirty="0" smtClean="0"/>
          </a:p>
          <a:p>
            <a:pPr marL="231775" lvl="1" indent="0">
              <a:buNone/>
            </a:pPr>
            <a:r>
              <a:rPr lang="en-US" altLang="zh-TW" sz="2800" dirty="0"/>
              <a:t> </a:t>
            </a:r>
            <a:r>
              <a:rPr lang="en-US" altLang="zh-TW" sz="2800" dirty="0" smtClean="0"/>
              <a:t>    </a:t>
            </a:r>
            <a:r>
              <a:rPr lang="zh-TW" altLang="en-US" sz="2800" dirty="0" smtClean="0"/>
              <a:t>讓</a:t>
            </a:r>
            <a:r>
              <a:rPr lang="zh-TW" altLang="en-US" sz="2800" dirty="0"/>
              <a:t>其他人快速獲得</a:t>
            </a:r>
            <a:r>
              <a:rPr lang="zh-TW" altLang="en-US" sz="2800" dirty="0" smtClean="0"/>
              <a:t>需要的</a:t>
            </a:r>
            <a:r>
              <a:rPr lang="zh-TW" altLang="en-US" sz="2800" dirty="0"/>
              <a:t>資料          </a:t>
            </a:r>
            <a:endParaRPr lang="en-US" altLang="zh-TW" sz="2800" dirty="0"/>
          </a:p>
          <a:p>
            <a:pPr lvl="1">
              <a:buFont typeface="Wingdings" panose="05000000000000000000" pitchFamily="2" charset="2"/>
              <a:buChar char="u"/>
            </a:pPr>
            <a:endParaRPr lang="en-US" altLang="zh-TW" sz="2800" dirty="0" smtClean="0"/>
          </a:p>
          <a:p>
            <a:pPr lvl="1">
              <a:buFont typeface="Wingdings" panose="05000000000000000000" pitchFamily="2" charset="2"/>
              <a:buChar char="u"/>
            </a:pPr>
            <a:r>
              <a:rPr lang="zh-TW" altLang="en-US" sz="2800" dirty="0" smtClean="0"/>
              <a:t>將最終版放置到</a:t>
            </a:r>
            <a:r>
              <a:rPr lang="en-US" altLang="zh-TW" sz="2800" dirty="0" smtClean="0"/>
              <a:t>BASELINE</a:t>
            </a:r>
            <a:r>
              <a:rPr lang="zh-TW" altLang="en-US" sz="2800" dirty="0" smtClean="0"/>
              <a:t>中，</a:t>
            </a:r>
            <a:endParaRPr lang="en-US" altLang="zh-TW" sz="2800" dirty="0" smtClean="0"/>
          </a:p>
          <a:p>
            <a:pPr marL="231775" lvl="1" indent="0">
              <a:buNone/>
            </a:pPr>
            <a:r>
              <a:rPr lang="zh-TW" altLang="en-US" sz="2800" dirty="0" smtClean="0"/>
              <a:t>    他人只能讀取資料而不可修改</a:t>
            </a:r>
            <a:endParaRPr lang="zh-TW" altLang="en-US" sz="2800" dirty="0"/>
          </a:p>
          <a:p>
            <a:pPr marL="514350" indent="-514350">
              <a:buFont typeface="+mj-lt"/>
              <a:buAutoNum type="arabicPeriod"/>
            </a:pPr>
            <a:endParaRPr lang="en-US" altLang="zh-TW" sz="2800" dirty="0" smtClean="0"/>
          </a:p>
        </p:txBody>
      </p:sp>
      <p:pic>
        <p:nvPicPr>
          <p:cNvPr id="2" name="圖片 1"/>
          <p:cNvPicPr>
            <a:picLocks noChangeAspect="1"/>
          </p:cNvPicPr>
          <p:nvPr/>
        </p:nvPicPr>
        <p:blipFill rotWithShape="1">
          <a:blip r:embed="rId2">
            <a:extLst>
              <a:ext uri="{28A0092B-C50C-407E-A947-70E740481C1C}">
                <a14:useLocalDpi xmlns:a14="http://schemas.microsoft.com/office/drawing/2010/main" val="0"/>
              </a:ext>
            </a:extLst>
          </a:blip>
          <a:srcRect l="3509" t="2602" r="3509" b="3665"/>
          <a:stretch/>
        </p:blipFill>
        <p:spPr>
          <a:xfrm>
            <a:off x="7750596" y="2702258"/>
            <a:ext cx="3816424" cy="2520281"/>
          </a:xfrm>
          <a:prstGeom prst="rect">
            <a:avLst/>
          </a:prstGeom>
        </p:spPr>
      </p:pic>
    </p:spTree>
    <p:extLst>
      <p:ext uri="{BB962C8B-B14F-4D97-AF65-F5344CB8AC3E}">
        <p14:creationId xmlns:p14="http://schemas.microsoft.com/office/powerpoint/2010/main" val="300636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數位藍色隧道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74_TF02895261_TF02895261.potx" id="{F8047FC8-86B8-44EE-9382-D3588CF80228}" vid="{9DB499AF-D107-4A33-89D5-2CE4B1B5269D}"/>
    </a:ext>
  </a:extLst>
</a:theme>
</file>

<file path=ppt/theme/theme2.xml><?xml version="1.0" encoding="utf-8"?>
<a:theme xmlns:a="http://schemas.openxmlformats.org/drawingml/2006/main" name="Office 佈景主題">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佈景主題">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schemas.openxmlformats.org/package/2006/metadata/core-properties"/>
    <ds:schemaRef ds:uri="http://schemas.microsoft.com/office/infopath/2007/PartnerControls"/>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4873beb7-5857-4685-be1f-d57550cc96cc"/>
    <ds:schemaRef ds:uri="http://purl.org/dc/dcmityp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601</Words>
  <Application>Microsoft Office PowerPoint</Application>
  <PresentationFormat>自訂</PresentationFormat>
  <Paragraphs>73</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Microsoft JhengHei UI</vt:lpstr>
      <vt:lpstr>微軟正黑體</vt:lpstr>
      <vt:lpstr>Arial</vt:lpstr>
      <vt:lpstr>Corbel</vt:lpstr>
      <vt:lpstr>Wingdings</vt:lpstr>
      <vt:lpstr>數位藍色隧道 16x9</vt:lpstr>
      <vt:lpstr>PowerPoint 簡報</vt:lpstr>
      <vt:lpstr>實習公司介紹</vt:lpstr>
      <vt:lpstr>RD1/專案管理處(GC) 1021754   游婕妤</vt:lpstr>
      <vt:lpstr>工作詳述</vt:lpstr>
      <vt:lpstr>WBS(Work Breakdown Structure，工作分解結構)編制</vt:lpstr>
      <vt:lpstr>工作詳述</vt:lpstr>
      <vt:lpstr>工作詳述</vt:lpstr>
      <vt:lpstr>品質管理部(SDPM) 1031638   游馥寧 </vt:lpstr>
      <vt:lpstr>工作詳述</vt:lpstr>
      <vt:lpstr>工作詳述</vt:lpstr>
      <vt:lpstr>工作詳述</vt:lpstr>
      <vt:lpstr>工作詳述</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2017-11-15T06:03:38Z</dcterms:created>
  <dcterms:modified xsi:type="dcterms:W3CDTF">2017-11-21T02:37:02Z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