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4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304" r:id="rId7"/>
    <p:sldId id="305" r:id="rId8"/>
    <p:sldId id="261" r:id="rId9"/>
    <p:sldId id="262" r:id="rId10"/>
    <p:sldId id="306" r:id="rId11"/>
    <p:sldId id="307" r:id="rId12"/>
    <p:sldId id="263" r:id="rId13"/>
    <p:sldId id="309" r:id="rId14"/>
    <p:sldId id="310" r:id="rId15"/>
    <p:sldId id="311" r:id="rId16"/>
    <p:sldId id="312" r:id="rId17"/>
    <p:sldId id="264" r:id="rId18"/>
    <p:sldId id="314" r:id="rId19"/>
    <p:sldId id="313" r:id="rId20"/>
    <p:sldId id="315" r:id="rId21"/>
    <p:sldId id="316" r:id="rId2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Didact Gothic" panose="020B0604020202020204" charset="0"/>
      <p:regular r:id="rId29"/>
    </p:embeddedFont>
    <p:embeddedFont>
      <p:font typeface="Fira Sans Condensed" panose="020B0604020202020204" charset="0"/>
      <p:regular r:id="rId30"/>
      <p:bold r:id="rId31"/>
      <p:italic r:id="rId32"/>
      <p:boldItalic r:id="rId33"/>
    </p:embeddedFont>
    <p:embeddedFont>
      <p:font typeface="Fira Sans Condensed ExtraBold" panose="020B0604020202020204" charset="0"/>
      <p:bold r:id="rId34"/>
      <p:boldItalic r:id="rId35"/>
    </p:embeddedFont>
    <p:embeddedFont>
      <p:font typeface="Muli" panose="020B0604020202020204" charset="0"/>
      <p:regular r:id="rId36"/>
      <p:bold r:id="rId37"/>
      <p:italic r:id="rId38"/>
      <p:boldItalic r:id="rId39"/>
    </p:embeddedFont>
    <p:embeddedFont>
      <p:font typeface="Righteous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8E7B3-DFFE-4EEF-A2D9-77145FCC0682}">
  <a:tblStyle styleId="{04C8E7B3-DFFE-4EEF-A2D9-77145FCC0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be7f40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be7f40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77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e048e568_0_15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e048e568_0_15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e048e568_0_15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e048e568_0_15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9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e048e568_0_15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e048e568_0_15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53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e048e568_0_15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e048e568_0_15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2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be7f40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be7f40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3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de048e568_0_17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de048e568_0_17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be7f40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be7f40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294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de048e568_0_17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de048e568_0_17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68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de048e568_0_17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de048e568_0_17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3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be7f40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be7f40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de048e568_0_17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de048e568_0_17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be7f40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be7f40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be7f409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be7f409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be7f409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be7f409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58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be7f40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be7f40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61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be7f409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be7f409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e048e5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e048e5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e048e5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e048e5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8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58550" y="3173625"/>
            <a:ext cx="5226900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423950" y="991825"/>
            <a:ext cx="62961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97600" y="3831125"/>
            <a:ext cx="3148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43642" y="1533475"/>
            <a:ext cx="350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272750" y="-97150"/>
            <a:ext cx="6140900" cy="2477225"/>
          </a:xfrm>
          <a:custGeom>
            <a:avLst/>
            <a:gdLst/>
            <a:ahLst/>
            <a:cxnLst/>
            <a:rect l="l" t="t" r="r" b="b"/>
            <a:pathLst>
              <a:path w="245636" h="99089" extrusionOk="0">
                <a:moveTo>
                  <a:pt x="244332" y="34681"/>
                </a:moveTo>
                <a:lnTo>
                  <a:pt x="161411" y="261"/>
                </a:lnTo>
                <a:lnTo>
                  <a:pt x="245636" y="99089"/>
                </a:lnTo>
                <a:lnTo>
                  <a:pt x="3390" y="261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04374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43650" y="1533475"/>
            <a:ext cx="3463500" cy="2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86909" y="1533475"/>
            <a:ext cx="3463500" cy="2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698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</p:sp>
      <p:sp>
        <p:nvSpPr>
          <p:cNvPr id="29" name="Google Shape;29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70975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9178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4801575" y="-38575"/>
            <a:ext cx="4884671" cy="5239475"/>
          </a:xfrm>
          <a:custGeom>
            <a:avLst/>
            <a:gdLst/>
            <a:ahLst/>
            <a:cxnLst/>
            <a:rect l="l" t="t" r="r" b="b"/>
            <a:pathLst>
              <a:path w="182417" h="209579" extrusionOk="0">
                <a:moveTo>
                  <a:pt x="0" y="0"/>
                </a:moveTo>
                <a:lnTo>
                  <a:pt x="117908" y="209579"/>
                </a:lnTo>
                <a:lnTo>
                  <a:pt x="182417" y="209579"/>
                </a:lnTo>
                <a:lnTo>
                  <a:pt x="182417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185475" y="714750"/>
            <a:ext cx="2247000" cy="2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59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640350" y="2229350"/>
            <a:ext cx="3229500" cy="3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640350" y="2628605"/>
            <a:ext cx="38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01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6420100" y="-242575"/>
            <a:ext cx="2959250" cy="2662175"/>
          </a:xfrm>
          <a:custGeom>
            <a:avLst/>
            <a:gdLst/>
            <a:ahLst/>
            <a:cxnLst/>
            <a:rect l="l" t="t" r="r" b="b"/>
            <a:pathLst>
              <a:path w="118370" h="106487" extrusionOk="0">
                <a:moveTo>
                  <a:pt x="59571" y="4938"/>
                </a:moveTo>
                <a:lnTo>
                  <a:pt x="118370" y="63737"/>
                </a:lnTo>
                <a:lnTo>
                  <a:pt x="0" y="0"/>
                </a:lnTo>
                <a:lnTo>
                  <a:pt x="118216" y="106487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48070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57075"/>
            <a:ext cx="8520600" cy="17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916750" y="3161075"/>
            <a:ext cx="3310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idx="2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223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967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6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-1815650" y="-379800"/>
            <a:ext cx="11252200" cy="4546600"/>
          </a:xfrm>
          <a:custGeom>
            <a:avLst/>
            <a:gdLst/>
            <a:ahLst/>
            <a:cxnLst/>
            <a:rect l="l" t="t" r="r" b="b"/>
            <a:pathLst>
              <a:path w="450088" h="181864" extrusionOk="0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667500" y="28030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 hasCustomPrompt="1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3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2672600" y="28030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5" hasCustomPrompt="1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6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7"/>
          </p:nvPr>
        </p:nvSpPr>
        <p:spPr>
          <a:xfrm>
            <a:off x="4677700" y="28030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8" hasCustomPrompt="1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9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3"/>
          </p:nvPr>
        </p:nvSpPr>
        <p:spPr>
          <a:xfrm>
            <a:off x="6682800" y="28030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14" hasCustomPrompt="1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3823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88350" y="-150200"/>
            <a:ext cx="9347200" cy="4417400"/>
          </a:xfrm>
          <a:custGeom>
            <a:avLst/>
            <a:gdLst/>
            <a:ahLst/>
            <a:cxnLst/>
            <a:rect l="l" t="t" r="r" b="b"/>
            <a:pathLst>
              <a:path w="373888" h="176696" extrusionOk="0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599308" y="16443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599308" y="226967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2"/>
          </p:nvPr>
        </p:nvSpPr>
        <p:spPr>
          <a:xfrm>
            <a:off x="5456992" y="16443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>
            <a:off x="5456983" y="226967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742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298575" y="2420950"/>
            <a:ext cx="2941800" cy="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4388675" y="585550"/>
            <a:ext cx="3851700" cy="15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0" y="385825"/>
            <a:ext cx="9537525" cy="3148325"/>
          </a:xfrm>
          <a:custGeom>
            <a:avLst/>
            <a:gdLst/>
            <a:ahLst/>
            <a:cxnLst/>
            <a:rect l="l" t="t" r="r" b="b"/>
            <a:pathLst>
              <a:path w="381501" h="125933" extrusionOk="0">
                <a:moveTo>
                  <a:pt x="381501" y="66670"/>
                </a:moveTo>
                <a:lnTo>
                  <a:pt x="303719" y="125933"/>
                </a:lnTo>
                <a:lnTo>
                  <a:pt x="14198" y="0"/>
                </a:lnTo>
                <a:lnTo>
                  <a:pt x="0" y="9877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6000"/>
              </a:srgbClr>
            </a:outerShdw>
          </a:effectLst>
        </p:spPr>
      </p:sp>
      <p:sp>
        <p:nvSpPr>
          <p:cNvPr id="76" name="Google Shape;76;p16"/>
          <p:cNvSpPr/>
          <p:nvPr/>
        </p:nvSpPr>
        <p:spPr>
          <a:xfrm>
            <a:off x="-15425" y="-77175"/>
            <a:ext cx="4660725" cy="1743925"/>
          </a:xfrm>
          <a:custGeom>
            <a:avLst/>
            <a:gdLst/>
            <a:ahLst/>
            <a:cxnLst/>
            <a:rect l="l" t="t" r="r" b="b"/>
            <a:pathLst>
              <a:path w="186429" h="69757" extrusionOk="0">
                <a:moveTo>
                  <a:pt x="0" y="69757"/>
                </a:moveTo>
                <a:lnTo>
                  <a:pt x="186429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896834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 hasCustomPrompt="1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2" hasCustomPrompt="1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4" hasCustomPrompt="1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6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434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841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5332075" y="-46300"/>
            <a:ext cx="4027975" cy="4220900"/>
          </a:xfrm>
          <a:custGeom>
            <a:avLst/>
            <a:gdLst/>
            <a:ahLst/>
            <a:cxnLst/>
            <a:rect l="l" t="t" r="r" b="b"/>
            <a:pathLst>
              <a:path w="161119" h="168836" extrusionOk="0">
                <a:moveTo>
                  <a:pt x="0" y="0"/>
                </a:moveTo>
                <a:lnTo>
                  <a:pt x="158033" y="89202"/>
                </a:lnTo>
                <a:lnTo>
                  <a:pt x="140131" y="136118"/>
                </a:lnTo>
                <a:lnTo>
                  <a:pt x="161119" y="168836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</p:sp>
      <p:sp>
        <p:nvSpPr>
          <p:cNvPr id="90" name="Google Shape;90;p19"/>
          <p:cNvSpPr/>
          <p:nvPr/>
        </p:nvSpPr>
        <p:spPr>
          <a:xfrm>
            <a:off x="6875350" y="-100325"/>
            <a:ext cx="2446125" cy="1504725"/>
          </a:xfrm>
          <a:custGeom>
            <a:avLst/>
            <a:gdLst/>
            <a:ahLst/>
            <a:cxnLst/>
            <a:rect l="l" t="t" r="r" b="b"/>
            <a:pathLst>
              <a:path w="97845" h="60189" extrusionOk="0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2"/>
          </p:nvPr>
        </p:nvSpPr>
        <p:spPr>
          <a:xfrm>
            <a:off x="1114173" y="1579200"/>
            <a:ext cx="2185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1114173" y="1896372"/>
            <a:ext cx="21855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3"/>
          </p:nvPr>
        </p:nvSpPr>
        <p:spPr>
          <a:xfrm>
            <a:off x="1114173" y="2987377"/>
            <a:ext cx="2185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4"/>
          </p:nvPr>
        </p:nvSpPr>
        <p:spPr>
          <a:xfrm>
            <a:off x="1114173" y="3297799"/>
            <a:ext cx="21855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5"/>
          </p:nvPr>
        </p:nvSpPr>
        <p:spPr>
          <a:xfrm>
            <a:off x="5844348" y="1579200"/>
            <a:ext cx="2185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6"/>
          </p:nvPr>
        </p:nvSpPr>
        <p:spPr>
          <a:xfrm>
            <a:off x="5844348" y="1896372"/>
            <a:ext cx="21855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7"/>
          </p:nvPr>
        </p:nvSpPr>
        <p:spPr>
          <a:xfrm>
            <a:off x="5844348" y="2987377"/>
            <a:ext cx="2185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8"/>
          </p:nvPr>
        </p:nvSpPr>
        <p:spPr>
          <a:xfrm>
            <a:off x="5844348" y="3297799"/>
            <a:ext cx="21855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573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 + Four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 idx="2"/>
          </p:nvPr>
        </p:nvSpPr>
        <p:spPr>
          <a:xfrm>
            <a:off x="751460" y="3395875"/>
            <a:ext cx="1650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51460" y="3713049"/>
            <a:ext cx="1650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 idx="3"/>
          </p:nvPr>
        </p:nvSpPr>
        <p:spPr>
          <a:xfrm>
            <a:off x="2748387" y="3395875"/>
            <a:ext cx="1650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4"/>
          </p:nvPr>
        </p:nvSpPr>
        <p:spPr>
          <a:xfrm>
            <a:off x="2748387" y="3713049"/>
            <a:ext cx="1650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5"/>
          </p:nvPr>
        </p:nvSpPr>
        <p:spPr>
          <a:xfrm>
            <a:off x="4745313" y="3395875"/>
            <a:ext cx="1650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6"/>
          </p:nvPr>
        </p:nvSpPr>
        <p:spPr>
          <a:xfrm>
            <a:off x="4745313" y="3713049"/>
            <a:ext cx="1650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7"/>
          </p:nvPr>
        </p:nvSpPr>
        <p:spPr>
          <a:xfrm>
            <a:off x="6742240" y="3395875"/>
            <a:ext cx="1650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8"/>
          </p:nvPr>
        </p:nvSpPr>
        <p:spPr>
          <a:xfrm>
            <a:off x="6742240" y="3713049"/>
            <a:ext cx="1650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677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875350" y="-100325"/>
            <a:ext cx="2446125" cy="1504725"/>
          </a:xfrm>
          <a:custGeom>
            <a:avLst/>
            <a:gdLst/>
            <a:ahLst/>
            <a:cxnLst/>
            <a:rect l="l" t="t" r="r" b="b"/>
            <a:pathLst>
              <a:path w="97845" h="60189" extrusionOk="0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425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180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2"/>
          </p:nvPr>
        </p:nvSpPr>
        <p:spPr>
          <a:xfrm>
            <a:off x="1225013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1225013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3"/>
          </p:nvPr>
        </p:nvSpPr>
        <p:spPr>
          <a:xfrm>
            <a:off x="3684751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4"/>
          </p:nvPr>
        </p:nvSpPr>
        <p:spPr>
          <a:xfrm>
            <a:off x="3684751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5"/>
          </p:nvPr>
        </p:nvSpPr>
        <p:spPr>
          <a:xfrm>
            <a:off x="6144489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6"/>
          </p:nvPr>
        </p:nvSpPr>
        <p:spPr>
          <a:xfrm>
            <a:off x="6144489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7469525" y="-157700"/>
            <a:ext cx="1867375" cy="5393800"/>
          </a:xfrm>
          <a:custGeom>
            <a:avLst/>
            <a:gdLst/>
            <a:ahLst/>
            <a:cxnLst/>
            <a:rect l="l" t="t" r="r" b="b"/>
            <a:pathLst>
              <a:path w="74695" h="215752" extrusionOk="0">
                <a:moveTo>
                  <a:pt x="0" y="0"/>
                </a:moveTo>
                <a:lnTo>
                  <a:pt x="74695" y="61114"/>
                </a:lnTo>
                <a:lnTo>
                  <a:pt x="309" y="215752"/>
                </a:lnTo>
                <a:lnTo>
                  <a:pt x="72226" y="181799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039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150910" y="1558003"/>
            <a:ext cx="2808000" cy="5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150910" y="2120428"/>
            <a:ext cx="2992200" cy="17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75" y="-15100"/>
            <a:ext cx="1381500" cy="51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132825" y="109650"/>
            <a:ext cx="1116000" cy="4924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 idx="2"/>
          </p:nvPr>
        </p:nvSpPr>
        <p:spPr>
          <a:xfrm>
            <a:off x="928625" y="156705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928625" y="188422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3"/>
          </p:nvPr>
        </p:nvSpPr>
        <p:spPr>
          <a:xfrm>
            <a:off x="3560850" y="156705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4"/>
          </p:nvPr>
        </p:nvSpPr>
        <p:spPr>
          <a:xfrm>
            <a:off x="3560850" y="188422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5"/>
          </p:nvPr>
        </p:nvSpPr>
        <p:spPr>
          <a:xfrm>
            <a:off x="6193075" y="156705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6"/>
          </p:nvPr>
        </p:nvSpPr>
        <p:spPr>
          <a:xfrm>
            <a:off x="6193075" y="188422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7"/>
          </p:nvPr>
        </p:nvSpPr>
        <p:spPr>
          <a:xfrm>
            <a:off x="928625" y="309767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8"/>
          </p:nvPr>
        </p:nvSpPr>
        <p:spPr>
          <a:xfrm>
            <a:off x="928625" y="341484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9"/>
          </p:nvPr>
        </p:nvSpPr>
        <p:spPr>
          <a:xfrm>
            <a:off x="3560850" y="309767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3"/>
          </p:nvPr>
        </p:nvSpPr>
        <p:spPr>
          <a:xfrm>
            <a:off x="3560850" y="341484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14"/>
          </p:nvPr>
        </p:nvSpPr>
        <p:spPr>
          <a:xfrm>
            <a:off x="6193075" y="309767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5"/>
          </p:nvPr>
        </p:nvSpPr>
        <p:spPr>
          <a:xfrm>
            <a:off x="6193075" y="341484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0" y="360975"/>
            <a:ext cx="9406350" cy="4421550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824992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title" idx="2"/>
          </p:nvPr>
        </p:nvSpPr>
        <p:spPr>
          <a:xfrm>
            <a:off x="1822014" y="348732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1609913" y="2344025"/>
            <a:ext cx="25119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 idx="3"/>
          </p:nvPr>
        </p:nvSpPr>
        <p:spPr>
          <a:xfrm>
            <a:off x="5234289" y="348732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4"/>
          </p:nvPr>
        </p:nvSpPr>
        <p:spPr>
          <a:xfrm>
            <a:off x="5022188" y="2344025"/>
            <a:ext cx="25119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-22850" y="972725"/>
            <a:ext cx="9406350" cy="4398375"/>
          </a:xfrm>
          <a:custGeom>
            <a:avLst/>
            <a:gdLst/>
            <a:ahLst/>
            <a:cxnLst/>
            <a:rect l="l" t="t" r="r" b="b"/>
            <a:pathLst>
              <a:path w="376254" h="175935" extrusionOk="0">
                <a:moveTo>
                  <a:pt x="0" y="0"/>
                </a:moveTo>
                <a:lnTo>
                  <a:pt x="103092" y="170379"/>
                </a:lnTo>
                <a:lnTo>
                  <a:pt x="376254" y="108031"/>
                </a:lnTo>
                <a:lnTo>
                  <a:pt x="320696" y="175935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768110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4390950" y="3256800"/>
            <a:ext cx="5116025" cy="2006275"/>
          </a:xfrm>
          <a:custGeom>
            <a:avLst/>
            <a:gdLst/>
            <a:ahLst/>
            <a:cxnLst/>
            <a:rect l="l" t="t" r="r" b="b"/>
            <a:pathLst>
              <a:path w="204641" h="80251" extrusionOk="0">
                <a:moveTo>
                  <a:pt x="0" y="79016"/>
                </a:moveTo>
                <a:lnTo>
                  <a:pt x="204641" y="0"/>
                </a:lnTo>
                <a:lnTo>
                  <a:pt x="130254" y="80251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957134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6875350" y="-100325"/>
            <a:ext cx="2446125" cy="1504725"/>
          </a:xfrm>
          <a:custGeom>
            <a:avLst/>
            <a:gdLst/>
            <a:ahLst/>
            <a:cxnLst/>
            <a:rect l="l" t="t" r="r" b="b"/>
            <a:pathLst>
              <a:path w="97845" h="60189" extrusionOk="0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5820375" y="1664100"/>
            <a:ext cx="244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5820375" y="2498100"/>
            <a:ext cx="2446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8396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>
            <a:off x="677950" y="1259375"/>
            <a:ext cx="33879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2536100" y="2685825"/>
            <a:ext cx="7118750" cy="2522875"/>
          </a:xfrm>
          <a:custGeom>
            <a:avLst/>
            <a:gdLst/>
            <a:ahLst/>
            <a:cxnLst/>
            <a:rect l="l" t="t" r="r" b="b"/>
            <a:pathLst>
              <a:path w="284750" h="100915" extrusionOk="0">
                <a:moveTo>
                  <a:pt x="230251" y="100132"/>
                </a:moveTo>
                <a:lnTo>
                  <a:pt x="271191" y="58671"/>
                </a:lnTo>
                <a:lnTo>
                  <a:pt x="0" y="100915"/>
                </a:lnTo>
                <a:lnTo>
                  <a:pt x="28475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2000"/>
              </a:srgbClr>
            </a:outerShdw>
          </a:effectLst>
        </p:spPr>
      </p:sp>
      <p:sp>
        <p:nvSpPr>
          <p:cNvPr id="158" name="Google Shape;158;p28"/>
          <p:cNvSpPr txBox="1"/>
          <p:nvPr/>
        </p:nvSpPr>
        <p:spPr>
          <a:xfrm>
            <a:off x="677950" y="320055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0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9724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843500" y="1165225"/>
            <a:ext cx="23901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 sz="14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ighteous"/>
              <a:buNone/>
              <a:defRPr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843500" y="2234600"/>
            <a:ext cx="3554400" cy="22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51625" y="1362825"/>
            <a:ext cx="319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2"/>
          </p:nvPr>
        </p:nvSpPr>
        <p:spPr>
          <a:xfrm>
            <a:off x="792975" y="3140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792975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3" hasCustomPrompt="1"/>
          </p:nvPr>
        </p:nvSpPr>
        <p:spPr>
          <a:xfrm>
            <a:off x="792975" y="276990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4"/>
          </p:nvPr>
        </p:nvSpPr>
        <p:spPr>
          <a:xfrm>
            <a:off x="3515250" y="3140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5"/>
          </p:nvPr>
        </p:nvSpPr>
        <p:spPr>
          <a:xfrm>
            <a:off x="3515250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6" hasCustomPrompt="1"/>
          </p:nvPr>
        </p:nvSpPr>
        <p:spPr>
          <a:xfrm>
            <a:off x="3515250" y="276990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7"/>
          </p:nvPr>
        </p:nvSpPr>
        <p:spPr>
          <a:xfrm>
            <a:off x="6237525" y="3140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8"/>
          </p:nvPr>
        </p:nvSpPr>
        <p:spPr>
          <a:xfrm>
            <a:off x="6237525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9" hasCustomPrompt="1"/>
          </p:nvPr>
        </p:nvSpPr>
        <p:spPr>
          <a:xfrm>
            <a:off x="6237525" y="276990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13"/>
          </p:nvPr>
        </p:nvSpPr>
        <p:spPr>
          <a:xfrm>
            <a:off x="3515250" y="12061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4"/>
          </p:nvPr>
        </p:nvSpPr>
        <p:spPr>
          <a:xfrm>
            <a:off x="3515250" y="17636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15" hasCustomPrompt="1"/>
          </p:nvPr>
        </p:nvSpPr>
        <p:spPr>
          <a:xfrm>
            <a:off x="3515250" y="83510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16"/>
          </p:nvPr>
        </p:nvSpPr>
        <p:spPr>
          <a:xfrm>
            <a:off x="6237525" y="12061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7"/>
          </p:nvPr>
        </p:nvSpPr>
        <p:spPr>
          <a:xfrm>
            <a:off x="6237525" y="17636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8" hasCustomPrompt="1"/>
          </p:nvPr>
        </p:nvSpPr>
        <p:spPr>
          <a:xfrm>
            <a:off x="6237525" y="83510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/>
          <p:nvPr/>
        </p:nvSpPr>
        <p:spPr>
          <a:xfrm>
            <a:off x="-7750" y="4909850"/>
            <a:ext cx="9151800" cy="2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3900" y="0"/>
            <a:ext cx="9151800" cy="2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792975" y="3140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792975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3"/>
          </p:nvPr>
        </p:nvSpPr>
        <p:spPr>
          <a:xfrm>
            <a:off x="3515250" y="3140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"/>
          </p:nvPr>
        </p:nvSpPr>
        <p:spPr>
          <a:xfrm>
            <a:off x="3515250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5"/>
          </p:nvPr>
        </p:nvSpPr>
        <p:spPr>
          <a:xfrm>
            <a:off x="6237525" y="3140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6"/>
          </p:nvPr>
        </p:nvSpPr>
        <p:spPr>
          <a:xfrm>
            <a:off x="6237525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5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52300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952300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52300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5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ighteous"/>
              <a:buNone/>
              <a:defRPr sz="2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210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Oschart/Embedded-Heart-Monito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graph-sensor-data-with-python-and-matplotlib/update-a-graph-in-real-tim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hosted.org/pyserial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Embedded ECG Heart Monitor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1"/>
          </p:nvPr>
        </p:nvSpPr>
        <p:spPr>
          <a:xfrm>
            <a:off x="311700" y="2744467"/>
            <a:ext cx="8520600" cy="1076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By: Mohamed A. Abdel Hamed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Supervised by: Dr.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Shalan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oogle Shape;280;p35">
            <a:extLst>
              <a:ext uri="{FF2B5EF4-FFF2-40B4-BE49-F238E27FC236}">
                <a16:creationId xmlns:a16="http://schemas.microsoft.com/office/drawing/2014/main" id="{CB84486C-49B4-46DB-AA5E-7FD78375D74D}"/>
              </a:ext>
            </a:extLst>
          </p:cNvPr>
          <p:cNvGrpSpPr/>
          <p:nvPr/>
        </p:nvGrpSpPr>
        <p:grpSpPr>
          <a:xfrm>
            <a:off x="3536127" y="256404"/>
            <a:ext cx="1446999" cy="1580467"/>
            <a:chOff x="1512200" y="238125"/>
            <a:chExt cx="4504600" cy="5237625"/>
          </a:xfrm>
        </p:grpSpPr>
        <p:sp>
          <p:nvSpPr>
            <p:cNvPr id="5" name="Google Shape;281;p35">
              <a:extLst>
                <a:ext uri="{FF2B5EF4-FFF2-40B4-BE49-F238E27FC236}">
                  <a16:creationId xmlns:a16="http://schemas.microsoft.com/office/drawing/2014/main" id="{53D8ABF5-979C-49C8-A7C5-D0E5605EEF04}"/>
                </a:ext>
              </a:extLst>
            </p:cNvPr>
            <p:cNvSpPr/>
            <p:nvPr/>
          </p:nvSpPr>
          <p:spPr>
            <a:xfrm>
              <a:off x="2414125" y="238125"/>
              <a:ext cx="1078500" cy="1223825"/>
            </a:xfrm>
            <a:custGeom>
              <a:avLst/>
              <a:gdLst/>
              <a:ahLst/>
              <a:cxnLst/>
              <a:rect l="l" t="t" r="r" b="b"/>
              <a:pathLst>
                <a:path w="43140" h="48953" extrusionOk="0">
                  <a:moveTo>
                    <a:pt x="33529" y="0"/>
                  </a:moveTo>
                  <a:cubicBezTo>
                    <a:pt x="31102" y="0"/>
                    <a:pt x="29664" y="512"/>
                    <a:pt x="29501" y="572"/>
                  </a:cubicBezTo>
                  <a:cubicBezTo>
                    <a:pt x="29060" y="750"/>
                    <a:pt x="28477" y="855"/>
                    <a:pt x="27907" y="855"/>
                  </a:cubicBezTo>
                  <a:cubicBezTo>
                    <a:pt x="27412" y="855"/>
                    <a:pt x="26927" y="775"/>
                    <a:pt x="26555" y="596"/>
                  </a:cubicBezTo>
                  <a:cubicBezTo>
                    <a:pt x="26542" y="590"/>
                    <a:pt x="26526" y="587"/>
                    <a:pt x="26506" y="587"/>
                  </a:cubicBezTo>
                  <a:cubicBezTo>
                    <a:pt x="25219" y="587"/>
                    <a:pt x="8365" y="12181"/>
                    <a:pt x="7738" y="12893"/>
                  </a:cubicBezTo>
                  <a:cubicBezTo>
                    <a:pt x="4160" y="16949"/>
                    <a:pt x="1723" y="21313"/>
                    <a:pt x="1" y="25838"/>
                  </a:cubicBezTo>
                  <a:cubicBezTo>
                    <a:pt x="1439" y="32244"/>
                    <a:pt x="3500" y="40437"/>
                    <a:pt x="6166" y="48455"/>
                  </a:cubicBezTo>
                  <a:cubicBezTo>
                    <a:pt x="7175" y="48597"/>
                    <a:pt x="8191" y="48753"/>
                    <a:pt x="9214" y="48953"/>
                  </a:cubicBezTo>
                  <a:cubicBezTo>
                    <a:pt x="9408" y="48807"/>
                    <a:pt x="9596" y="48669"/>
                    <a:pt x="9769" y="48550"/>
                  </a:cubicBezTo>
                  <a:cubicBezTo>
                    <a:pt x="10494" y="33492"/>
                    <a:pt x="17351" y="14620"/>
                    <a:pt x="43139" y="2331"/>
                  </a:cubicBezTo>
                  <a:cubicBezTo>
                    <a:pt x="39177" y="483"/>
                    <a:pt x="35886" y="0"/>
                    <a:pt x="33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2;p35">
              <a:extLst>
                <a:ext uri="{FF2B5EF4-FFF2-40B4-BE49-F238E27FC236}">
                  <a16:creationId xmlns:a16="http://schemas.microsoft.com/office/drawing/2014/main" id="{9D6D2EBE-5465-4F8D-AF4C-4526CCA3FD72}"/>
                </a:ext>
              </a:extLst>
            </p:cNvPr>
            <p:cNvSpPr/>
            <p:nvPr/>
          </p:nvSpPr>
          <p:spPr>
            <a:xfrm>
              <a:off x="3863825" y="413950"/>
              <a:ext cx="1318250" cy="1221325"/>
            </a:xfrm>
            <a:custGeom>
              <a:avLst/>
              <a:gdLst/>
              <a:ahLst/>
              <a:cxnLst/>
              <a:rect l="l" t="t" r="r" b="b"/>
              <a:pathLst>
                <a:path w="52730" h="48853" extrusionOk="0">
                  <a:moveTo>
                    <a:pt x="30972" y="0"/>
                  </a:moveTo>
                  <a:lnTo>
                    <a:pt x="24479" y="4179"/>
                  </a:lnTo>
                  <a:lnTo>
                    <a:pt x="26157" y="6569"/>
                  </a:lnTo>
                  <a:cubicBezTo>
                    <a:pt x="26739" y="7398"/>
                    <a:pt x="26896" y="8462"/>
                    <a:pt x="26590" y="9436"/>
                  </a:cubicBezTo>
                  <a:cubicBezTo>
                    <a:pt x="26276" y="10401"/>
                    <a:pt x="25532" y="11169"/>
                    <a:pt x="24576" y="11516"/>
                  </a:cubicBezTo>
                  <a:cubicBezTo>
                    <a:pt x="18303" y="13748"/>
                    <a:pt x="1850" y="21731"/>
                    <a:pt x="1001" y="31713"/>
                  </a:cubicBezTo>
                  <a:cubicBezTo>
                    <a:pt x="1" y="43628"/>
                    <a:pt x="15015" y="46761"/>
                    <a:pt x="17557" y="47210"/>
                  </a:cubicBezTo>
                  <a:cubicBezTo>
                    <a:pt x="20560" y="46972"/>
                    <a:pt x="23473" y="46853"/>
                    <a:pt x="26296" y="46853"/>
                  </a:cubicBezTo>
                  <a:cubicBezTo>
                    <a:pt x="32978" y="46853"/>
                    <a:pt x="39154" y="47519"/>
                    <a:pt x="44824" y="48853"/>
                  </a:cubicBezTo>
                  <a:cubicBezTo>
                    <a:pt x="44472" y="38968"/>
                    <a:pt x="44962" y="26158"/>
                    <a:pt x="52729" y="19715"/>
                  </a:cubicBezTo>
                  <a:lnTo>
                    <a:pt x="48917" y="14900"/>
                  </a:lnTo>
                  <a:cubicBezTo>
                    <a:pt x="44649" y="17102"/>
                    <a:pt x="39050" y="20573"/>
                    <a:pt x="37174" y="23318"/>
                  </a:cubicBezTo>
                  <a:cubicBezTo>
                    <a:pt x="36551" y="24220"/>
                    <a:pt x="35532" y="24736"/>
                    <a:pt x="34476" y="24736"/>
                  </a:cubicBezTo>
                  <a:cubicBezTo>
                    <a:pt x="34187" y="24736"/>
                    <a:pt x="33894" y="24697"/>
                    <a:pt x="33606" y="24617"/>
                  </a:cubicBezTo>
                  <a:cubicBezTo>
                    <a:pt x="32256" y="24239"/>
                    <a:pt x="31298" y="23047"/>
                    <a:pt x="31219" y="21648"/>
                  </a:cubicBezTo>
                  <a:cubicBezTo>
                    <a:pt x="31156" y="20435"/>
                    <a:pt x="30785" y="10830"/>
                    <a:pt x="35025" y="4417"/>
                  </a:cubicBezTo>
                  <a:lnTo>
                    <a:pt x="30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3;p35">
              <a:extLst>
                <a:ext uri="{FF2B5EF4-FFF2-40B4-BE49-F238E27FC236}">
                  <a16:creationId xmlns:a16="http://schemas.microsoft.com/office/drawing/2014/main" id="{BA1A6C20-75BD-4EF9-AF95-FFB23C4B1EFF}"/>
                </a:ext>
              </a:extLst>
            </p:cNvPr>
            <p:cNvSpPr/>
            <p:nvPr/>
          </p:nvSpPr>
          <p:spPr>
            <a:xfrm>
              <a:off x="1512200" y="1600500"/>
              <a:ext cx="970450" cy="1716000"/>
            </a:xfrm>
            <a:custGeom>
              <a:avLst/>
              <a:gdLst/>
              <a:ahLst/>
              <a:cxnLst/>
              <a:rect l="l" t="t" r="r" b="b"/>
              <a:pathLst>
                <a:path w="38818" h="68640" extrusionOk="0">
                  <a:moveTo>
                    <a:pt x="35398" y="0"/>
                  </a:moveTo>
                  <a:cubicBezTo>
                    <a:pt x="31341" y="0"/>
                    <a:pt x="27425" y="588"/>
                    <a:pt x="23805" y="1792"/>
                  </a:cubicBezTo>
                  <a:cubicBezTo>
                    <a:pt x="16028" y="4367"/>
                    <a:pt x="9962" y="9637"/>
                    <a:pt x="6260" y="17025"/>
                  </a:cubicBezTo>
                  <a:cubicBezTo>
                    <a:pt x="0" y="29487"/>
                    <a:pt x="10295" y="54069"/>
                    <a:pt x="18034" y="68639"/>
                  </a:cubicBezTo>
                  <a:cubicBezTo>
                    <a:pt x="17696" y="64020"/>
                    <a:pt x="17598" y="59470"/>
                    <a:pt x="17638" y="55036"/>
                  </a:cubicBezTo>
                  <a:cubicBezTo>
                    <a:pt x="17901" y="26342"/>
                    <a:pt x="30124" y="8931"/>
                    <a:pt x="38818" y="136"/>
                  </a:cubicBezTo>
                  <a:cubicBezTo>
                    <a:pt x="37669" y="46"/>
                    <a:pt x="36528" y="0"/>
                    <a:pt x="35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4;p35">
              <a:extLst>
                <a:ext uri="{FF2B5EF4-FFF2-40B4-BE49-F238E27FC236}">
                  <a16:creationId xmlns:a16="http://schemas.microsoft.com/office/drawing/2014/main" id="{2C9265E0-41FC-4A62-8D27-DCD357ED0E87}"/>
                </a:ext>
              </a:extLst>
            </p:cNvPr>
            <p:cNvSpPr/>
            <p:nvPr/>
          </p:nvSpPr>
          <p:spPr>
            <a:xfrm>
              <a:off x="4415625" y="1745150"/>
              <a:ext cx="1601175" cy="3720525"/>
            </a:xfrm>
            <a:custGeom>
              <a:avLst/>
              <a:gdLst/>
              <a:ahLst/>
              <a:cxnLst/>
              <a:rect l="l" t="t" r="r" b="b"/>
              <a:pathLst>
                <a:path w="64047" h="148821" extrusionOk="0">
                  <a:moveTo>
                    <a:pt x="4555" y="0"/>
                  </a:moveTo>
                  <a:cubicBezTo>
                    <a:pt x="3782" y="0"/>
                    <a:pt x="3001" y="9"/>
                    <a:pt x="2211" y="28"/>
                  </a:cubicBezTo>
                  <a:cubicBezTo>
                    <a:pt x="6672" y="5643"/>
                    <a:pt x="12964" y="15488"/>
                    <a:pt x="14902" y="28089"/>
                  </a:cubicBezTo>
                  <a:cubicBezTo>
                    <a:pt x="15421" y="30165"/>
                    <a:pt x="19973" y="46879"/>
                    <a:pt x="31967" y="50771"/>
                  </a:cubicBezTo>
                  <a:cubicBezTo>
                    <a:pt x="33295" y="51212"/>
                    <a:pt x="34623" y="51427"/>
                    <a:pt x="35923" y="51427"/>
                  </a:cubicBezTo>
                  <a:cubicBezTo>
                    <a:pt x="40841" y="51427"/>
                    <a:pt x="45371" y="48358"/>
                    <a:pt x="48103" y="42903"/>
                  </a:cubicBezTo>
                  <a:cubicBezTo>
                    <a:pt x="48673" y="41765"/>
                    <a:pt x="49826" y="41106"/>
                    <a:pt x="51023" y="41106"/>
                  </a:cubicBezTo>
                  <a:cubicBezTo>
                    <a:pt x="51516" y="41106"/>
                    <a:pt x="52015" y="41217"/>
                    <a:pt x="52486" y="41452"/>
                  </a:cubicBezTo>
                  <a:cubicBezTo>
                    <a:pt x="54092" y="42261"/>
                    <a:pt x="54739" y="44220"/>
                    <a:pt x="53932" y="45828"/>
                  </a:cubicBezTo>
                  <a:cubicBezTo>
                    <a:pt x="51585" y="50507"/>
                    <a:pt x="48153" y="53945"/>
                    <a:pt x="44190" y="55947"/>
                  </a:cubicBezTo>
                  <a:cubicBezTo>
                    <a:pt x="52222" y="63727"/>
                    <a:pt x="52548" y="78554"/>
                    <a:pt x="52562" y="79363"/>
                  </a:cubicBezTo>
                  <a:cubicBezTo>
                    <a:pt x="52582" y="80784"/>
                    <a:pt x="51677" y="82054"/>
                    <a:pt x="50327" y="82497"/>
                  </a:cubicBezTo>
                  <a:cubicBezTo>
                    <a:pt x="50012" y="82603"/>
                    <a:pt x="49684" y="82660"/>
                    <a:pt x="49351" y="82666"/>
                  </a:cubicBezTo>
                  <a:cubicBezTo>
                    <a:pt x="49337" y="82666"/>
                    <a:pt x="49323" y="82666"/>
                    <a:pt x="49309" y="82666"/>
                  </a:cubicBezTo>
                  <a:cubicBezTo>
                    <a:pt x="47531" y="82666"/>
                    <a:pt x="46066" y="81240"/>
                    <a:pt x="46041" y="79455"/>
                  </a:cubicBezTo>
                  <a:cubicBezTo>
                    <a:pt x="46041" y="79258"/>
                    <a:pt x="45583" y="59439"/>
                    <a:pt x="33987" y="57894"/>
                  </a:cubicBezTo>
                  <a:cubicBezTo>
                    <a:pt x="24869" y="56678"/>
                    <a:pt x="18752" y="50565"/>
                    <a:pt x="14799" y="44297"/>
                  </a:cubicBezTo>
                  <a:cubicBezTo>
                    <a:pt x="14528" y="46335"/>
                    <a:pt x="14187" y="48527"/>
                    <a:pt x="13792" y="50872"/>
                  </a:cubicBezTo>
                  <a:cubicBezTo>
                    <a:pt x="13786" y="50901"/>
                    <a:pt x="13781" y="50929"/>
                    <a:pt x="13779" y="50958"/>
                  </a:cubicBezTo>
                  <a:cubicBezTo>
                    <a:pt x="13307" y="53766"/>
                    <a:pt x="12785" y="56738"/>
                    <a:pt x="12216" y="59946"/>
                  </a:cubicBezTo>
                  <a:cubicBezTo>
                    <a:pt x="7273" y="87896"/>
                    <a:pt x="0" y="128419"/>
                    <a:pt x="17084" y="148436"/>
                  </a:cubicBezTo>
                  <a:cubicBezTo>
                    <a:pt x="20143" y="148489"/>
                    <a:pt x="23087" y="148821"/>
                    <a:pt x="25895" y="148821"/>
                  </a:cubicBezTo>
                  <a:cubicBezTo>
                    <a:pt x="30165" y="148821"/>
                    <a:pt x="34122" y="148053"/>
                    <a:pt x="37692" y="144362"/>
                  </a:cubicBezTo>
                  <a:lnTo>
                    <a:pt x="37700" y="144362"/>
                  </a:lnTo>
                  <a:cubicBezTo>
                    <a:pt x="53913" y="144362"/>
                    <a:pt x="62432" y="127009"/>
                    <a:pt x="63019" y="105267"/>
                  </a:cubicBezTo>
                  <a:cubicBezTo>
                    <a:pt x="64046" y="66714"/>
                    <a:pt x="63231" y="32082"/>
                    <a:pt x="43109" y="13035"/>
                  </a:cubicBezTo>
                  <a:cubicBezTo>
                    <a:pt x="33823" y="4240"/>
                    <a:pt x="21160" y="0"/>
                    <a:pt x="4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5;p35">
              <a:extLst>
                <a:ext uri="{FF2B5EF4-FFF2-40B4-BE49-F238E27FC236}">
                  <a16:creationId xmlns:a16="http://schemas.microsoft.com/office/drawing/2014/main" id="{8FB6E4C5-C713-40EA-80A3-7C6383334BA4}"/>
                </a:ext>
              </a:extLst>
            </p:cNvPr>
            <p:cNvSpPr/>
            <p:nvPr/>
          </p:nvSpPr>
          <p:spPr>
            <a:xfrm>
              <a:off x="2098200" y="264725"/>
              <a:ext cx="2591900" cy="5211025"/>
            </a:xfrm>
            <a:custGeom>
              <a:avLst/>
              <a:gdLst/>
              <a:ahLst/>
              <a:cxnLst/>
              <a:rect l="l" t="t" r="r" b="b"/>
              <a:pathLst>
                <a:path w="103676" h="208441" extrusionOk="0">
                  <a:moveTo>
                    <a:pt x="80019" y="0"/>
                  </a:moveTo>
                  <a:cubicBezTo>
                    <a:pt x="76397" y="791"/>
                    <a:pt x="72817" y="1773"/>
                    <a:pt x="69299" y="2940"/>
                  </a:cubicBezTo>
                  <a:cubicBezTo>
                    <a:pt x="51160" y="8962"/>
                    <a:pt x="29431" y="21907"/>
                    <a:pt x="28911" y="49427"/>
                  </a:cubicBezTo>
                  <a:cubicBezTo>
                    <a:pt x="28887" y="50539"/>
                    <a:pt x="28299" y="51563"/>
                    <a:pt x="27351" y="52143"/>
                  </a:cubicBezTo>
                  <a:cubicBezTo>
                    <a:pt x="26291" y="52800"/>
                    <a:pt x="1166" y="68834"/>
                    <a:pt x="795" y="108760"/>
                  </a:cubicBezTo>
                  <a:cubicBezTo>
                    <a:pt x="603" y="129650"/>
                    <a:pt x="0" y="178114"/>
                    <a:pt x="70361" y="201385"/>
                  </a:cubicBezTo>
                  <a:cubicBezTo>
                    <a:pt x="81704" y="205134"/>
                    <a:pt x="91988" y="207450"/>
                    <a:pt x="101199" y="208440"/>
                  </a:cubicBezTo>
                  <a:cubicBezTo>
                    <a:pt x="87034" y="185712"/>
                    <a:pt x="93298" y="147472"/>
                    <a:pt x="98084" y="120356"/>
                  </a:cubicBezTo>
                  <a:lnTo>
                    <a:pt x="98084" y="120356"/>
                  </a:lnTo>
                  <a:cubicBezTo>
                    <a:pt x="95039" y="122853"/>
                    <a:pt x="91693" y="125023"/>
                    <a:pt x="88403" y="127156"/>
                  </a:cubicBezTo>
                  <a:cubicBezTo>
                    <a:pt x="87088" y="128014"/>
                    <a:pt x="85789" y="128846"/>
                    <a:pt x="84538" y="129695"/>
                  </a:cubicBezTo>
                  <a:cubicBezTo>
                    <a:pt x="81968" y="131753"/>
                    <a:pt x="79516" y="133691"/>
                    <a:pt x="77123" y="135576"/>
                  </a:cubicBezTo>
                  <a:cubicBezTo>
                    <a:pt x="76306" y="136398"/>
                    <a:pt x="75537" y="137240"/>
                    <a:pt x="74876" y="138144"/>
                  </a:cubicBezTo>
                  <a:cubicBezTo>
                    <a:pt x="68422" y="146807"/>
                    <a:pt x="72854" y="157857"/>
                    <a:pt x="72903" y="157967"/>
                  </a:cubicBezTo>
                  <a:cubicBezTo>
                    <a:pt x="73583" y="159625"/>
                    <a:pt x="72800" y="161533"/>
                    <a:pt x="71141" y="162220"/>
                  </a:cubicBezTo>
                  <a:cubicBezTo>
                    <a:pt x="71067" y="162255"/>
                    <a:pt x="70991" y="162283"/>
                    <a:pt x="70911" y="162304"/>
                  </a:cubicBezTo>
                  <a:cubicBezTo>
                    <a:pt x="70570" y="162418"/>
                    <a:pt x="70221" y="162473"/>
                    <a:pt x="69879" y="162473"/>
                  </a:cubicBezTo>
                  <a:cubicBezTo>
                    <a:pt x="68602" y="162473"/>
                    <a:pt x="67400" y="161716"/>
                    <a:pt x="66880" y="160479"/>
                  </a:cubicBezTo>
                  <a:cubicBezTo>
                    <a:pt x="66709" y="160058"/>
                    <a:pt x="63769" y="152800"/>
                    <a:pt x="65274" y="144428"/>
                  </a:cubicBezTo>
                  <a:lnTo>
                    <a:pt x="65274" y="144428"/>
                  </a:lnTo>
                  <a:cubicBezTo>
                    <a:pt x="57373" y="149963"/>
                    <a:pt x="50002" y="154200"/>
                    <a:pt x="42375" y="156733"/>
                  </a:cubicBezTo>
                  <a:cubicBezTo>
                    <a:pt x="42033" y="156847"/>
                    <a:pt x="41686" y="156901"/>
                    <a:pt x="41345" y="156901"/>
                  </a:cubicBezTo>
                  <a:cubicBezTo>
                    <a:pt x="39979" y="156901"/>
                    <a:pt x="38706" y="156034"/>
                    <a:pt x="38255" y="154665"/>
                  </a:cubicBezTo>
                  <a:cubicBezTo>
                    <a:pt x="37687" y="152955"/>
                    <a:pt x="38613" y="151110"/>
                    <a:pt x="40321" y="150547"/>
                  </a:cubicBezTo>
                  <a:cubicBezTo>
                    <a:pt x="46834" y="148384"/>
                    <a:pt x="53264" y="144804"/>
                    <a:pt x="60180" y="140063"/>
                  </a:cubicBezTo>
                  <a:lnTo>
                    <a:pt x="60180" y="140063"/>
                  </a:lnTo>
                  <a:cubicBezTo>
                    <a:pt x="55117" y="141556"/>
                    <a:pt x="51358" y="142077"/>
                    <a:pt x="48543" y="142077"/>
                  </a:cubicBezTo>
                  <a:cubicBezTo>
                    <a:pt x="43767" y="142077"/>
                    <a:pt x="41712" y="140578"/>
                    <a:pt x="40627" y="139787"/>
                  </a:cubicBezTo>
                  <a:cubicBezTo>
                    <a:pt x="39174" y="138731"/>
                    <a:pt x="38854" y="136683"/>
                    <a:pt x="39913" y="135232"/>
                  </a:cubicBezTo>
                  <a:cubicBezTo>
                    <a:pt x="40553" y="134358"/>
                    <a:pt x="41547" y="133895"/>
                    <a:pt x="42554" y="133895"/>
                  </a:cubicBezTo>
                  <a:cubicBezTo>
                    <a:pt x="43221" y="133895"/>
                    <a:pt x="43894" y="134098"/>
                    <a:pt x="44474" y="134519"/>
                  </a:cubicBezTo>
                  <a:cubicBezTo>
                    <a:pt x="45025" y="134921"/>
                    <a:pt x="46270" y="135507"/>
                    <a:pt x="48820" y="135507"/>
                  </a:cubicBezTo>
                  <a:cubicBezTo>
                    <a:pt x="53598" y="135507"/>
                    <a:pt x="62957" y="133450"/>
                    <a:pt x="80919" y="124271"/>
                  </a:cubicBezTo>
                  <a:cubicBezTo>
                    <a:pt x="82224" y="123386"/>
                    <a:pt x="83553" y="122530"/>
                    <a:pt x="84857" y="121681"/>
                  </a:cubicBezTo>
                  <a:cubicBezTo>
                    <a:pt x="90981" y="117723"/>
                    <a:pt x="96744" y="113957"/>
                    <a:pt x="100150" y="108483"/>
                  </a:cubicBezTo>
                  <a:cubicBezTo>
                    <a:pt x="100699" y="105140"/>
                    <a:pt x="101153" y="102117"/>
                    <a:pt x="101433" y="99520"/>
                  </a:cubicBezTo>
                  <a:cubicBezTo>
                    <a:pt x="103676" y="78546"/>
                    <a:pt x="89481" y="62605"/>
                    <a:pt x="86406" y="59424"/>
                  </a:cubicBezTo>
                  <a:cubicBezTo>
                    <a:pt x="77898" y="57841"/>
                    <a:pt x="63904" y="51530"/>
                    <a:pt x="65125" y="37103"/>
                  </a:cubicBezTo>
                  <a:cubicBezTo>
                    <a:pt x="66187" y="24568"/>
                    <a:pt x="81636" y="16244"/>
                    <a:pt x="89086" y="12925"/>
                  </a:cubicBezTo>
                  <a:lnTo>
                    <a:pt x="80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8;p31">
            <a:extLst>
              <a:ext uri="{FF2B5EF4-FFF2-40B4-BE49-F238E27FC236}">
                <a16:creationId xmlns:a16="http://schemas.microsoft.com/office/drawing/2014/main" id="{286F0744-1A79-4F51-8E1A-D045305D9849}"/>
              </a:ext>
            </a:extLst>
          </p:cNvPr>
          <p:cNvSpPr txBox="1">
            <a:spLocks/>
          </p:cNvSpPr>
          <p:nvPr/>
        </p:nvSpPr>
        <p:spPr>
          <a:xfrm>
            <a:off x="858465" y="4110507"/>
            <a:ext cx="7734980" cy="49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Repo: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https://github.com/Oschart/Embedded-Heart-Monitor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3221700" y="812225"/>
            <a:ext cx="2700600" cy="21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3412950" y="982175"/>
            <a:ext cx="2318100" cy="1783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297173" y="3105275"/>
            <a:ext cx="6804837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Implementation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2"/>
          </p:nvPr>
        </p:nvSpPr>
        <p:spPr>
          <a:xfrm>
            <a:off x="1423950" y="991825"/>
            <a:ext cx="62961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2399023" y="3827783"/>
            <a:ext cx="4601135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How was the system realized?</a:t>
            </a:r>
          </a:p>
        </p:txBody>
      </p:sp>
    </p:spTree>
    <p:extLst>
      <p:ext uri="{BB962C8B-B14F-4D97-AF65-F5344CB8AC3E}">
        <p14:creationId xmlns:p14="http://schemas.microsoft.com/office/powerpoint/2010/main" val="138931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389843" y="1055482"/>
            <a:ext cx="3218137" cy="40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US" dirty="0"/>
              <a:t>Sensor Output Sampling:</a:t>
            </a:r>
            <a:endParaRPr dirty="0"/>
          </a:p>
        </p:txBody>
      </p:sp>
      <p:sp>
        <p:nvSpPr>
          <p:cNvPr id="270" name="Google Shape;270;p34"/>
          <p:cNvSpPr/>
          <p:nvPr/>
        </p:nvSpPr>
        <p:spPr>
          <a:xfrm>
            <a:off x="5041075" y="1499275"/>
            <a:ext cx="3875100" cy="3005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2"/>
          </p:nvPr>
        </p:nvSpPr>
        <p:spPr>
          <a:xfrm>
            <a:off x="446709" y="1477017"/>
            <a:ext cx="4919346" cy="2357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Done using the Black Pill internal ADC1 (IN0)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Sampling triggering is controlled by the GPTM TIM2 in interrupt mode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Sample size = 12 bits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Heart beat counting and transmission of readings is done in the ADC ISR callback.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1FF97-F8F2-4485-80AD-5604DF8B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58" y="1055482"/>
            <a:ext cx="3675542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389844" y="1055482"/>
            <a:ext cx="2390100" cy="40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Sampling Rate:</a:t>
            </a:r>
            <a:endParaRPr dirty="0"/>
          </a:p>
        </p:txBody>
      </p:sp>
      <p:sp>
        <p:nvSpPr>
          <p:cNvPr id="270" name="Google Shape;270;p34"/>
          <p:cNvSpPr/>
          <p:nvPr/>
        </p:nvSpPr>
        <p:spPr>
          <a:xfrm>
            <a:off x="5041075" y="1499275"/>
            <a:ext cx="3875100" cy="3005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Google Shape;271;p34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60728" y="1631299"/>
                <a:ext cx="4919346" cy="3005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Done via the </a:t>
                </a:r>
                <a:r>
                  <a:rPr lang="en-US" b="1" dirty="0"/>
                  <a:t>SSR X </a:t>
                </a:r>
                <a:r>
                  <a:rPr lang="en-US" dirty="0"/>
                  <a:t>command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Sampling is done periodically through the TIM ISR callback.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GPTIM2 source clock = 8 MHz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 err="1"/>
                  <a:t>Prescaler</a:t>
                </a:r>
                <a:r>
                  <a:rPr lang="en-US" dirty="0"/>
                  <a:t> value is fixed at 8000-1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Sampling rate is controlled by adjusting the auto-reload register (ARR)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ARR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𝑑𝑒𝑠𝑖𝑟𝑒𝑑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71" name="Google Shape;271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0728" y="1631299"/>
                <a:ext cx="4919346" cy="3005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Implementation (cont.)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461D7-425C-40D3-A958-84E3BCDC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034" y="1115865"/>
            <a:ext cx="3338513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389844" y="1055482"/>
            <a:ext cx="2390100" cy="40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US" dirty="0"/>
              <a:t>ECG Data Collection:</a:t>
            </a:r>
            <a:endParaRPr dirty="0"/>
          </a:p>
        </p:txBody>
      </p:sp>
      <p:sp>
        <p:nvSpPr>
          <p:cNvPr id="270" name="Google Shape;270;p34"/>
          <p:cNvSpPr/>
          <p:nvPr/>
        </p:nvSpPr>
        <p:spPr>
          <a:xfrm>
            <a:off x="5041075" y="1499275"/>
            <a:ext cx="3875100" cy="3005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2"/>
          </p:nvPr>
        </p:nvSpPr>
        <p:spPr>
          <a:xfrm>
            <a:off x="460728" y="1631299"/>
            <a:ext cx="4919346" cy="2699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Done via the C1MWD command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1 minute is marked through the TIM ISR callback.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GPTIM3 source clock = 8 MHz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Prescaler</a:t>
            </a:r>
            <a:r>
              <a:rPr lang="en-US" dirty="0"/>
              <a:t> value is fixed at 8000-1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ARR is fixed at 60000-1 to get a minute timer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C1MWD command triggers the data collection mode and starts TIM2 for sampling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Implementation (cont.)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461D7-425C-40D3-A958-84E3BCDC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34" y="1115865"/>
            <a:ext cx="3338513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389844" y="1055482"/>
            <a:ext cx="2390100" cy="40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-US" dirty="0"/>
              <a:t>Heart Beat Rate:</a:t>
            </a:r>
            <a:endParaRPr dirty="0"/>
          </a:p>
        </p:txBody>
      </p:sp>
      <p:sp>
        <p:nvSpPr>
          <p:cNvPr id="270" name="Google Shape;270;p34"/>
          <p:cNvSpPr/>
          <p:nvPr/>
        </p:nvSpPr>
        <p:spPr>
          <a:xfrm>
            <a:off x="5041075" y="1499275"/>
            <a:ext cx="3875100" cy="3005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Google Shape;271;p34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67816" y="1446654"/>
                <a:ext cx="4919346" cy="26996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Done via the RHBR command.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HBR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𝑝𝑢𝑙𝑠𝑒𝑠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𝑏𝑒𝑎𝑡𝑠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𝑚𝑖𝑛𝑢𝑡𝑒𝑠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An activity is considered a beat if it’s no less than 60% of the ADC range in magnitude.</a:t>
                </a:r>
                <a:endParaRPr dirty="0"/>
              </a:p>
            </p:txBody>
          </p:sp>
        </mc:Choice>
        <mc:Fallback xmlns="">
          <p:sp>
            <p:nvSpPr>
              <p:cNvPr id="271" name="Google Shape;271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816" y="1446654"/>
                <a:ext cx="4919346" cy="2699696"/>
              </a:xfrm>
              <a:prstGeom prst="rect">
                <a:avLst/>
              </a:prstGeom>
              <a:blipFill>
                <a:blip r:embed="rId3"/>
                <a:stretch>
                  <a:fillRect r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Implementation (cont.)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D1279-54A8-4507-9479-845C9672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4" y="3244454"/>
            <a:ext cx="7219950" cy="16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3221700" y="812225"/>
            <a:ext cx="2700600" cy="21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3412950" y="982175"/>
            <a:ext cx="2318100" cy="1783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297173" y="3105275"/>
            <a:ext cx="6804837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Demo Run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2"/>
          </p:nvPr>
        </p:nvSpPr>
        <p:spPr>
          <a:xfrm>
            <a:off x="1423950" y="991825"/>
            <a:ext cx="62961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2399023" y="3827783"/>
            <a:ext cx="4601135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Examples of the system in action</a:t>
            </a:r>
          </a:p>
        </p:txBody>
      </p:sp>
    </p:spTree>
    <p:extLst>
      <p:ext uri="{BB962C8B-B14F-4D97-AF65-F5344CB8AC3E}">
        <p14:creationId xmlns:p14="http://schemas.microsoft.com/office/powerpoint/2010/main" val="321975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Runs</a:t>
            </a:r>
            <a:endParaRPr dirty="0"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4294967295"/>
          </p:nvPr>
        </p:nvSpPr>
        <p:spPr>
          <a:xfrm>
            <a:off x="614038" y="2279223"/>
            <a:ext cx="2113500" cy="461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/>
              <a:t>II.    C1MWD</a:t>
            </a:r>
            <a:endParaRPr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BED34-BA61-43AE-8262-A211BE12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38" y="2740538"/>
            <a:ext cx="3144921" cy="204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CD78F9-D7F0-42D8-BAF5-3136F636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36" y="3107652"/>
            <a:ext cx="3829050" cy="638175"/>
          </a:xfrm>
          <a:prstGeom prst="rect">
            <a:avLst/>
          </a:prstGeom>
        </p:spPr>
      </p:pic>
      <p:sp>
        <p:nvSpPr>
          <p:cNvPr id="21" name="Google Shape;291;p35">
            <a:extLst>
              <a:ext uri="{FF2B5EF4-FFF2-40B4-BE49-F238E27FC236}">
                <a16:creationId xmlns:a16="http://schemas.microsoft.com/office/drawing/2014/main" id="{C2B93451-351A-42E9-BDB8-9BB0F8056FD9}"/>
              </a:ext>
            </a:extLst>
          </p:cNvPr>
          <p:cNvSpPr txBox="1">
            <a:spLocks/>
          </p:cNvSpPr>
          <p:nvPr/>
        </p:nvSpPr>
        <p:spPr>
          <a:xfrm>
            <a:off x="614038" y="1186732"/>
            <a:ext cx="2113500" cy="4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400050" indent="-400050">
              <a:spcAft>
                <a:spcPts val="1600"/>
              </a:spcAft>
              <a:buFont typeface="+mj-lt"/>
              <a:buAutoNum type="romanUcPeriod"/>
            </a:pPr>
            <a:r>
              <a:rPr lang="en-US" sz="1600" b="1"/>
              <a:t>SSR X: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98C06-7076-4460-A89A-C33754E14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82" y="1699990"/>
            <a:ext cx="2333625" cy="438150"/>
          </a:xfrm>
          <a:prstGeom prst="rect">
            <a:avLst/>
          </a:prstGeom>
        </p:spPr>
      </p:pic>
      <p:sp>
        <p:nvSpPr>
          <p:cNvPr id="23" name="Google Shape;291;p35">
            <a:extLst>
              <a:ext uri="{FF2B5EF4-FFF2-40B4-BE49-F238E27FC236}">
                <a16:creationId xmlns:a16="http://schemas.microsoft.com/office/drawing/2014/main" id="{BD9F381E-D288-4224-9AEA-6986762A1F6E}"/>
              </a:ext>
            </a:extLst>
          </p:cNvPr>
          <p:cNvSpPr txBox="1">
            <a:spLocks/>
          </p:cNvSpPr>
          <p:nvPr/>
        </p:nvSpPr>
        <p:spPr>
          <a:xfrm>
            <a:off x="4672131" y="2279222"/>
            <a:ext cx="2113500" cy="4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spcAft>
                <a:spcPts val="1600"/>
              </a:spcAft>
              <a:buFont typeface="Didact Gothic"/>
              <a:buNone/>
            </a:pPr>
            <a:r>
              <a:rPr lang="en-US" sz="1600" b="1" dirty="0"/>
              <a:t>III.    RHBR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3221700" y="812225"/>
            <a:ext cx="2700600" cy="21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3412950" y="982175"/>
            <a:ext cx="2318100" cy="1783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297173" y="3105275"/>
            <a:ext cx="6804837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Future Development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2"/>
          </p:nvPr>
        </p:nvSpPr>
        <p:spPr>
          <a:xfrm>
            <a:off x="1423950" y="991825"/>
            <a:ext cx="62961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2399023" y="3827783"/>
            <a:ext cx="4601135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What can be improved?</a:t>
            </a:r>
          </a:p>
        </p:txBody>
      </p:sp>
    </p:spTree>
    <p:extLst>
      <p:ext uri="{BB962C8B-B14F-4D97-AF65-F5344CB8AC3E}">
        <p14:creationId xmlns:p14="http://schemas.microsoft.com/office/powerpoint/2010/main" val="196725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Future Development</a:t>
            </a:r>
            <a:endParaRPr dirty="0"/>
          </a:p>
        </p:txBody>
      </p:sp>
      <p:sp>
        <p:nvSpPr>
          <p:cNvPr id="21" name="Google Shape;291;p35">
            <a:extLst>
              <a:ext uri="{FF2B5EF4-FFF2-40B4-BE49-F238E27FC236}">
                <a16:creationId xmlns:a16="http://schemas.microsoft.com/office/drawing/2014/main" id="{C2B93451-351A-42E9-BDB8-9BB0F8056FD9}"/>
              </a:ext>
            </a:extLst>
          </p:cNvPr>
          <p:cNvSpPr txBox="1">
            <a:spLocks/>
          </p:cNvSpPr>
          <p:nvPr/>
        </p:nvSpPr>
        <p:spPr>
          <a:xfrm>
            <a:off x="614038" y="1186732"/>
            <a:ext cx="7007400" cy="4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b="1" dirty="0"/>
              <a:t>The following could be a potential improvement on the presented system:</a:t>
            </a:r>
          </a:p>
          <a:p>
            <a:pPr marL="742950" lvl="1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Using DMA for controlling/triggering ADC conversions instead of interrupts</a:t>
            </a:r>
          </a:p>
          <a:p>
            <a:pPr marL="742950" lvl="1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Utilizing the SDN (shut down) signal of the AD8232 sensor to save power when we’re not sampling its output.</a:t>
            </a:r>
          </a:p>
          <a:p>
            <a:pPr marL="742950" lvl="1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Using a smoother technique for updating graph data in real-time</a:t>
            </a:r>
          </a:p>
        </p:txBody>
      </p:sp>
    </p:spTree>
    <p:extLst>
      <p:ext uri="{BB962C8B-B14F-4D97-AF65-F5344CB8AC3E}">
        <p14:creationId xmlns:p14="http://schemas.microsoft.com/office/powerpoint/2010/main" val="227192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614038" y="341704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References</a:t>
            </a:r>
            <a:endParaRPr dirty="0"/>
          </a:p>
        </p:txBody>
      </p:sp>
      <p:sp>
        <p:nvSpPr>
          <p:cNvPr id="21" name="Google Shape;291;p35">
            <a:extLst>
              <a:ext uri="{FF2B5EF4-FFF2-40B4-BE49-F238E27FC236}">
                <a16:creationId xmlns:a16="http://schemas.microsoft.com/office/drawing/2014/main" id="{C2B93451-351A-42E9-BDB8-9BB0F8056FD9}"/>
              </a:ext>
            </a:extLst>
          </p:cNvPr>
          <p:cNvSpPr txBox="1">
            <a:spLocks/>
          </p:cNvSpPr>
          <p:nvPr/>
        </p:nvSpPr>
        <p:spPr>
          <a:xfrm>
            <a:off x="614038" y="1335588"/>
            <a:ext cx="7007400" cy="229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200" b="1" dirty="0"/>
              <a:t>AD8232 Sensor Datasheet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200" b="1" dirty="0"/>
              <a:t>STM32F1 Datasheet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hlinkClick r:id="rId3"/>
              </a:rPr>
              <a:t>https://learn.sparkfun.com/tutorials/graph-sensor-data-with-python-and-matplotlib/update-a-graph-in-real-time</a:t>
            </a:r>
            <a:endParaRPr lang="en-US" sz="1200" dirty="0"/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hlinkClick r:id="rId4"/>
              </a:rPr>
              <a:t>https://pythonhosted.org/pyserial/index.html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8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9"/>
          <p:cNvGrpSpPr/>
          <p:nvPr/>
        </p:nvGrpSpPr>
        <p:grpSpPr>
          <a:xfrm>
            <a:off x="251625" y="485261"/>
            <a:ext cx="2544300" cy="1208576"/>
            <a:chOff x="831400" y="1141275"/>
            <a:chExt cx="2544300" cy="1084800"/>
          </a:xfrm>
        </p:grpSpPr>
        <p:sp>
          <p:nvSpPr>
            <p:cNvPr id="169" name="Google Shape;169;p29"/>
            <p:cNvSpPr/>
            <p:nvPr/>
          </p:nvSpPr>
          <p:spPr>
            <a:xfrm>
              <a:off x="831400" y="1141275"/>
              <a:ext cx="2544300" cy="108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967000" y="1272523"/>
              <a:ext cx="2273100" cy="8223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-74325" y="803196"/>
            <a:ext cx="319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OUTLINE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2"/>
          </p:nvPr>
        </p:nvSpPr>
        <p:spPr>
          <a:xfrm>
            <a:off x="3342535" y="85000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1"/>
          </p:nvPr>
        </p:nvSpPr>
        <p:spPr>
          <a:xfrm>
            <a:off x="3342535" y="140750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this project about?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 idx="3"/>
          </p:nvPr>
        </p:nvSpPr>
        <p:spPr>
          <a:xfrm>
            <a:off x="3342535" y="478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177274" y="3063717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dirty="0"/>
              <a:t> Implementation</a:t>
            </a:r>
            <a:endParaRPr dirty="0"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177274" y="3543627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was the system realized?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177274" y="2583806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 idx="7"/>
          </p:nvPr>
        </p:nvSpPr>
        <p:spPr>
          <a:xfrm>
            <a:off x="4624781" y="3048081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Development</a:t>
            </a:r>
            <a:endParaRPr dirty="0"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8"/>
          </p:nvPr>
        </p:nvSpPr>
        <p:spPr>
          <a:xfrm>
            <a:off x="4624781" y="3512356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can be improved?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 idx="9"/>
          </p:nvPr>
        </p:nvSpPr>
        <p:spPr>
          <a:xfrm>
            <a:off x="4624781" y="2583806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 idx="13"/>
          </p:nvPr>
        </p:nvSpPr>
        <p:spPr>
          <a:xfrm>
            <a:off x="5839958" y="977225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/>
              <a:t>User Guide</a:t>
            </a:r>
            <a:endParaRPr dirty="0"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14"/>
          </p:nvPr>
        </p:nvSpPr>
        <p:spPr>
          <a:xfrm>
            <a:off x="5839958" y="147550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System functionalities</a:t>
            </a:r>
            <a:endParaRPr dirty="0"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15"/>
          </p:nvPr>
        </p:nvSpPr>
        <p:spPr>
          <a:xfrm>
            <a:off x="5839958" y="478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16"/>
          </p:nvPr>
        </p:nvSpPr>
        <p:spPr>
          <a:xfrm>
            <a:off x="2405721" y="2896556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Runs</a:t>
            </a:r>
            <a:endParaRPr dirty="0"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7"/>
          </p:nvPr>
        </p:nvSpPr>
        <p:spPr>
          <a:xfrm>
            <a:off x="2405721" y="350030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Examples of the system in action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18"/>
          </p:nvPr>
        </p:nvSpPr>
        <p:spPr>
          <a:xfrm>
            <a:off x="2405721" y="25717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" name="Google Shape;172;p29">
            <a:extLst>
              <a:ext uri="{FF2B5EF4-FFF2-40B4-BE49-F238E27FC236}">
                <a16:creationId xmlns:a16="http://schemas.microsoft.com/office/drawing/2014/main" id="{B9037D5F-78ED-4104-A83D-5C1020A34E28}"/>
              </a:ext>
            </a:extLst>
          </p:cNvPr>
          <p:cNvSpPr txBox="1">
            <a:spLocks/>
          </p:cNvSpPr>
          <p:nvPr/>
        </p:nvSpPr>
        <p:spPr>
          <a:xfrm>
            <a:off x="6968175" y="2954856"/>
            <a:ext cx="2113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References</a:t>
            </a:r>
          </a:p>
        </p:txBody>
      </p:sp>
      <p:sp>
        <p:nvSpPr>
          <p:cNvPr id="23" name="Google Shape;174;p29">
            <a:extLst>
              <a:ext uri="{FF2B5EF4-FFF2-40B4-BE49-F238E27FC236}">
                <a16:creationId xmlns:a16="http://schemas.microsoft.com/office/drawing/2014/main" id="{4F2E499D-CAB4-405F-A32B-64AC13759011}"/>
              </a:ext>
            </a:extLst>
          </p:cNvPr>
          <p:cNvSpPr txBox="1">
            <a:spLocks/>
          </p:cNvSpPr>
          <p:nvPr/>
        </p:nvSpPr>
        <p:spPr>
          <a:xfrm>
            <a:off x="6968175" y="2583806"/>
            <a:ext cx="2113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1003295" y="2571750"/>
            <a:ext cx="7007400" cy="1013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Thank You</a:t>
            </a:r>
            <a:endParaRPr sz="4800" dirty="0"/>
          </a:p>
        </p:txBody>
      </p:sp>
      <p:grpSp>
        <p:nvGrpSpPr>
          <p:cNvPr id="4" name="Google Shape;280;p35">
            <a:extLst>
              <a:ext uri="{FF2B5EF4-FFF2-40B4-BE49-F238E27FC236}">
                <a16:creationId xmlns:a16="http://schemas.microsoft.com/office/drawing/2014/main" id="{5BDEF17D-49AA-438B-AB2E-FC6DD3DABE8F}"/>
              </a:ext>
            </a:extLst>
          </p:cNvPr>
          <p:cNvGrpSpPr/>
          <p:nvPr/>
        </p:nvGrpSpPr>
        <p:grpSpPr>
          <a:xfrm>
            <a:off x="3723396" y="856254"/>
            <a:ext cx="1259726" cy="1390760"/>
            <a:chOff x="1512200" y="238125"/>
            <a:chExt cx="4504600" cy="5237625"/>
          </a:xfrm>
        </p:grpSpPr>
        <p:sp>
          <p:nvSpPr>
            <p:cNvPr id="5" name="Google Shape;281;p35">
              <a:extLst>
                <a:ext uri="{FF2B5EF4-FFF2-40B4-BE49-F238E27FC236}">
                  <a16:creationId xmlns:a16="http://schemas.microsoft.com/office/drawing/2014/main" id="{E68CE645-54CF-4BDB-A465-B27A8F6B64D3}"/>
                </a:ext>
              </a:extLst>
            </p:cNvPr>
            <p:cNvSpPr/>
            <p:nvPr/>
          </p:nvSpPr>
          <p:spPr>
            <a:xfrm>
              <a:off x="2414125" y="238125"/>
              <a:ext cx="1078500" cy="1223825"/>
            </a:xfrm>
            <a:custGeom>
              <a:avLst/>
              <a:gdLst/>
              <a:ahLst/>
              <a:cxnLst/>
              <a:rect l="l" t="t" r="r" b="b"/>
              <a:pathLst>
                <a:path w="43140" h="48953" extrusionOk="0">
                  <a:moveTo>
                    <a:pt x="33529" y="0"/>
                  </a:moveTo>
                  <a:cubicBezTo>
                    <a:pt x="31102" y="0"/>
                    <a:pt x="29664" y="512"/>
                    <a:pt x="29501" y="572"/>
                  </a:cubicBezTo>
                  <a:cubicBezTo>
                    <a:pt x="29060" y="750"/>
                    <a:pt x="28477" y="855"/>
                    <a:pt x="27907" y="855"/>
                  </a:cubicBezTo>
                  <a:cubicBezTo>
                    <a:pt x="27412" y="855"/>
                    <a:pt x="26927" y="775"/>
                    <a:pt x="26555" y="596"/>
                  </a:cubicBezTo>
                  <a:cubicBezTo>
                    <a:pt x="26542" y="590"/>
                    <a:pt x="26526" y="587"/>
                    <a:pt x="26506" y="587"/>
                  </a:cubicBezTo>
                  <a:cubicBezTo>
                    <a:pt x="25219" y="587"/>
                    <a:pt x="8365" y="12181"/>
                    <a:pt x="7738" y="12893"/>
                  </a:cubicBezTo>
                  <a:cubicBezTo>
                    <a:pt x="4160" y="16949"/>
                    <a:pt x="1723" y="21313"/>
                    <a:pt x="1" y="25838"/>
                  </a:cubicBezTo>
                  <a:cubicBezTo>
                    <a:pt x="1439" y="32244"/>
                    <a:pt x="3500" y="40437"/>
                    <a:pt x="6166" y="48455"/>
                  </a:cubicBezTo>
                  <a:cubicBezTo>
                    <a:pt x="7175" y="48597"/>
                    <a:pt x="8191" y="48753"/>
                    <a:pt x="9214" y="48953"/>
                  </a:cubicBezTo>
                  <a:cubicBezTo>
                    <a:pt x="9408" y="48807"/>
                    <a:pt x="9596" y="48669"/>
                    <a:pt x="9769" y="48550"/>
                  </a:cubicBezTo>
                  <a:cubicBezTo>
                    <a:pt x="10494" y="33492"/>
                    <a:pt x="17351" y="14620"/>
                    <a:pt x="43139" y="2331"/>
                  </a:cubicBezTo>
                  <a:cubicBezTo>
                    <a:pt x="39177" y="483"/>
                    <a:pt x="35886" y="0"/>
                    <a:pt x="33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2;p35">
              <a:extLst>
                <a:ext uri="{FF2B5EF4-FFF2-40B4-BE49-F238E27FC236}">
                  <a16:creationId xmlns:a16="http://schemas.microsoft.com/office/drawing/2014/main" id="{6519AB27-8CD7-4C1C-BA09-ADB285EEAFC1}"/>
                </a:ext>
              </a:extLst>
            </p:cNvPr>
            <p:cNvSpPr/>
            <p:nvPr/>
          </p:nvSpPr>
          <p:spPr>
            <a:xfrm>
              <a:off x="3863825" y="413950"/>
              <a:ext cx="1318250" cy="1221325"/>
            </a:xfrm>
            <a:custGeom>
              <a:avLst/>
              <a:gdLst/>
              <a:ahLst/>
              <a:cxnLst/>
              <a:rect l="l" t="t" r="r" b="b"/>
              <a:pathLst>
                <a:path w="52730" h="48853" extrusionOk="0">
                  <a:moveTo>
                    <a:pt x="30972" y="0"/>
                  </a:moveTo>
                  <a:lnTo>
                    <a:pt x="24479" y="4179"/>
                  </a:lnTo>
                  <a:lnTo>
                    <a:pt x="26157" y="6569"/>
                  </a:lnTo>
                  <a:cubicBezTo>
                    <a:pt x="26739" y="7398"/>
                    <a:pt x="26896" y="8462"/>
                    <a:pt x="26590" y="9436"/>
                  </a:cubicBezTo>
                  <a:cubicBezTo>
                    <a:pt x="26276" y="10401"/>
                    <a:pt x="25532" y="11169"/>
                    <a:pt x="24576" y="11516"/>
                  </a:cubicBezTo>
                  <a:cubicBezTo>
                    <a:pt x="18303" y="13748"/>
                    <a:pt x="1850" y="21731"/>
                    <a:pt x="1001" y="31713"/>
                  </a:cubicBezTo>
                  <a:cubicBezTo>
                    <a:pt x="1" y="43628"/>
                    <a:pt x="15015" y="46761"/>
                    <a:pt x="17557" y="47210"/>
                  </a:cubicBezTo>
                  <a:cubicBezTo>
                    <a:pt x="20560" y="46972"/>
                    <a:pt x="23473" y="46853"/>
                    <a:pt x="26296" y="46853"/>
                  </a:cubicBezTo>
                  <a:cubicBezTo>
                    <a:pt x="32978" y="46853"/>
                    <a:pt x="39154" y="47519"/>
                    <a:pt x="44824" y="48853"/>
                  </a:cubicBezTo>
                  <a:cubicBezTo>
                    <a:pt x="44472" y="38968"/>
                    <a:pt x="44962" y="26158"/>
                    <a:pt x="52729" y="19715"/>
                  </a:cubicBezTo>
                  <a:lnTo>
                    <a:pt x="48917" y="14900"/>
                  </a:lnTo>
                  <a:cubicBezTo>
                    <a:pt x="44649" y="17102"/>
                    <a:pt x="39050" y="20573"/>
                    <a:pt x="37174" y="23318"/>
                  </a:cubicBezTo>
                  <a:cubicBezTo>
                    <a:pt x="36551" y="24220"/>
                    <a:pt x="35532" y="24736"/>
                    <a:pt x="34476" y="24736"/>
                  </a:cubicBezTo>
                  <a:cubicBezTo>
                    <a:pt x="34187" y="24736"/>
                    <a:pt x="33894" y="24697"/>
                    <a:pt x="33606" y="24617"/>
                  </a:cubicBezTo>
                  <a:cubicBezTo>
                    <a:pt x="32256" y="24239"/>
                    <a:pt x="31298" y="23047"/>
                    <a:pt x="31219" y="21648"/>
                  </a:cubicBezTo>
                  <a:cubicBezTo>
                    <a:pt x="31156" y="20435"/>
                    <a:pt x="30785" y="10830"/>
                    <a:pt x="35025" y="4417"/>
                  </a:cubicBezTo>
                  <a:lnTo>
                    <a:pt x="30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3;p35">
              <a:extLst>
                <a:ext uri="{FF2B5EF4-FFF2-40B4-BE49-F238E27FC236}">
                  <a16:creationId xmlns:a16="http://schemas.microsoft.com/office/drawing/2014/main" id="{B5F5288B-8247-42EA-A9E9-5B189B64C8ED}"/>
                </a:ext>
              </a:extLst>
            </p:cNvPr>
            <p:cNvSpPr/>
            <p:nvPr/>
          </p:nvSpPr>
          <p:spPr>
            <a:xfrm>
              <a:off x="1512200" y="1600500"/>
              <a:ext cx="970450" cy="1716000"/>
            </a:xfrm>
            <a:custGeom>
              <a:avLst/>
              <a:gdLst/>
              <a:ahLst/>
              <a:cxnLst/>
              <a:rect l="l" t="t" r="r" b="b"/>
              <a:pathLst>
                <a:path w="38818" h="68640" extrusionOk="0">
                  <a:moveTo>
                    <a:pt x="35398" y="0"/>
                  </a:moveTo>
                  <a:cubicBezTo>
                    <a:pt x="31341" y="0"/>
                    <a:pt x="27425" y="588"/>
                    <a:pt x="23805" y="1792"/>
                  </a:cubicBezTo>
                  <a:cubicBezTo>
                    <a:pt x="16028" y="4367"/>
                    <a:pt x="9962" y="9637"/>
                    <a:pt x="6260" y="17025"/>
                  </a:cubicBezTo>
                  <a:cubicBezTo>
                    <a:pt x="0" y="29487"/>
                    <a:pt x="10295" y="54069"/>
                    <a:pt x="18034" y="68639"/>
                  </a:cubicBezTo>
                  <a:cubicBezTo>
                    <a:pt x="17696" y="64020"/>
                    <a:pt x="17598" y="59470"/>
                    <a:pt x="17638" y="55036"/>
                  </a:cubicBezTo>
                  <a:cubicBezTo>
                    <a:pt x="17901" y="26342"/>
                    <a:pt x="30124" y="8931"/>
                    <a:pt x="38818" y="136"/>
                  </a:cubicBezTo>
                  <a:cubicBezTo>
                    <a:pt x="37669" y="46"/>
                    <a:pt x="36528" y="0"/>
                    <a:pt x="35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4;p35">
              <a:extLst>
                <a:ext uri="{FF2B5EF4-FFF2-40B4-BE49-F238E27FC236}">
                  <a16:creationId xmlns:a16="http://schemas.microsoft.com/office/drawing/2014/main" id="{E10D0691-24EF-47B2-A83D-ADA5D7C779F3}"/>
                </a:ext>
              </a:extLst>
            </p:cNvPr>
            <p:cNvSpPr/>
            <p:nvPr/>
          </p:nvSpPr>
          <p:spPr>
            <a:xfrm>
              <a:off x="4415625" y="1745150"/>
              <a:ext cx="1601175" cy="3720525"/>
            </a:xfrm>
            <a:custGeom>
              <a:avLst/>
              <a:gdLst/>
              <a:ahLst/>
              <a:cxnLst/>
              <a:rect l="l" t="t" r="r" b="b"/>
              <a:pathLst>
                <a:path w="64047" h="148821" extrusionOk="0">
                  <a:moveTo>
                    <a:pt x="4555" y="0"/>
                  </a:moveTo>
                  <a:cubicBezTo>
                    <a:pt x="3782" y="0"/>
                    <a:pt x="3001" y="9"/>
                    <a:pt x="2211" y="28"/>
                  </a:cubicBezTo>
                  <a:cubicBezTo>
                    <a:pt x="6672" y="5643"/>
                    <a:pt x="12964" y="15488"/>
                    <a:pt x="14902" y="28089"/>
                  </a:cubicBezTo>
                  <a:cubicBezTo>
                    <a:pt x="15421" y="30165"/>
                    <a:pt x="19973" y="46879"/>
                    <a:pt x="31967" y="50771"/>
                  </a:cubicBezTo>
                  <a:cubicBezTo>
                    <a:pt x="33295" y="51212"/>
                    <a:pt x="34623" y="51427"/>
                    <a:pt x="35923" y="51427"/>
                  </a:cubicBezTo>
                  <a:cubicBezTo>
                    <a:pt x="40841" y="51427"/>
                    <a:pt x="45371" y="48358"/>
                    <a:pt x="48103" y="42903"/>
                  </a:cubicBezTo>
                  <a:cubicBezTo>
                    <a:pt x="48673" y="41765"/>
                    <a:pt x="49826" y="41106"/>
                    <a:pt x="51023" y="41106"/>
                  </a:cubicBezTo>
                  <a:cubicBezTo>
                    <a:pt x="51516" y="41106"/>
                    <a:pt x="52015" y="41217"/>
                    <a:pt x="52486" y="41452"/>
                  </a:cubicBezTo>
                  <a:cubicBezTo>
                    <a:pt x="54092" y="42261"/>
                    <a:pt x="54739" y="44220"/>
                    <a:pt x="53932" y="45828"/>
                  </a:cubicBezTo>
                  <a:cubicBezTo>
                    <a:pt x="51585" y="50507"/>
                    <a:pt x="48153" y="53945"/>
                    <a:pt x="44190" y="55947"/>
                  </a:cubicBezTo>
                  <a:cubicBezTo>
                    <a:pt x="52222" y="63727"/>
                    <a:pt x="52548" y="78554"/>
                    <a:pt x="52562" y="79363"/>
                  </a:cubicBezTo>
                  <a:cubicBezTo>
                    <a:pt x="52582" y="80784"/>
                    <a:pt x="51677" y="82054"/>
                    <a:pt x="50327" y="82497"/>
                  </a:cubicBezTo>
                  <a:cubicBezTo>
                    <a:pt x="50012" y="82603"/>
                    <a:pt x="49684" y="82660"/>
                    <a:pt x="49351" y="82666"/>
                  </a:cubicBezTo>
                  <a:cubicBezTo>
                    <a:pt x="49337" y="82666"/>
                    <a:pt x="49323" y="82666"/>
                    <a:pt x="49309" y="82666"/>
                  </a:cubicBezTo>
                  <a:cubicBezTo>
                    <a:pt x="47531" y="82666"/>
                    <a:pt x="46066" y="81240"/>
                    <a:pt x="46041" y="79455"/>
                  </a:cubicBezTo>
                  <a:cubicBezTo>
                    <a:pt x="46041" y="79258"/>
                    <a:pt x="45583" y="59439"/>
                    <a:pt x="33987" y="57894"/>
                  </a:cubicBezTo>
                  <a:cubicBezTo>
                    <a:pt x="24869" y="56678"/>
                    <a:pt x="18752" y="50565"/>
                    <a:pt x="14799" y="44297"/>
                  </a:cubicBezTo>
                  <a:cubicBezTo>
                    <a:pt x="14528" y="46335"/>
                    <a:pt x="14187" y="48527"/>
                    <a:pt x="13792" y="50872"/>
                  </a:cubicBezTo>
                  <a:cubicBezTo>
                    <a:pt x="13786" y="50901"/>
                    <a:pt x="13781" y="50929"/>
                    <a:pt x="13779" y="50958"/>
                  </a:cubicBezTo>
                  <a:cubicBezTo>
                    <a:pt x="13307" y="53766"/>
                    <a:pt x="12785" y="56738"/>
                    <a:pt x="12216" y="59946"/>
                  </a:cubicBezTo>
                  <a:cubicBezTo>
                    <a:pt x="7273" y="87896"/>
                    <a:pt x="0" y="128419"/>
                    <a:pt x="17084" y="148436"/>
                  </a:cubicBezTo>
                  <a:cubicBezTo>
                    <a:pt x="20143" y="148489"/>
                    <a:pt x="23087" y="148821"/>
                    <a:pt x="25895" y="148821"/>
                  </a:cubicBezTo>
                  <a:cubicBezTo>
                    <a:pt x="30165" y="148821"/>
                    <a:pt x="34122" y="148053"/>
                    <a:pt x="37692" y="144362"/>
                  </a:cubicBezTo>
                  <a:lnTo>
                    <a:pt x="37700" y="144362"/>
                  </a:lnTo>
                  <a:cubicBezTo>
                    <a:pt x="53913" y="144362"/>
                    <a:pt x="62432" y="127009"/>
                    <a:pt x="63019" y="105267"/>
                  </a:cubicBezTo>
                  <a:cubicBezTo>
                    <a:pt x="64046" y="66714"/>
                    <a:pt x="63231" y="32082"/>
                    <a:pt x="43109" y="13035"/>
                  </a:cubicBezTo>
                  <a:cubicBezTo>
                    <a:pt x="33823" y="4240"/>
                    <a:pt x="21160" y="0"/>
                    <a:pt x="4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5;p35">
              <a:extLst>
                <a:ext uri="{FF2B5EF4-FFF2-40B4-BE49-F238E27FC236}">
                  <a16:creationId xmlns:a16="http://schemas.microsoft.com/office/drawing/2014/main" id="{65447B0D-3570-4AE9-9B13-097EF759F870}"/>
                </a:ext>
              </a:extLst>
            </p:cNvPr>
            <p:cNvSpPr/>
            <p:nvPr/>
          </p:nvSpPr>
          <p:spPr>
            <a:xfrm>
              <a:off x="2098200" y="264725"/>
              <a:ext cx="2591900" cy="5211025"/>
            </a:xfrm>
            <a:custGeom>
              <a:avLst/>
              <a:gdLst/>
              <a:ahLst/>
              <a:cxnLst/>
              <a:rect l="l" t="t" r="r" b="b"/>
              <a:pathLst>
                <a:path w="103676" h="208441" extrusionOk="0">
                  <a:moveTo>
                    <a:pt x="80019" y="0"/>
                  </a:moveTo>
                  <a:cubicBezTo>
                    <a:pt x="76397" y="791"/>
                    <a:pt x="72817" y="1773"/>
                    <a:pt x="69299" y="2940"/>
                  </a:cubicBezTo>
                  <a:cubicBezTo>
                    <a:pt x="51160" y="8962"/>
                    <a:pt x="29431" y="21907"/>
                    <a:pt x="28911" y="49427"/>
                  </a:cubicBezTo>
                  <a:cubicBezTo>
                    <a:pt x="28887" y="50539"/>
                    <a:pt x="28299" y="51563"/>
                    <a:pt x="27351" y="52143"/>
                  </a:cubicBezTo>
                  <a:cubicBezTo>
                    <a:pt x="26291" y="52800"/>
                    <a:pt x="1166" y="68834"/>
                    <a:pt x="795" y="108760"/>
                  </a:cubicBezTo>
                  <a:cubicBezTo>
                    <a:pt x="603" y="129650"/>
                    <a:pt x="0" y="178114"/>
                    <a:pt x="70361" y="201385"/>
                  </a:cubicBezTo>
                  <a:cubicBezTo>
                    <a:pt x="81704" y="205134"/>
                    <a:pt x="91988" y="207450"/>
                    <a:pt x="101199" y="208440"/>
                  </a:cubicBezTo>
                  <a:cubicBezTo>
                    <a:pt x="87034" y="185712"/>
                    <a:pt x="93298" y="147472"/>
                    <a:pt x="98084" y="120356"/>
                  </a:cubicBezTo>
                  <a:lnTo>
                    <a:pt x="98084" y="120356"/>
                  </a:lnTo>
                  <a:cubicBezTo>
                    <a:pt x="95039" y="122853"/>
                    <a:pt x="91693" y="125023"/>
                    <a:pt x="88403" y="127156"/>
                  </a:cubicBezTo>
                  <a:cubicBezTo>
                    <a:pt x="87088" y="128014"/>
                    <a:pt x="85789" y="128846"/>
                    <a:pt x="84538" y="129695"/>
                  </a:cubicBezTo>
                  <a:cubicBezTo>
                    <a:pt x="81968" y="131753"/>
                    <a:pt x="79516" y="133691"/>
                    <a:pt x="77123" y="135576"/>
                  </a:cubicBezTo>
                  <a:cubicBezTo>
                    <a:pt x="76306" y="136398"/>
                    <a:pt x="75537" y="137240"/>
                    <a:pt x="74876" y="138144"/>
                  </a:cubicBezTo>
                  <a:cubicBezTo>
                    <a:pt x="68422" y="146807"/>
                    <a:pt x="72854" y="157857"/>
                    <a:pt x="72903" y="157967"/>
                  </a:cubicBezTo>
                  <a:cubicBezTo>
                    <a:pt x="73583" y="159625"/>
                    <a:pt x="72800" y="161533"/>
                    <a:pt x="71141" y="162220"/>
                  </a:cubicBezTo>
                  <a:cubicBezTo>
                    <a:pt x="71067" y="162255"/>
                    <a:pt x="70991" y="162283"/>
                    <a:pt x="70911" y="162304"/>
                  </a:cubicBezTo>
                  <a:cubicBezTo>
                    <a:pt x="70570" y="162418"/>
                    <a:pt x="70221" y="162473"/>
                    <a:pt x="69879" y="162473"/>
                  </a:cubicBezTo>
                  <a:cubicBezTo>
                    <a:pt x="68602" y="162473"/>
                    <a:pt x="67400" y="161716"/>
                    <a:pt x="66880" y="160479"/>
                  </a:cubicBezTo>
                  <a:cubicBezTo>
                    <a:pt x="66709" y="160058"/>
                    <a:pt x="63769" y="152800"/>
                    <a:pt x="65274" y="144428"/>
                  </a:cubicBezTo>
                  <a:lnTo>
                    <a:pt x="65274" y="144428"/>
                  </a:lnTo>
                  <a:cubicBezTo>
                    <a:pt x="57373" y="149963"/>
                    <a:pt x="50002" y="154200"/>
                    <a:pt x="42375" y="156733"/>
                  </a:cubicBezTo>
                  <a:cubicBezTo>
                    <a:pt x="42033" y="156847"/>
                    <a:pt x="41686" y="156901"/>
                    <a:pt x="41345" y="156901"/>
                  </a:cubicBezTo>
                  <a:cubicBezTo>
                    <a:pt x="39979" y="156901"/>
                    <a:pt x="38706" y="156034"/>
                    <a:pt x="38255" y="154665"/>
                  </a:cubicBezTo>
                  <a:cubicBezTo>
                    <a:pt x="37687" y="152955"/>
                    <a:pt x="38613" y="151110"/>
                    <a:pt x="40321" y="150547"/>
                  </a:cubicBezTo>
                  <a:cubicBezTo>
                    <a:pt x="46834" y="148384"/>
                    <a:pt x="53264" y="144804"/>
                    <a:pt x="60180" y="140063"/>
                  </a:cubicBezTo>
                  <a:lnTo>
                    <a:pt x="60180" y="140063"/>
                  </a:lnTo>
                  <a:cubicBezTo>
                    <a:pt x="55117" y="141556"/>
                    <a:pt x="51358" y="142077"/>
                    <a:pt x="48543" y="142077"/>
                  </a:cubicBezTo>
                  <a:cubicBezTo>
                    <a:pt x="43767" y="142077"/>
                    <a:pt x="41712" y="140578"/>
                    <a:pt x="40627" y="139787"/>
                  </a:cubicBezTo>
                  <a:cubicBezTo>
                    <a:pt x="39174" y="138731"/>
                    <a:pt x="38854" y="136683"/>
                    <a:pt x="39913" y="135232"/>
                  </a:cubicBezTo>
                  <a:cubicBezTo>
                    <a:pt x="40553" y="134358"/>
                    <a:pt x="41547" y="133895"/>
                    <a:pt x="42554" y="133895"/>
                  </a:cubicBezTo>
                  <a:cubicBezTo>
                    <a:pt x="43221" y="133895"/>
                    <a:pt x="43894" y="134098"/>
                    <a:pt x="44474" y="134519"/>
                  </a:cubicBezTo>
                  <a:cubicBezTo>
                    <a:pt x="45025" y="134921"/>
                    <a:pt x="46270" y="135507"/>
                    <a:pt x="48820" y="135507"/>
                  </a:cubicBezTo>
                  <a:cubicBezTo>
                    <a:pt x="53598" y="135507"/>
                    <a:pt x="62957" y="133450"/>
                    <a:pt x="80919" y="124271"/>
                  </a:cubicBezTo>
                  <a:cubicBezTo>
                    <a:pt x="82224" y="123386"/>
                    <a:pt x="83553" y="122530"/>
                    <a:pt x="84857" y="121681"/>
                  </a:cubicBezTo>
                  <a:cubicBezTo>
                    <a:pt x="90981" y="117723"/>
                    <a:pt x="96744" y="113957"/>
                    <a:pt x="100150" y="108483"/>
                  </a:cubicBezTo>
                  <a:cubicBezTo>
                    <a:pt x="100699" y="105140"/>
                    <a:pt x="101153" y="102117"/>
                    <a:pt x="101433" y="99520"/>
                  </a:cubicBezTo>
                  <a:cubicBezTo>
                    <a:pt x="103676" y="78546"/>
                    <a:pt x="89481" y="62605"/>
                    <a:pt x="86406" y="59424"/>
                  </a:cubicBezTo>
                  <a:cubicBezTo>
                    <a:pt x="77898" y="57841"/>
                    <a:pt x="63904" y="51530"/>
                    <a:pt x="65125" y="37103"/>
                  </a:cubicBezTo>
                  <a:cubicBezTo>
                    <a:pt x="66187" y="24568"/>
                    <a:pt x="81636" y="16244"/>
                    <a:pt x="89086" y="12925"/>
                  </a:cubicBezTo>
                  <a:lnTo>
                    <a:pt x="80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274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3221700" y="812225"/>
            <a:ext cx="2700600" cy="21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3412950" y="982175"/>
            <a:ext cx="2318100" cy="1783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958550" y="3173625"/>
            <a:ext cx="5226900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Overview</a:t>
            </a:r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2"/>
          </p:nvPr>
        </p:nvSpPr>
        <p:spPr>
          <a:xfrm>
            <a:off x="1423950" y="991825"/>
            <a:ext cx="62961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2997600" y="3831125"/>
            <a:ext cx="3148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is this project about?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1642166" y="246654"/>
            <a:ext cx="2808000" cy="5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1577825" y="1364674"/>
            <a:ext cx="4113592" cy="120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System consists of two parts/sides: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Embedded system on an STM32 chip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Desktop application</a:t>
            </a:r>
            <a:endParaRPr dirty="0"/>
          </a:p>
        </p:txBody>
      </p:sp>
      <p:sp>
        <p:nvSpPr>
          <p:cNvPr id="12" name="Google Shape;201;p31">
            <a:extLst>
              <a:ext uri="{FF2B5EF4-FFF2-40B4-BE49-F238E27FC236}">
                <a16:creationId xmlns:a16="http://schemas.microsoft.com/office/drawing/2014/main" id="{BE768BD2-9ABA-432F-9DC7-5765C3E60787}"/>
              </a:ext>
            </a:extLst>
          </p:cNvPr>
          <p:cNvSpPr txBox="1">
            <a:spLocks/>
          </p:cNvSpPr>
          <p:nvPr/>
        </p:nvSpPr>
        <p:spPr>
          <a:xfrm>
            <a:off x="1577825" y="906888"/>
            <a:ext cx="4113592" cy="41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Description</a:t>
            </a:r>
            <a:r>
              <a:rPr lang="en-US" dirty="0"/>
              <a:t>: Real-time ECG Heart Monitor</a:t>
            </a:r>
          </a:p>
          <a:p>
            <a:pPr marL="0" indent="0">
              <a:buSzPts val="1100"/>
              <a:buNone/>
            </a:pPr>
            <a:r>
              <a:rPr lang="en-US" dirty="0"/>
              <a:t>	 </a:t>
            </a:r>
          </a:p>
        </p:txBody>
      </p:sp>
      <p:sp>
        <p:nvSpPr>
          <p:cNvPr id="13" name="Google Shape;201;p31">
            <a:extLst>
              <a:ext uri="{FF2B5EF4-FFF2-40B4-BE49-F238E27FC236}">
                <a16:creationId xmlns:a16="http://schemas.microsoft.com/office/drawing/2014/main" id="{EB2DBD5E-8942-48A3-ABF8-4331F8FA1729}"/>
              </a:ext>
            </a:extLst>
          </p:cNvPr>
          <p:cNvSpPr txBox="1">
            <a:spLocks/>
          </p:cNvSpPr>
          <p:nvPr/>
        </p:nvSpPr>
        <p:spPr>
          <a:xfrm>
            <a:off x="1642166" y="2886354"/>
            <a:ext cx="4113592" cy="141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Hardware used: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STM32F1 Black Pill microcontroller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AD8232 ECG Sensor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SzPts val="1100"/>
              <a:buNone/>
            </a:pPr>
            <a:r>
              <a:rPr lang="en-US" dirty="0">
                <a:solidFill>
                  <a:srgbClr val="002060"/>
                </a:solidFill>
              </a:rPr>
              <a:t>	 </a:t>
            </a:r>
          </a:p>
        </p:txBody>
      </p:sp>
      <p:pic>
        <p:nvPicPr>
          <p:cNvPr id="1026" name="Picture 2" descr="Development boards | STM32-base project">
            <a:extLst>
              <a:ext uri="{FF2B5EF4-FFF2-40B4-BE49-F238E27FC236}">
                <a16:creationId xmlns:a16="http://schemas.microsoft.com/office/drawing/2014/main" id="{1021CDE2-859F-425E-A0D4-6679552F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75" y="1290417"/>
            <a:ext cx="1921999" cy="128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357F30-A244-487D-A495-2C7AC7053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05" y="2886354"/>
            <a:ext cx="1548869" cy="1803210"/>
          </a:xfrm>
          <a:prstGeom prst="rect">
            <a:avLst/>
          </a:prstGeom>
        </p:spPr>
      </p:pic>
      <p:grpSp>
        <p:nvGrpSpPr>
          <p:cNvPr id="16" name="Google Shape;280;p35">
            <a:extLst>
              <a:ext uri="{FF2B5EF4-FFF2-40B4-BE49-F238E27FC236}">
                <a16:creationId xmlns:a16="http://schemas.microsoft.com/office/drawing/2014/main" id="{A0D438F6-EDD0-4D49-B103-CE7A4D11234E}"/>
              </a:ext>
            </a:extLst>
          </p:cNvPr>
          <p:cNvGrpSpPr/>
          <p:nvPr/>
        </p:nvGrpSpPr>
        <p:grpSpPr>
          <a:xfrm>
            <a:off x="7271073" y="246654"/>
            <a:ext cx="590202" cy="648558"/>
            <a:chOff x="1512200" y="238125"/>
            <a:chExt cx="4504600" cy="5237625"/>
          </a:xfrm>
        </p:grpSpPr>
        <p:sp>
          <p:nvSpPr>
            <p:cNvPr id="17" name="Google Shape;281;p35">
              <a:extLst>
                <a:ext uri="{FF2B5EF4-FFF2-40B4-BE49-F238E27FC236}">
                  <a16:creationId xmlns:a16="http://schemas.microsoft.com/office/drawing/2014/main" id="{9794C8DA-6D87-4810-A857-065123F3FDAF}"/>
                </a:ext>
              </a:extLst>
            </p:cNvPr>
            <p:cNvSpPr/>
            <p:nvPr/>
          </p:nvSpPr>
          <p:spPr>
            <a:xfrm>
              <a:off x="2414125" y="238125"/>
              <a:ext cx="1078500" cy="1223825"/>
            </a:xfrm>
            <a:custGeom>
              <a:avLst/>
              <a:gdLst/>
              <a:ahLst/>
              <a:cxnLst/>
              <a:rect l="l" t="t" r="r" b="b"/>
              <a:pathLst>
                <a:path w="43140" h="48953" extrusionOk="0">
                  <a:moveTo>
                    <a:pt x="33529" y="0"/>
                  </a:moveTo>
                  <a:cubicBezTo>
                    <a:pt x="31102" y="0"/>
                    <a:pt x="29664" y="512"/>
                    <a:pt x="29501" y="572"/>
                  </a:cubicBezTo>
                  <a:cubicBezTo>
                    <a:pt x="29060" y="750"/>
                    <a:pt x="28477" y="855"/>
                    <a:pt x="27907" y="855"/>
                  </a:cubicBezTo>
                  <a:cubicBezTo>
                    <a:pt x="27412" y="855"/>
                    <a:pt x="26927" y="775"/>
                    <a:pt x="26555" y="596"/>
                  </a:cubicBezTo>
                  <a:cubicBezTo>
                    <a:pt x="26542" y="590"/>
                    <a:pt x="26526" y="587"/>
                    <a:pt x="26506" y="587"/>
                  </a:cubicBezTo>
                  <a:cubicBezTo>
                    <a:pt x="25219" y="587"/>
                    <a:pt x="8365" y="12181"/>
                    <a:pt x="7738" y="12893"/>
                  </a:cubicBezTo>
                  <a:cubicBezTo>
                    <a:pt x="4160" y="16949"/>
                    <a:pt x="1723" y="21313"/>
                    <a:pt x="1" y="25838"/>
                  </a:cubicBezTo>
                  <a:cubicBezTo>
                    <a:pt x="1439" y="32244"/>
                    <a:pt x="3500" y="40437"/>
                    <a:pt x="6166" y="48455"/>
                  </a:cubicBezTo>
                  <a:cubicBezTo>
                    <a:pt x="7175" y="48597"/>
                    <a:pt x="8191" y="48753"/>
                    <a:pt x="9214" y="48953"/>
                  </a:cubicBezTo>
                  <a:cubicBezTo>
                    <a:pt x="9408" y="48807"/>
                    <a:pt x="9596" y="48669"/>
                    <a:pt x="9769" y="48550"/>
                  </a:cubicBezTo>
                  <a:cubicBezTo>
                    <a:pt x="10494" y="33492"/>
                    <a:pt x="17351" y="14620"/>
                    <a:pt x="43139" y="2331"/>
                  </a:cubicBezTo>
                  <a:cubicBezTo>
                    <a:pt x="39177" y="483"/>
                    <a:pt x="35886" y="0"/>
                    <a:pt x="33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2;p35">
              <a:extLst>
                <a:ext uri="{FF2B5EF4-FFF2-40B4-BE49-F238E27FC236}">
                  <a16:creationId xmlns:a16="http://schemas.microsoft.com/office/drawing/2014/main" id="{01A13FDE-131F-4E17-85D7-2ABB6A71AC37}"/>
                </a:ext>
              </a:extLst>
            </p:cNvPr>
            <p:cNvSpPr/>
            <p:nvPr/>
          </p:nvSpPr>
          <p:spPr>
            <a:xfrm>
              <a:off x="3863825" y="413950"/>
              <a:ext cx="1318250" cy="1221325"/>
            </a:xfrm>
            <a:custGeom>
              <a:avLst/>
              <a:gdLst/>
              <a:ahLst/>
              <a:cxnLst/>
              <a:rect l="l" t="t" r="r" b="b"/>
              <a:pathLst>
                <a:path w="52730" h="48853" extrusionOk="0">
                  <a:moveTo>
                    <a:pt x="30972" y="0"/>
                  </a:moveTo>
                  <a:lnTo>
                    <a:pt x="24479" y="4179"/>
                  </a:lnTo>
                  <a:lnTo>
                    <a:pt x="26157" y="6569"/>
                  </a:lnTo>
                  <a:cubicBezTo>
                    <a:pt x="26739" y="7398"/>
                    <a:pt x="26896" y="8462"/>
                    <a:pt x="26590" y="9436"/>
                  </a:cubicBezTo>
                  <a:cubicBezTo>
                    <a:pt x="26276" y="10401"/>
                    <a:pt x="25532" y="11169"/>
                    <a:pt x="24576" y="11516"/>
                  </a:cubicBezTo>
                  <a:cubicBezTo>
                    <a:pt x="18303" y="13748"/>
                    <a:pt x="1850" y="21731"/>
                    <a:pt x="1001" y="31713"/>
                  </a:cubicBezTo>
                  <a:cubicBezTo>
                    <a:pt x="1" y="43628"/>
                    <a:pt x="15015" y="46761"/>
                    <a:pt x="17557" y="47210"/>
                  </a:cubicBezTo>
                  <a:cubicBezTo>
                    <a:pt x="20560" y="46972"/>
                    <a:pt x="23473" y="46853"/>
                    <a:pt x="26296" y="46853"/>
                  </a:cubicBezTo>
                  <a:cubicBezTo>
                    <a:pt x="32978" y="46853"/>
                    <a:pt x="39154" y="47519"/>
                    <a:pt x="44824" y="48853"/>
                  </a:cubicBezTo>
                  <a:cubicBezTo>
                    <a:pt x="44472" y="38968"/>
                    <a:pt x="44962" y="26158"/>
                    <a:pt x="52729" y="19715"/>
                  </a:cubicBezTo>
                  <a:lnTo>
                    <a:pt x="48917" y="14900"/>
                  </a:lnTo>
                  <a:cubicBezTo>
                    <a:pt x="44649" y="17102"/>
                    <a:pt x="39050" y="20573"/>
                    <a:pt x="37174" y="23318"/>
                  </a:cubicBezTo>
                  <a:cubicBezTo>
                    <a:pt x="36551" y="24220"/>
                    <a:pt x="35532" y="24736"/>
                    <a:pt x="34476" y="24736"/>
                  </a:cubicBezTo>
                  <a:cubicBezTo>
                    <a:pt x="34187" y="24736"/>
                    <a:pt x="33894" y="24697"/>
                    <a:pt x="33606" y="24617"/>
                  </a:cubicBezTo>
                  <a:cubicBezTo>
                    <a:pt x="32256" y="24239"/>
                    <a:pt x="31298" y="23047"/>
                    <a:pt x="31219" y="21648"/>
                  </a:cubicBezTo>
                  <a:cubicBezTo>
                    <a:pt x="31156" y="20435"/>
                    <a:pt x="30785" y="10830"/>
                    <a:pt x="35025" y="4417"/>
                  </a:cubicBezTo>
                  <a:lnTo>
                    <a:pt x="30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3;p35">
              <a:extLst>
                <a:ext uri="{FF2B5EF4-FFF2-40B4-BE49-F238E27FC236}">
                  <a16:creationId xmlns:a16="http://schemas.microsoft.com/office/drawing/2014/main" id="{C911E796-0CEE-464E-8B5F-0E40E476234D}"/>
                </a:ext>
              </a:extLst>
            </p:cNvPr>
            <p:cNvSpPr/>
            <p:nvPr/>
          </p:nvSpPr>
          <p:spPr>
            <a:xfrm>
              <a:off x="1512200" y="1600500"/>
              <a:ext cx="970450" cy="1716000"/>
            </a:xfrm>
            <a:custGeom>
              <a:avLst/>
              <a:gdLst/>
              <a:ahLst/>
              <a:cxnLst/>
              <a:rect l="l" t="t" r="r" b="b"/>
              <a:pathLst>
                <a:path w="38818" h="68640" extrusionOk="0">
                  <a:moveTo>
                    <a:pt x="35398" y="0"/>
                  </a:moveTo>
                  <a:cubicBezTo>
                    <a:pt x="31341" y="0"/>
                    <a:pt x="27425" y="588"/>
                    <a:pt x="23805" y="1792"/>
                  </a:cubicBezTo>
                  <a:cubicBezTo>
                    <a:pt x="16028" y="4367"/>
                    <a:pt x="9962" y="9637"/>
                    <a:pt x="6260" y="17025"/>
                  </a:cubicBezTo>
                  <a:cubicBezTo>
                    <a:pt x="0" y="29487"/>
                    <a:pt x="10295" y="54069"/>
                    <a:pt x="18034" y="68639"/>
                  </a:cubicBezTo>
                  <a:cubicBezTo>
                    <a:pt x="17696" y="64020"/>
                    <a:pt x="17598" y="59470"/>
                    <a:pt x="17638" y="55036"/>
                  </a:cubicBezTo>
                  <a:cubicBezTo>
                    <a:pt x="17901" y="26342"/>
                    <a:pt x="30124" y="8931"/>
                    <a:pt x="38818" y="136"/>
                  </a:cubicBezTo>
                  <a:cubicBezTo>
                    <a:pt x="37669" y="46"/>
                    <a:pt x="36528" y="0"/>
                    <a:pt x="35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4;p35">
              <a:extLst>
                <a:ext uri="{FF2B5EF4-FFF2-40B4-BE49-F238E27FC236}">
                  <a16:creationId xmlns:a16="http://schemas.microsoft.com/office/drawing/2014/main" id="{0170946B-5985-4EDD-91F7-794E34733775}"/>
                </a:ext>
              </a:extLst>
            </p:cNvPr>
            <p:cNvSpPr/>
            <p:nvPr/>
          </p:nvSpPr>
          <p:spPr>
            <a:xfrm>
              <a:off x="4415625" y="1745150"/>
              <a:ext cx="1601175" cy="3720525"/>
            </a:xfrm>
            <a:custGeom>
              <a:avLst/>
              <a:gdLst/>
              <a:ahLst/>
              <a:cxnLst/>
              <a:rect l="l" t="t" r="r" b="b"/>
              <a:pathLst>
                <a:path w="64047" h="148821" extrusionOk="0">
                  <a:moveTo>
                    <a:pt x="4555" y="0"/>
                  </a:moveTo>
                  <a:cubicBezTo>
                    <a:pt x="3782" y="0"/>
                    <a:pt x="3001" y="9"/>
                    <a:pt x="2211" y="28"/>
                  </a:cubicBezTo>
                  <a:cubicBezTo>
                    <a:pt x="6672" y="5643"/>
                    <a:pt x="12964" y="15488"/>
                    <a:pt x="14902" y="28089"/>
                  </a:cubicBezTo>
                  <a:cubicBezTo>
                    <a:pt x="15421" y="30165"/>
                    <a:pt x="19973" y="46879"/>
                    <a:pt x="31967" y="50771"/>
                  </a:cubicBezTo>
                  <a:cubicBezTo>
                    <a:pt x="33295" y="51212"/>
                    <a:pt x="34623" y="51427"/>
                    <a:pt x="35923" y="51427"/>
                  </a:cubicBezTo>
                  <a:cubicBezTo>
                    <a:pt x="40841" y="51427"/>
                    <a:pt x="45371" y="48358"/>
                    <a:pt x="48103" y="42903"/>
                  </a:cubicBezTo>
                  <a:cubicBezTo>
                    <a:pt x="48673" y="41765"/>
                    <a:pt x="49826" y="41106"/>
                    <a:pt x="51023" y="41106"/>
                  </a:cubicBezTo>
                  <a:cubicBezTo>
                    <a:pt x="51516" y="41106"/>
                    <a:pt x="52015" y="41217"/>
                    <a:pt x="52486" y="41452"/>
                  </a:cubicBezTo>
                  <a:cubicBezTo>
                    <a:pt x="54092" y="42261"/>
                    <a:pt x="54739" y="44220"/>
                    <a:pt x="53932" y="45828"/>
                  </a:cubicBezTo>
                  <a:cubicBezTo>
                    <a:pt x="51585" y="50507"/>
                    <a:pt x="48153" y="53945"/>
                    <a:pt x="44190" y="55947"/>
                  </a:cubicBezTo>
                  <a:cubicBezTo>
                    <a:pt x="52222" y="63727"/>
                    <a:pt x="52548" y="78554"/>
                    <a:pt x="52562" y="79363"/>
                  </a:cubicBezTo>
                  <a:cubicBezTo>
                    <a:pt x="52582" y="80784"/>
                    <a:pt x="51677" y="82054"/>
                    <a:pt x="50327" y="82497"/>
                  </a:cubicBezTo>
                  <a:cubicBezTo>
                    <a:pt x="50012" y="82603"/>
                    <a:pt x="49684" y="82660"/>
                    <a:pt x="49351" y="82666"/>
                  </a:cubicBezTo>
                  <a:cubicBezTo>
                    <a:pt x="49337" y="82666"/>
                    <a:pt x="49323" y="82666"/>
                    <a:pt x="49309" y="82666"/>
                  </a:cubicBezTo>
                  <a:cubicBezTo>
                    <a:pt x="47531" y="82666"/>
                    <a:pt x="46066" y="81240"/>
                    <a:pt x="46041" y="79455"/>
                  </a:cubicBezTo>
                  <a:cubicBezTo>
                    <a:pt x="46041" y="79258"/>
                    <a:pt x="45583" y="59439"/>
                    <a:pt x="33987" y="57894"/>
                  </a:cubicBezTo>
                  <a:cubicBezTo>
                    <a:pt x="24869" y="56678"/>
                    <a:pt x="18752" y="50565"/>
                    <a:pt x="14799" y="44297"/>
                  </a:cubicBezTo>
                  <a:cubicBezTo>
                    <a:pt x="14528" y="46335"/>
                    <a:pt x="14187" y="48527"/>
                    <a:pt x="13792" y="50872"/>
                  </a:cubicBezTo>
                  <a:cubicBezTo>
                    <a:pt x="13786" y="50901"/>
                    <a:pt x="13781" y="50929"/>
                    <a:pt x="13779" y="50958"/>
                  </a:cubicBezTo>
                  <a:cubicBezTo>
                    <a:pt x="13307" y="53766"/>
                    <a:pt x="12785" y="56738"/>
                    <a:pt x="12216" y="59946"/>
                  </a:cubicBezTo>
                  <a:cubicBezTo>
                    <a:pt x="7273" y="87896"/>
                    <a:pt x="0" y="128419"/>
                    <a:pt x="17084" y="148436"/>
                  </a:cubicBezTo>
                  <a:cubicBezTo>
                    <a:pt x="20143" y="148489"/>
                    <a:pt x="23087" y="148821"/>
                    <a:pt x="25895" y="148821"/>
                  </a:cubicBezTo>
                  <a:cubicBezTo>
                    <a:pt x="30165" y="148821"/>
                    <a:pt x="34122" y="148053"/>
                    <a:pt x="37692" y="144362"/>
                  </a:cubicBezTo>
                  <a:lnTo>
                    <a:pt x="37700" y="144362"/>
                  </a:lnTo>
                  <a:cubicBezTo>
                    <a:pt x="53913" y="144362"/>
                    <a:pt x="62432" y="127009"/>
                    <a:pt x="63019" y="105267"/>
                  </a:cubicBezTo>
                  <a:cubicBezTo>
                    <a:pt x="64046" y="66714"/>
                    <a:pt x="63231" y="32082"/>
                    <a:pt x="43109" y="13035"/>
                  </a:cubicBezTo>
                  <a:cubicBezTo>
                    <a:pt x="33823" y="4240"/>
                    <a:pt x="21160" y="0"/>
                    <a:pt x="4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5;p35">
              <a:extLst>
                <a:ext uri="{FF2B5EF4-FFF2-40B4-BE49-F238E27FC236}">
                  <a16:creationId xmlns:a16="http://schemas.microsoft.com/office/drawing/2014/main" id="{6E49C970-D4B7-47B6-B794-276D6485B8B1}"/>
                </a:ext>
              </a:extLst>
            </p:cNvPr>
            <p:cNvSpPr/>
            <p:nvPr/>
          </p:nvSpPr>
          <p:spPr>
            <a:xfrm>
              <a:off x="2098200" y="264725"/>
              <a:ext cx="2591900" cy="5211025"/>
            </a:xfrm>
            <a:custGeom>
              <a:avLst/>
              <a:gdLst/>
              <a:ahLst/>
              <a:cxnLst/>
              <a:rect l="l" t="t" r="r" b="b"/>
              <a:pathLst>
                <a:path w="103676" h="208441" extrusionOk="0">
                  <a:moveTo>
                    <a:pt x="80019" y="0"/>
                  </a:moveTo>
                  <a:cubicBezTo>
                    <a:pt x="76397" y="791"/>
                    <a:pt x="72817" y="1773"/>
                    <a:pt x="69299" y="2940"/>
                  </a:cubicBezTo>
                  <a:cubicBezTo>
                    <a:pt x="51160" y="8962"/>
                    <a:pt x="29431" y="21907"/>
                    <a:pt x="28911" y="49427"/>
                  </a:cubicBezTo>
                  <a:cubicBezTo>
                    <a:pt x="28887" y="50539"/>
                    <a:pt x="28299" y="51563"/>
                    <a:pt x="27351" y="52143"/>
                  </a:cubicBezTo>
                  <a:cubicBezTo>
                    <a:pt x="26291" y="52800"/>
                    <a:pt x="1166" y="68834"/>
                    <a:pt x="795" y="108760"/>
                  </a:cubicBezTo>
                  <a:cubicBezTo>
                    <a:pt x="603" y="129650"/>
                    <a:pt x="0" y="178114"/>
                    <a:pt x="70361" y="201385"/>
                  </a:cubicBezTo>
                  <a:cubicBezTo>
                    <a:pt x="81704" y="205134"/>
                    <a:pt x="91988" y="207450"/>
                    <a:pt x="101199" y="208440"/>
                  </a:cubicBezTo>
                  <a:cubicBezTo>
                    <a:pt x="87034" y="185712"/>
                    <a:pt x="93298" y="147472"/>
                    <a:pt x="98084" y="120356"/>
                  </a:cubicBezTo>
                  <a:lnTo>
                    <a:pt x="98084" y="120356"/>
                  </a:lnTo>
                  <a:cubicBezTo>
                    <a:pt x="95039" y="122853"/>
                    <a:pt x="91693" y="125023"/>
                    <a:pt x="88403" y="127156"/>
                  </a:cubicBezTo>
                  <a:cubicBezTo>
                    <a:pt x="87088" y="128014"/>
                    <a:pt x="85789" y="128846"/>
                    <a:pt x="84538" y="129695"/>
                  </a:cubicBezTo>
                  <a:cubicBezTo>
                    <a:pt x="81968" y="131753"/>
                    <a:pt x="79516" y="133691"/>
                    <a:pt x="77123" y="135576"/>
                  </a:cubicBezTo>
                  <a:cubicBezTo>
                    <a:pt x="76306" y="136398"/>
                    <a:pt x="75537" y="137240"/>
                    <a:pt x="74876" y="138144"/>
                  </a:cubicBezTo>
                  <a:cubicBezTo>
                    <a:pt x="68422" y="146807"/>
                    <a:pt x="72854" y="157857"/>
                    <a:pt x="72903" y="157967"/>
                  </a:cubicBezTo>
                  <a:cubicBezTo>
                    <a:pt x="73583" y="159625"/>
                    <a:pt x="72800" y="161533"/>
                    <a:pt x="71141" y="162220"/>
                  </a:cubicBezTo>
                  <a:cubicBezTo>
                    <a:pt x="71067" y="162255"/>
                    <a:pt x="70991" y="162283"/>
                    <a:pt x="70911" y="162304"/>
                  </a:cubicBezTo>
                  <a:cubicBezTo>
                    <a:pt x="70570" y="162418"/>
                    <a:pt x="70221" y="162473"/>
                    <a:pt x="69879" y="162473"/>
                  </a:cubicBezTo>
                  <a:cubicBezTo>
                    <a:pt x="68602" y="162473"/>
                    <a:pt x="67400" y="161716"/>
                    <a:pt x="66880" y="160479"/>
                  </a:cubicBezTo>
                  <a:cubicBezTo>
                    <a:pt x="66709" y="160058"/>
                    <a:pt x="63769" y="152800"/>
                    <a:pt x="65274" y="144428"/>
                  </a:cubicBezTo>
                  <a:lnTo>
                    <a:pt x="65274" y="144428"/>
                  </a:lnTo>
                  <a:cubicBezTo>
                    <a:pt x="57373" y="149963"/>
                    <a:pt x="50002" y="154200"/>
                    <a:pt x="42375" y="156733"/>
                  </a:cubicBezTo>
                  <a:cubicBezTo>
                    <a:pt x="42033" y="156847"/>
                    <a:pt x="41686" y="156901"/>
                    <a:pt x="41345" y="156901"/>
                  </a:cubicBezTo>
                  <a:cubicBezTo>
                    <a:pt x="39979" y="156901"/>
                    <a:pt x="38706" y="156034"/>
                    <a:pt x="38255" y="154665"/>
                  </a:cubicBezTo>
                  <a:cubicBezTo>
                    <a:pt x="37687" y="152955"/>
                    <a:pt x="38613" y="151110"/>
                    <a:pt x="40321" y="150547"/>
                  </a:cubicBezTo>
                  <a:cubicBezTo>
                    <a:pt x="46834" y="148384"/>
                    <a:pt x="53264" y="144804"/>
                    <a:pt x="60180" y="140063"/>
                  </a:cubicBezTo>
                  <a:lnTo>
                    <a:pt x="60180" y="140063"/>
                  </a:lnTo>
                  <a:cubicBezTo>
                    <a:pt x="55117" y="141556"/>
                    <a:pt x="51358" y="142077"/>
                    <a:pt x="48543" y="142077"/>
                  </a:cubicBezTo>
                  <a:cubicBezTo>
                    <a:pt x="43767" y="142077"/>
                    <a:pt x="41712" y="140578"/>
                    <a:pt x="40627" y="139787"/>
                  </a:cubicBezTo>
                  <a:cubicBezTo>
                    <a:pt x="39174" y="138731"/>
                    <a:pt x="38854" y="136683"/>
                    <a:pt x="39913" y="135232"/>
                  </a:cubicBezTo>
                  <a:cubicBezTo>
                    <a:pt x="40553" y="134358"/>
                    <a:pt x="41547" y="133895"/>
                    <a:pt x="42554" y="133895"/>
                  </a:cubicBezTo>
                  <a:cubicBezTo>
                    <a:pt x="43221" y="133895"/>
                    <a:pt x="43894" y="134098"/>
                    <a:pt x="44474" y="134519"/>
                  </a:cubicBezTo>
                  <a:cubicBezTo>
                    <a:pt x="45025" y="134921"/>
                    <a:pt x="46270" y="135507"/>
                    <a:pt x="48820" y="135507"/>
                  </a:cubicBezTo>
                  <a:cubicBezTo>
                    <a:pt x="53598" y="135507"/>
                    <a:pt x="62957" y="133450"/>
                    <a:pt x="80919" y="124271"/>
                  </a:cubicBezTo>
                  <a:cubicBezTo>
                    <a:pt x="82224" y="123386"/>
                    <a:pt x="83553" y="122530"/>
                    <a:pt x="84857" y="121681"/>
                  </a:cubicBezTo>
                  <a:cubicBezTo>
                    <a:pt x="90981" y="117723"/>
                    <a:pt x="96744" y="113957"/>
                    <a:pt x="100150" y="108483"/>
                  </a:cubicBezTo>
                  <a:cubicBezTo>
                    <a:pt x="100699" y="105140"/>
                    <a:pt x="101153" y="102117"/>
                    <a:pt x="101433" y="99520"/>
                  </a:cubicBezTo>
                  <a:cubicBezTo>
                    <a:pt x="103676" y="78546"/>
                    <a:pt x="89481" y="62605"/>
                    <a:pt x="86406" y="59424"/>
                  </a:cubicBezTo>
                  <a:cubicBezTo>
                    <a:pt x="77898" y="57841"/>
                    <a:pt x="63904" y="51530"/>
                    <a:pt x="65125" y="37103"/>
                  </a:cubicBezTo>
                  <a:cubicBezTo>
                    <a:pt x="66187" y="24568"/>
                    <a:pt x="81636" y="16244"/>
                    <a:pt x="89086" y="12925"/>
                  </a:cubicBezTo>
                  <a:lnTo>
                    <a:pt x="80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1642166" y="246654"/>
            <a:ext cx="2808000" cy="5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(cont.)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1577825" y="2236400"/>
            <a:ext cx="4113592" cy="120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Development software used</a:t>
            </a:r>
            <a:r>
              <a:rPr lang="en-US" dirty="0"/>
              <a:t>: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Black Pill app: </a:t>
            </a:r>
            <a:r>
              <a:rPr lang="en-US" dirty="0"/>
              <a:t>Keil </a:t>
            </a:r>
            <a:r>
              <a:rPr lang="en-US" dirty="0" err="1"/>
              <a:t>uVision</a:t>
            </a:r>
            <a:r>
              <a:rPr lang="en-US" dirty="0"/>
              <a:t> IDE + </a:t>
            </a:r>
            <a:r>
              <a:rPr lang="en-US" dirty="0" err="1"/>
              <a:t>CubeMX</a:t>
            </a:r>
            <a:endParaRPr lang="en-US" dirty="0"/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PC app: </a:t>
            </a:r>
            <a:r>
              <a:rPr lang="en-US" dirty="0" err="1"/>
              <a:t>pySerial</a:t>
            </a:r>
            <a:r>
              <a:rPr lang="en-US" dirty="0"/>
              <a:t> + matplotlib</a:t>
            </a:r>
            <a:endParaRPr b="1" dirty="0"/>
          </a:p>
        </p:txBody>
      </p:sp>
      <p:sp>
        <p:nvSpPr>
          <p:cNvPr id="12" name="Google Shape;201;p31">
            <a:extLst>
              <a:ext uri="{FF2B5EF4-FFF2-40B4-BE49-F238E27FC236}">
                <a16:creationId xmlns:a16="http://schemas.microsoft.com/office/drawing/2014/main" id="{BE768BD2-9ABA-432F-9DC7-5765C3E60787}"/>
              </a:ext>
            </a:extLst>
          </p:cNvPr>
          <p:cNvSpPr txBox="1">
            <a:spLocks/>
          </p:cNvSpPr>
          <p:nvPr/>
        </p:nvSpPr>
        <p:spPr>
          <a:xfrm>
            <a:off x="1577825" y="906888"/>
            <a:ext cx="4113592" cy="132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Programming languages used</a:t>
            </a:r>
            <a:r>
              <a:rPr lang="en-US" dirty="0"/>
              <a:t>: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Black Pill app: </a:t>
            </a:r>
            <a:r>
              <a:rPr lang="en-US" dirty="0"/>
              <a:t>developed in C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PC app: </a:t>
            </a:r>
            <a:r>
              <a:rPr lang="en-US" dirty="0"/>
              <a:t>developed using Python 3.8.2</a:t>
            </a:r>
          </a:p>
          <a:p>
            <a:pPr marL="0" indent="0">
              <a:buSzPts val="1100"/>
              <a:buNone/>
            </a:pPr>
            <a:r>
              <a:rPr lang="en-US" dirty="0"/>
              <a:t>	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A04C4-37F6-4159-A513-5ADC1CA7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26" y="86140"/>
            <a:ext cx="3006602" cy="1207076"/>
          </a:xfrm>
          <a:prstGeom prst="rect">
            <a:avLst/>
          </a:prstGeom>
        </p:spPr>
      </p:pic>
      <p:pic>
        <p:nvPicPr>
          <p:cNvPr id="2052" name="Picture 4" descr="STM32F103 LL Tutorial 1 - Software Tools Installation | Hands-On ...">
            <a:extLst>
              <a:ext uri="{FF2B5EF4-FFF2-40B4-BE49-F238E27FC236}">
                <a16:creationId xmlns:a16="http://schemas.microsoft.com/office/drawing/2014/main" id="{3833396B-F57A-490E-918D-E4A081A6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98" y="1571644"/>
            <a:ext cx="1701185" cy="14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does the Python logo stand for? - Quora">
            <a:extLst>
              <a:ext uri="{FF2B5EF4-FFF2-40B4-BE49-F238E27FC236}">
                <a16:creationId xmlns:a16="http://schemas.microsoft.com/office/drawing/2014/main" id="{23A05759-B4E3-4C5A-A27C-D1EA8295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57" y="3443476"/>
            <a:ext cx="1452866" cy="13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3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3221700" y="812225"/>
            <a:ext cx="2700600" cy="21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3412950" y="982175"/>
            <a:ext cx="2318100" cy="1783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297173" y="3105275"/>
            <a:ext cx="6804837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dirty="0"/>
              <a:t>User Guide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2"/>
          </p:nvPr>
        </p:nvSpPr>
        <p:spPr>
          <a:xfrm>
            <a:off x="1423950" y="991825"/>
            <a:ext cx="62961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2399023" y="3827783"/>
            <a:ext cx="4601135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System functionalities and how to use them</a:t>
            </a:r>
          </a:p>
        </p:txBody>
      </p:sp>
    </p:spTree>
    <p:extLst>
      <p:ext uri="{BB962C8B-B14F-4D97-AF65-F5344CB8AC3E}">
        <p14:creationId xmlns:p14="http://schemas.microsoft.com/office/powerpoint/2010/main" val="4742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068300" y="313350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Features</a:t>
            </a:r>
            <a:endParaRPr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792975" y="314095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ECG Data Plotting &amp; HR Calculation</a:t>
            </a:r>
            <a:endParaRPr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792975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Heart beat ECG data is sampled and plotted in real-time</a:t>
            </a: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3"/>
          </p:nvPr>
        </p:nvSpPr>
        <p:spPr>
          <a:xfrm>
            <a:off x="3525014" y="2959516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Sampling Rate Control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4"/>
          </p:nvPr>
        </p:nvSpPr>
        <p:spPr>
          <a:xfrm>
            <a:off x="3515250" y="3698450"/>
            <a:ext cx="21135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can control the ECG sampling rate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 – 1000 SPS)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5"/>
          </p:nvPr>
        </p:nvSpPr>
        <p:spPr>
          <a:xfrm>
            <a:off x="6237525" y="3182570"/>
            <a:ext cx="2113500" cy="6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Baud Rate Control &amp; Port Selection 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6"/>
          </p:nvPr>
        </p:nvSpPr>
        <p:spPr>
          <a:xfrm>
            <a:off x="6237525" y="3698450"/>
            <a:ext cx="2113500" cy="1046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Initially, the user can select which port to bind to, and with what baud rate</a:t>
            </a:r>
            <a:endParaRPr dirty="0"/>
          </a:p>
        </p:txBody>
      </p:sp>
      <p:grpSp>
        <p:nvGrpSpPr>
          <p:cNvPr id="216" name="Google Shape;216;p32"/>
          <p:cNvGrpSpPr/>
          <p:nvPr/>
        </p:nvGrpSpPr>
        <p:grpSpPr>
          <a:xfrm>
            <a:off x="1283138" y="1596269"/>
            <a:ext cx="1133172" cy="1133172"/>
            <a:chOff x="1436200" y="1457925"/>
            <a:chExt cx="983400" cy="983400"/>
          </a:xfrm>
        </p:grpSpPr>
        <p:sp>
          <p:nvSpPr>
            <p:cNvPr id="217" name="Google Shape;217;p32"/>
            <p:cNvSpPr/>
            <p:nvPr/>
          </p:nvSpPr>
          <p:spPr>
            <a:xfrm>
              <a:off x="1436200" y="1457925"/>
              <a:ext cx="983400" cy="98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1557850" y="1579575"/>
              <a:ext cx="740100" cy="74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2"/>
          <p:cNvGrpSpPr/>
          <p:nvPr/>
        </p:nvGrpSpPr>
        <p:grpSpPr>
          <a:xfrm>
            <a:off x="4005413" y="1596269"/>
            <a:ext cx="1133172" cy="1133172"/>
            <a:chOff x="1436200" y="1457925"/>
            <a:chExt cx="983400" cy="983400"/>
          </a:xfrm>
        </p:grpSpPr>
        <p:sp>
          <p:nvSpPr>
            <p:cNvPr id="220" name="Google Shape;220;p32"/>
            <p:cNvSpPr/>
            <p:nvPr/>
          </p:nvSpPr>
          <p:spPr>
            <a:xfrm>
              <a:off x="1436200" y="1457925"/>
              <a:ext cx="983400" cy="98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1557850" y="1579575"/>
              <a:ext cx="740100" cy="74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32"/>
          <p:cNvGrpSpPr/>
          <p:nvPr/>
        </p:nvGrpSpPr>
        <p:grpSpPr>
          <a:xfrm>
            <a:off x="6727688" y="1596269"/>
            <a:ext cx="1133172" cy="1133172"/>
            <a:chOff x="1436200" y="1457925"/>
            <a:chExt cx="983400" cy="983400"/>
          </a:xfrm>
        </p:grpSpPr>
        <p:sp>
          <p:nvSpPr>
            <p:cNvPr id="223" name="Google Shape;223;p32"/>
            <p:cNvSpPr/>
            <p:nvPr/>
          </p:nvSpPr>
          <p:spPr>
            <a:xfrm>
              <a:off x="1436200" y="1457925"/>
              <a:ext cx="983400" cy="98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1557850" y="1579575"/>
              <a:ext cx="740100" cy="7401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2"/>
          <p:cNvGrpSpPr/>
          <p:nvPr/>
        </p:nvGrpSpPr>
        <p:grpSpPr>
          <a:xfrm>
            <a:off x="1647584" y="1987384"/>
            <a:ext cx="404296" cy="350941"/>
            <a:chOff x="-28462125" y="3199700"/>
            <a:chExt cx="298550" cy="259150"/>
          </a:xfrm>
        </p:grpSpPr>
        <p:sp>
          <p:nvSpPr>
            <p:cNvPr id="226" name="Google Shape;226;p32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311;p69">
            <a:extLst>
              <a:ext uri="{FF2B5EF4-FFF2-40B4-BE49-F238E27FC236}">
                <a16:creationId xmlns:a16="http://schemas.microsoft.com/office/drawing/2014/main" id="{6908C5C1-6A03-49E6-A174-094138048ED9}"/>
              </a:ext>
            </a:extLst>
          </p:cNvPr>
          <p:cNvGrpSpPr/>
          <p:nvPr/>
        </p:nvGrpSpPr>
        <p:grpSpPr>
          <a:xfrm>
            <a:off x="4397904" y="1998969"/>
            <a:ext cx="348188" cy="349133"/>
            <a:chOff x="1674750" y="3254050"/>
            <a:chExt cx="294575" cy="295375"/>
          </a:xfrm>
        </p:grpSpPr>
        <p:sp>
          <p:nvSpPr>
            <p:cNvPr id="36" name="Google Shape;8312;p69">
              <a:extLst>
                <a:ext uri="{FF2B5EF4-FFF2-40B4-BE49-F238E27FC236}">
                  <a16:creationId xmlns:a16="http://schemas.microsoft.com/office/drawing/2014/main" id="{AFB44C51-D3E0-47A2-8793-64B822ED297A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13;p69">
              <a:extLst>
                <a:ext uri="{FF2B5EF4-FFF2-40B4-BE49-F238E27FC236}">
                  <a16:creationId xmlns:a16="http://schemas.microsoft.com/office/drawing/2014/main" id="{F748A02C-E2B7-4CF0-A218-45DF4AABCB60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14;p69">
              <a:extLst>
                <a:ext uri="{FF2B5EF4-FFF2-40B4-BE49-F238E27FC236}">
                  <a16:creationId xmlns:a16="http://schemas.microsoft.com/office/drawing/2014/main" id="{6F1E09C9-CAC3-47BB-8273-CBF00D620047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8489;p70">
            <a:extLst>
              <a:ext uri="{FF2B5EF4-FFF2-40B4-BE49-F238E27FC236}">
                <a16:creationId xmlns:a16="http://schemas.microsoft.com/office/drawing/2014/main" id="{D52EA800-7CEC-4696-BC69-18F48315C605}"/>
              </a:ext>
            </a:extLst>
          </p:cNvPr>
          <p:cNvGrpSpPr/>
          <p:nvPr/>
        </p:nvGrpSpPr>
        <p:grpSpPr>
          <a:xfrm>
            <a:off x="7117450" y="1989430"/>
            <a:ext cx="353645" cy="353645"/>
            <a:chOff x="-35481425" y="3202075"/>
            <a:chExt cx="291450" cy="291450"/>
          </a:xfrm>
          <a:solidFill>
            <a:schemeClr val="bg1"/>
          </a:solidFill>
        </p:grpSpPr>
        <p:sp>
          <p:nvSpPr>
            <p:cNvPr id="40" name="Google Shape;8490;p70">
              <a:extLst>
                <a:ext uri="{FF2B5EF4-FFF2-40B4-BE49-F238E27FC236}">
                  <a16:creationId xmlns:a16="http://schemas.microsoft.com/office/drawing/2014/main" id="{19E29218-E97C-4845-8D9B-C1FB562A9FB0}"/>
                </a:ext>
              </a:extLst>
            </p:cNvPr>
            <p:cNvSpPr/>
            <p:nvPr/>
          </p:nvSpPr>
          <p:spPr>
            <a:xfrm>
              <a:off x="-35414475" y="3304600"/>
              <a:ext cx="154400" cy="85975"/>
            </a:xfrm>
            <a:custGeom>
              <a:avLst/>
              <a:gdLst/>
              <a:ahLst/>
              <a:cxnLst/>
              <a:rect l="l" t="t" r="r" b="b"/>
              <a:pathLst>
                <a:path w="6176" h="3439" extrusionOk="0">
                  <a:moveTo>
                    <a:pt x="4433" y="0"/>
                  </a:moveTo>
                  <a:cubicBezTo>
                    <a:pt x="4393" y="0"/>
                    <a:pt x="4354" y="8"/>
                    <a:pt x="4317" y="26"/>
                  </a:cubicBezTo>
                  <a:cubicBezTo>
                    <a:pt x="4191" y="58"/>
                    <a:pt x="4128" y="216"/>
                    <a:pt x="4128" y="342"/>
                  </a:cubicBezTo>
                  <a:lnTo>
                    <a:pt x="4128" y="1003"/>
                  </a:lnTo>
                  <a:lnTo>
                    <a:pt x="2048" y="1003"/>
                  </a:lnTo>
                  <a:lnTo>
                    <a:pt x="2048" y="342"/>
                  </a:lnTo>
                  <a:cubicBezTo>
                    <a:pt x="2048" y="184"/>
                    <a:pt x="1954" y="58"/>
                    <a:pt x="1828" y="26"/>
                  </a:cubicBezTo>
                  <a:cubicBezTo>
                    <a:pt x="1793" y="15"/>
                    <a:pt x="1750" y="8"/>
                    <a:pt x="1705" y="8"/>
                  </a:cubicBezTo>
                  <a:cubicBezTo>
                    <a:pt x="1626" y="8"/>
                    <a:pt x="1541" y="30"/>
                    <a:pt x="1481" y="89"/>
                  </a:cubicBezTo>
                  <a:lnTo>
                    <a:pt x="95" y="1476"/>
                  </a:lnTo>
                  <a:cubicBezTo>
                    <a:pt x="0" y="1602"/>
                    <a:pt x="0" y="1822"/>
                    <a:pt x="95" y="1948"/>
                  </a:cubicBezTo>
                  <a:lnTo>
                    <a:pt x="1481" y="3334"/>
                  </a:lnTo>
                  <a:cubicBezTo>
                    <a:pt x="1548" y="3379"/>
                    <a:pt x="1646" y="3424"/>
                    <a:pt x="1732" y="3424"/>
                  </a:cubicBezTo>
                  <a:cubicBezTo>
                    <a:pt x="1767" y="3424"/>
                    <a:pt x="1800" y="3416"/>
                    <a:pt x="1828" y="3398"/>
                  </a:cubicBezTo>
                  <a:cubicBezTo>
                    <a:pt x="1954" y="3366"/>
                    <a:pt x="2048" y="3208"/>
                    <a:pt x="2048" y="3082"/>
                  </a:cubicBezTo>
                  <a:lnTo>
                    <a:pt x="2048" y="2421"/>
                  </a:lnTo>
                  <a:lnTo>
                    <a:pt x="4128" y="2421"/>
                  </a:lnTo>
                  <a:lnTo>
                    <a:pt x="4128" y="3082"/>
                  </a:lnTo>
                  <a:cubicBezTo>
                    <a:pt x="4128" y="3240"/>
                    <a:pt x="4191" y="3366"/>
                    <a:pt x="4317" y="3398"/>
                  </a:cubicBezTo>
                  <a:cubicBezTo>
                    <a:pt x="4369" y="3424"/>
                    <a:pt x="4426" y="3439"/>
                    <a:pt x="4483" y="3439"/>
                  </a:cubicBezTo>
                  <a:cubicBezTo>
                    <a:pt x="4562" y="3439"/>
                    <a:pt x="4639" y="3408"/>
                    <a:pt x="4695" y="3334"/>
                  </a:cubicBezTo>
                  <a:lnTo>
                    <a:pt x="6049" y="1948"/>
                  </a:lnTo>
                  <a:cubicBezTo>
                    <a:pt x="6175" y="1822"/>
                    <a:pt x="6175" y="1602"/>
                    <a:pt x="6049" y="1476"/>
                  </a:cubicBezTo>
                  <a:lnTo>
                    <a:pt x="4695" y="89"/>
                  </a:lnTo>
                  <a:cubicBezTo>
                    <a:pt x="4628" y="45"/>
                    <a:pt x="4530" y="0"/>
                    <a:pt x="4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91;p70">
              <a:extLst>
                <a:ext uri="{FF2B5EF4-FFF2-40B4-BE49-F238E27FC236}">
                  <a16:creationId xmlns:a16="http://schemas.microsoft.com/office/drawing/2014/main" id="{F4A5DFD0-00A4-4B46-A464-BE98CDB3F1BE}"/>
                </a:ext>
              </a:extLst>
            </p:cNvPr>
            <p:cNvSpPr/>
            <p:nvPr/>
          </p:nvSpPr>
          <p:spPr>
            <a:xfrm>
              <a:off x="-35413700" y="3202075"/>
              <a:ext cx="34700" cy="103200"/>
            </a:xfrm>
            <a:custGeom>
              <a:avLst/>
              <a:gdLst/>
              <a:ahLst/>
              <a:cxnLst/>
              <a:rect l="l" t="t" r="r" b="b"/>
              <a:pathLst>
                <a:path w="1388" h="4128" extrusionOk="0">
                  <a:moveTo>
                    <a:pt x="1" y="0"/>
                  </a:moveTo>
                  <a:lnTo>
                    <a:pt x="1" y="4127"/>
                  </a:lnTo>
                  <a:lnTo>
                    <a:pt x="348" y="4127"/>
                  </a:lnTo>
                  <a:cubicBezTo>
                    <a:pt x="915" y="4127"/>
                    <a:pt x="1387" y="3655"/>
                    <a:pt x="1387" y="3088"/>
                  </a:cubicBezTo>
                  <a:lnTo>
                    <a:pt x="1387" y="1009"/>
                  </a:lnTo>
                  <a:cubicBezTo>
                    <a:pt x="1387" y="473"/>
                    <a:pt x="915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92;p70">
              <a:extLst>
                <a:ext uri="{FF2B5EF4-FFF2-40B4-BE49-F238E27FC236}">
                  <a16:creationId xmlns:a16="http://schemas.microsoft.com/office/drawing/2014/main" id="{8173BCBE-2246-43E9-9AAC-5B6C78F7BF3D}"/>
                </a:ext>
              </a:extLst>
            </p:cNvPr>
            <p:cNvSpPr/>
            <p:nvPr/>
          </p:nvSpPr>
          <p:spPr>
            <a:xfrm>
              <a:off x="-35413700" y="3389525"/>
              <a:ext cx="34700" cy="103250"/>
            </a:xfrm>
            <a:custGeom>
              <a:avLst/>
              <a:gdLst/>
              <a:ahLst/>
              <a:cxnLst/>
              <a:rect l="l" t="t" r="r" b="b"/>
              <a:pathLst>
                <a:path w="1388" h="4130" extrusionOk="0">
                  <a:moveTo>
                    <a:pt x="1" y="1"/>
                  </a:moveTo>
                  <a:lnTo>
                    <a:pt x="1" y="4128"/>
                  </a:lnTo>
                  <a:lnTo>
                    <a:pt x="348" y="4128"/>
                  </a:lnTo>
                  <a:cubicBezTo>
                    <a:pt x="367" y="4129"/>
                    <a:pt x="386" y="4129"/>
                    <a:pt x="405" y="4129"/>
                  </a:cubicBezTo>
                  <a:cubicBezTo>
                    <a:pt x="946" y="4129"/>
                    <a:pt x="1387" y="3698"/>
                    <a:pt x="1387" y="3119"/>
                  </a:cubicBezTo>
                  <a:lnTo>
                    <a:pt x="1387" y="1040"/>
                  </a:lnTo>
                  <a:cubicBezTo>
                    <a:pt x="1387" y="473"/>
                    <a:pt x="915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93;p70">
              <a:extLst>
                <a:ext uri="{FF2B5EF4-FFF2-40B4-BE49-F238E27FC236}">
                  <a16:creationId xmlns:a16="http://schemas.microsoft.com/office/drawing/2014/main" id="{7C73019F-5916-403D-957E-7175D82FC863}"/>
                </a:ext>
              </a:extLst>
            </p:cNvPr>
            <p:cNvSpPr/>
            <p:nvPr/>
          </p:nvSpPr>
          <p:spPr>
            <a:xfrm>
              <a:off x="-35292400" y="3202075"/>
              <a:ext cx="33900" cy="103200"/>
            </a:xfrm>
            <a:custGeom>
              <a:avLst/>
              <a:gdLst/>
              <a:ahLst/>
              <a:cxnLst/>
              <a:rect l="l" t="t" r="r" b="b"/>
              <a:pathLst>
                <a:path w="1356" h="4128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3088"/>
                  </a:lnTo>
                  <a:cubicBezTo>
                    <a:pt x="1" y="3655"/>
                    <a:pt x="410" y="4127"/>
                    <a:pt x="1009" y="4127"/>
                  </a:cubicBezTo>
                  <a:lnTo>
                    <a:pt x="1355" y="4127"/>
                  </a:lnTo>
                  <a:lnTo>
                    <a:pt x="13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94;p70">
              <a:extLst>
                <a:ext uri="{FF2B5EF4-FFF2-40B4-BE49-F238E27FC236}">
                  <a16:creationId xmlns:a16="http://schemas.microsoft.com/office/drawing/2014/main" id="{3F85A288-556D-4588-BA68-DA21EAE351F5}"/>
                </a:ext>
              </a:extLst>
            </p:cNvPr>
            <p:cNvSpPr/>
            <p:nvPr/>
          </p:nvSpPr>
          <p:spPr>
            <a:xfrm>
              <a:off x="-35241200" y="3202850"/>
              <a:ext cx="51225" cy="290675"/>
            </a:xfrm>
            <a:custGeom>
              <a:avLst/>
              <a:gdLst/>
              <a:ahLst/>
              <a:cxnLst/>
              <a:rect l="l" t="t" r="r" b="b"/>
              <a:pathLst>
                <a:path w="2049" h="11627" extrusionOk="0">
                  <a:moveTo>
                    <a:pt x="1" y="1"/>
                  </a:moveTo>
                  <a:lnTo>
                    <a:pt x="1" y="11626"/>
                  </a:lnTo>
                  <a:cubicBezTo>
                    <a:pt x="1135" y="11469"/>
                    <a:pt x="2048" y="10460"/>
                    <a:pt x="2048" y="9263"/>
                  </a:cubicBezTo>
                  <a:lnTo>
                    <a:pt x="2048" y="2395"/>
                  </a:lnTo>
                  <a:cubicBezTo>
                    <a:pt x="2048" y="1167"/>
                    <a:pt x="1135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95;p70">
              <a:extLst>
                <a:ext uri="{FF2B5EF4-FFF2-40B4-BE49-F238E27FC236}">
                  <a16:creationId xmlns:a16="http://schemas.microsoft.com/office/drawing/2014/main" id="{6F953062-A780-4846-B0A1-1B4C142A1D67}"/>
                </a:ext>
              </a:extLst>
            </p:cNvPr>
            <p:cNvSpPr/>
            <p:nvPr/>
          </p:nvSpPr>
          <p:spPr>
            <a:xfrm>
              <a:off x="-35292400" y="3389525"/>
              <a:ext cx="33900" cy="104000"/>
            </a:xfrm>
            <a:custGeom>
              <a:avLst/>
              <a:gdLst/>
              <a:ahLst/>
              <a:cxnLst/>
              <a:rect l="l" t="t" r="r" b="b"/>
              <a:pathLst>
                <a:path w="1356" h="4160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718"/>
                    <a:pt x="410" y="4159"/>
                    <a:pt x="1009" y="4159"/>
                  </a:cubicBezTo>
                  <a:lnTo>
                    <a:pt x="1355" y="4159"/>
                  </a:lnTo>
                  <a:lnTo>
                    <a:pt x="13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96;p70">
              <a:extLst>
                <a:ext uri="{FF2B5EF4-FFF2-40B4-BE49-F238E27FC236}">
                  <a16:creationId xmlns:a16="http://schemas.microsoft.com/office/drawing/2014/main" id="{1D059FF9-BA01-4B96-8FDD-E992E7093E62}"/>
                </a:ext>
              </a:extLst>
            </p:cNvPr>
            <p:cNvSpPr/>
            <p:nvPr/>
          </p:nvSpPr>
          <p:spPr>
            <a:xfrm>
              <a:off x="-35481425" y="3202075"/>
              <a:ext cx="51225" cy="289875"/>
            </a:xfrm>
            <a:custGeom>
              <a:avLst/>
              <a:gdLst/>
              <a:ahLst/>
              <a:cxnLst/>
              <a:rect l="l" t="t" r="r" b="b"/>
              <a:pathLst>
                <a:path w="2049" h="11595" extrusionOk="0">
                  <a:moveTo>
                    <a:pt x="2048" y="0"/>
                  </a:moveTo>
                  <a:cubicBezTo>
                    <a:pt x="883" y="158"/>
                    <a:pt x="1" y="1166"/>
                    <a:pt x="1" y="2363"/>
                  </a:cubicBezTo>
                  <a:lnTo>
                    <a:pt x="1" y="9200"/>
                  </a:lnTo>
                  <a:cubicBezTo>
                    <a:pt x="1" y="10460"/>
                    <a:pt x="851" y="11437"/>
                    <a:pt x="2048" y="11594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377427-D6C4-4538-A926-1B3DCCB01FB6}"/>
              </a:ext>
            </a:extLst>
          </p:cNvPr>
          <p:cNvGrpSpPr/>
          <p:nvPr/>
        </p:nvGrpSpPr>
        <p:grpSpPr>
          <a:xfrm rot="5400000">
            <a:off x="4459125" y="-635639"/>
            <a:ext cx="291000" cy="3396300"/>
            <a:chOff x="5958898" y="1224596"/>
            <a:chExt cx="291000" cy="3396300"/>
          </a:xfrm>
        </p:grpSpPr>
        <p:cxnSp>
          <p:nvCxnSpPr>
            <p:cNvPr id="47" name="Google Shape;251;p33">
              <a:extLst>
                <a:ext uri="{FF2B5EF4-FFF2-40B4-BE49-F238E27FC236}">
                  <a16:creationId xmlns:a16="http://schemas.microsoft.com/office/drawing/2014/main" id="{579FF731-9CB0-4EF2-8493-16D1417C9493}"/>
                </a:ext>
              </a:extLst>
            </p:cNvPr>
            <p:cNvCxnSpPr>
              <a:cxnSpLocks/>
            </p:cNvCxnSpPr>
            <p:nvPr/>
          </p:nvCxnSpPr>
          <p:spPr>
            <a:xfrm>
              <a:off x="6104392" y="1224596"/>
              <a:ext cx="0" cy="33963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252;p33">
              <a:extLst>
                <a:ext uri="{FF2B5EF4-FFF2-40B4-BE49-F238E27FC236}">
                  <a16:creationId xmlns:a16="http://schemas.microsoft.com/office/drawing/2014/main" id="{C7B4B6D6-A40F-4E84-B3D8-511B5CB861F5}"/>
                </a:ext>
              </a:extLst>
            </p:cNvPr>
            <p:cNvSpPr/>
            <p:nvPr/>
          </p:nvSpPr>
          <p:spPr>
            <a:xfrm>
              <a:off x="5958898" y="1534150"/>
              <a:ext cx="291000" cy="29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3;p33">
              <a:extLst>
                <a:ext uri="{FF2B5EF4-FFF2-40B4-BE49-F238E27FC236}">
                  <a16:creationId xmlns:a16="http://schemas.microsoft.com/office/drawing/2014/main" id="{BD52E38A-B180-4AAC-B5B7-9CBADA6F781E}"/>
                </a:ext>
              </a:extLst>
            </p:cNvPr>
            <p:cNvSpPr/>
            <p:nvPr/>
          </p:nvSpPr>
          <p:spPr>
            <a:xfrm>
              <a:off x="5958898" y="4020050"/>
              <a:ext cx="291000" cy="29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;p33">
              <a:extLst>
                <a:ext uri="{FF2B5EF4-FFF2-40B4-BE49-F238E27FC236}">
                  <a16:creationId xmlns:a16="http://schemas.microsoft.com/office/drawing/2014/main" id="{B388347E-CA1A-4BFC-ACC8-BDD3ACC84822}"/>
                </a:ext>
              </a:extLst>
            </p:cNvPr>
            <p:cNvSpPr/>
            <p:nvPr/>
          </p:nvSpPr>
          <p:spPr>
            <a:xfrm>
              <a:off x="5958898" y="3191417"/>
              <a:ext cx="291000" cy="29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;p33">
              <a:extLst>
                <a:ext uri="{FF2B5EF4-FFF2-40B4-BE49-F238E27FC236}">
                  <a16:creationId xmlns:a16="http://schemas.microsoft.com/office/drawing/2014/main" id="{E110C790-6376-4D93-B39E-9A53278BB9CB}"/>
                </a:ext>
              </a:extLst>
            </p:cNvPr>
            <p:cNvSpPr/>
            <p:nvPr/>
          </p:nvSpPr>
          <p:spPr>
            <a:xfrm>
              <a:off x="5958898" y="2362783"/>
              <a:ext cx="291000" cy="29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1049993" y="114562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Guide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4294967295"/>
          </p:nvPr>
        </p:nvSpPr>
        <p:spPr>
          <a:xfrm>
            <a:off x="285678" y="842434"/>
            <a:ext cx="7495268" cy="78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This guide assumes the user has the hardware described before (along with a means to download the hex code to the </a:t>
            </a:r>
            <a:r>
              <a:rPr lang="en-US" sz="1400" dirty="0" err="1"/>
              <a:t>uC</a:t>
            </a:r>
            <a:r>
              <a:rPr lang="en-US" sz="1400" dirty="0"/>
              <a:t>) in addition to the required software (including the Python packages).</a:t>
            </a:r>
          </a:p>
        </p:txBody>
      </p:sp>
      <p:sp>
        <p:nvSpPr>
          <p:cNvPr id="30" name="Google Shape;261;p33">
            <a:extLst>
              <a:ext uri="{FF2B5EF4-FFF2-40B4-BE49-F238E27FC236}">
                <a16:creationId xmlns:a16="http://schemas.microsoft.com/office/drawing/2014/main" id="{E3E9E306-B512-454F-A73D-EBFB6C804998}"/>
              </a:ext>
            </a:extLst>
          </p:cNvPr>
          <p:cNvSpPr txBox="1">
            <a:spLocks/>
          </p:cNvSpPr>
          <p:nvPr/>
        </p:nvSpPr>
        <p:spPr>
          <a:xfrm>
            <a:off x="285678" y="1630326"/>
            <a:ext cx="7495268" cy="78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Below are the steps to use the system: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100" dirty="0"/>
              <a:t>Make sure all connections are as shown below.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100" dirty="0"/>
              <a:t>Download the hex code to the Black Pill </a:t>
            </a:r>
            <a:r>
              <a:rPr lang="en-US" sz="1100" dirty="0" err="1"/>
              <a:t>uC</a:t>
            </a:r>
            <a:r>
              <a:rPr lang="en-US" sz="1100" dirty="0"/>
              <a:t> (e.g. though serial programming)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100" dirty="0"/>
              <a:t>Put the </a:t>
            </a:r>
            <a:r>
              <a:rPr lang="en-US" sz="1100" dirty="0" err="1"/>
              <a:t>uC</a:t>
            </a:r>
            <a:r>
              <a:rPr lang="en-US" sz="1100" dirty="0"/>
              <a:t> into operation mode (if you’re using SP) and click the Reset button.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100" dirty="0"/>
              <a:t>Go to the “</a:t>
            </a:r>
            <a:r>
              <a:rPr lang="en-US" sz="1100" b="1" dirty="0" err="1"/>
              <a:t>main_app</a:t>
            </a:r>
            <a:r>
              <a:rPr lang="en-US" sz="1100" dirty="0"/>
              <a:t>” directory and run the following command “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70C0"/>
                </a:solidFill>
              </a:rPr>
              <a:t>main.py</a:t>
            </a:r>
            <a:r>
              <a:rPr lang="en-US" sz="1100" dirty="0"/>
              <a:t>”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100" dirty="0"/>
              <a:t>You will be prompted for commands by the double arrow </a:t>
            </a:r>
            <a:r>
              <a:rPr lang="en-US" sz="1100" b="1" dirty="0"/>
              <a:t>&gt;&gt;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3DFC8-4E4F-466E-BDE9-3E8017E8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95" y="3650297"/>
            <a:ext cx="3778103" cy="1301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301EE-2E35-4EAA-87CE-49C3B0390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22" y="1576783"/>
            <a:ext cx="2603076" cy="13015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1049993" y="114562"/>
            <a:ext cx="700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Guide (cont.)</a:t>
            </a:r>
            <a:endParaRPr dirty="0"/>
          </a:p>
        </p:txBody>
      </p:sp>
      <p:graphicFrame>
        <p:nvGraphicFramePr>
          <p:cNvPr id="250" name="Google Shape;250;p33"/>
          <p:cNvGraphicFramePr/>
          <p:nvPr>
            <p:extLst>
              <p:ext uri="{D42A27DB-BD31-4B8C-83A1-F6EECF244321}">
                <p14:modId xmlns:p14="http://schemas.microsoft.com/office/powerpoint/2010/main" val="1613205665"/>
              </p:ext>
            </p:extLst>
          </p:nvPr>
        </p:nvGraphicFramePr>
        <p:xfrm>
          <a:off x="699634" y="1594062"/>
          <a:ext cx="6934543" cy="1691610"/>
        </p:xfrm>
        <a:graphic>
          <a:graphicData uri="http://schemas.openxmlformats.org/drawingml/2006/table">
            <a:tbl>
              <a:tblPr>
                <a:noFill/>
                <a:tableStyleId>{04C8E7B3-DFFE-4EEF-A2D9-77145FCC0682}</a:tableStyleId>
              </a:tblPr>
              <a:tblGrid>
                <a:gridCol w="141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SSR X</a:t>
                      </a:r>
                      <a:endParaRPr sz="12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ample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ate to X samples per second (1 – 1000)</a:t>
                      </a:r>
                      <a:endParaRPr sz="1200"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C1MWD</a:t>
                      </a:r>
                      <a:endParaRPr sz="12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ollect 1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inute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orth of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ata: starts data collection and plotting mode for 1 minute, during which the user cannot insert any new commands</a:t>
                      </a:r>
                      <a:endParaRPr sz="1200"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RHBR</a:t>
                      </a:r>
                      <a:endParaRPr sz="12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eport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eart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eat </a:t>
                      </a:r>
                      <a:r>
                        <a:rPr lang="en-US" sz="1200" b="1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</a:t>
                      </a: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ate</a:t>
                      </a:r>
                      <a:endParaRPr sz="1200"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EXIT</a:t>
                      </a:r>
                      <a:endParaRPr sz="1200" dirty="0">
                        <a:solidFill>
                          <a:schemeClr val="l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Terminates the app</a:t>
                      </a:r>
                      <a:endParaRPr sz="1200" dirty="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246;p33">
            <a:extLst>
              <a:ext uri="{FF2B5EF4-FFF2-40B4-BE49-F238E27FC236}">
                <a16:creationId xmlns:a16="http://schemas.microsoft.com/office/drawing/2014/main" id="{F0D1DCA2-A3EB-4458-9648-E265125B728B}"/>
              </a:ext>
            </a:extLst>
          </p:cNvPr>
          <p:cNvSpPr txBox="1">
            <a:spLocks/>
          </p:cNvSpPr>
          <p:nvPr/>
        </p:nvSpPr>
        <p:spPr>
          <a:xfrm>
            <a:off x="14167" y="765234"/>
            <a:ext cx="37015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User Commands:</a:t>
            </a:r>
          </a:p>
        </p:txBody>
      </p:sp>
    </p:spTree>
    <p:extLst>
      <p:ext uri="{BB962C8B-B14F-4D97-AF65-F5344CB8AC3E}">
        <p14:creationId xmlns:p14="http://schemas.microsoft.com/office/powerpoint/2010/main" val="546878402"/>
      </p:ext>
    </p:extLst>
  </p:cSld>
  <p:clrMapOvr>
    <a:masterClrMapping/>
  </p:clrMapOvr>
</p:sld>
</file>

<file path=ppt/theme/theme1.xml><?xml version="1.0" encoding="utf-8"?>
<a:theme xmlns:a="http://schemas.openxmlformats.org/drawingml/2006/main" name="Cardiology Case Stud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A3B3B"/>
      </a:accent1>
      <a:accent2>
        <a:srgbClr val="212121"/>
      </a:accent2>
      <a:accent3>
        <a:srgbClr val="78909C"/>
      </a:accent3>
      <a:accent4>
        <a:srgbClr val="FF6B65"/>
      </a:accent4>
      <a:accent5>
        <a:srgbClr val="980000"/>
      </a:accent5>
      <a:accent6>
        <a:srgbClr val="FDCAC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Research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749</Words>
  <Application>Microsoft Office PowerPoint</Application>
  <PresentationFormat>On-screen Show (16:9)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Cambria</vt:lpstr>
      <vt:lpstr>Cambria Math</vt:lpstr>
      <vt:lpstr>Fira Sans Condensed ExtraBold</vt:lpstr>
      <vt:lpstr>Righteous</vt:lpstr>
      <vt:lpstr>Fira Sans Condensed</vt:lpstr>
      <vt:lpstr>Arial</vt:lpstr>
      <vt:lpstr>Wingdings</vt:lpstr>
      <vt:lpstr>Didact Gothic</vt:lpstr>
      <vt:lpstr>Muli</vt:lpstr>
      <vt:lpstr>Cardiology Case Study by Slidesgo</vt:lpstr>
      <vt:lpstr>White Research Center by Slidesgo</vt:lpstr>
      <vt:lpstr>Embedded ECG Heart Monitor</vt:lpstr>
      <vt:lpstr>OUTLINE</vt:lpstr>
      <vt:lpstr>Overview</vt:lpstr>
      <vt:lpstr>OVERVIEW</vt:lpstr>
      <vt:lpstr>OVERVIEW (cont.)</vt:lpstr>
      <vt:lpstr>Features &amp; User Guide</vt:lpstr>
      <vt:lpstr>Features</vt:lpstr>
      <vt:lpstr>User Guide</vt:lpstr>
      <vt:lpstr>User Guide (cont.)</vt:lpstr>
      <vt:lpstr>Implementation</vt:lpstr>
      <vt:lpstr>Implementation</vt:lpstr>
      <vt:lpstr>Implementation (cont.)</vt:lpstr>
      <vt:lpstr>Implementation (cont.)</vt:lpstr>
      <vt:lpstr>Implementation (cont.)</vt:lpstr>
      <vt:lpstr>Demo Run</vt:lpstr>
      <vt:lpstr>Demo Runs</vt:lpstr>
      <vt:lpstr>Future Development</vt:lpstr>
      <vt:lpstr>Future Development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ECG Heart Monitor</dc:title>
  <cp:lastModifiedBy>Mohamed Ghanem</cp:lastModifiedBy>
  <cp:revision>71</cp:revision>
  <dcterms:modified xsi:type="dcterms:W3CDTF">2020-05-12T21:14:07Z</dcterms:modified>
</cp:coreProperties>
</file>