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SOUKUP ROUTING</a:t>
            </a:r>
            <a:endParaRPr lang="en-GB" dirty="0"/>
          </a:p>
        </p:txBody>
      </p:sp>
      <p:sp>
        <p:nvSpPr>
          <p:cNvPr id="3" name="Subtitle 2"/>
          <p:cNvSpPr>
            <a:spLocks noGrp="1"/>
          </p:cNvSpPr>
          <p:nvPr>
            <p:ph type="subTitle" idx="1"/>
          </p:nvPr>
        </p:nvSpPr>
        <p:spPr/>
        <p:txBody>
          <a:bodyPr/>
          <a:lstStyle/>
          <a:p>
            <a:r>
              <a:rPr lang="en-US" dirty="0" smtClean="0"/>
              <a:t>By: Mohamed A. Abdel </a:t>
            </a:r>
            <a:r>
              <a:rPr lang="en-US" dirty="0" err="1" smtClean="0"/>
              <a:t>Hamed</a:t>
            </a:r>
            <a:endParaRPr lang="en-GB" dirty="0"/>
          </a:p>
        </p:txBody>
      </p:sp>
    </p:spTree>
    <p:extLst>
      <p:ext uri="{BB962C8B-B14F-4D97-AF65-F5344CB8AC3E}">
        <p14:creationId xmlns:p14="http://schemas.microsoft.com/office/powerpoint/2010/main" val="284466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2129109" cy="523220"/>
          </a:xfrm>
          <a:prstGeom prst="rect">
            <a:avLst/>
          </a:prstGeom>
          <a:noFill/>
        </p:spPr>
        <p:txBody>
          <a:bodyPr wrap="none" rtlCol="0">
            <a:spAutoFit/>
          </a:bodyPr>
          <a:lstStyle/>
          <a:p>
            <a:r>
              <a:rPr lang="en-US" sz="2800" b="1" dirty="0" smtClean="0"/>
              <a:t>References</a:t>
            </a:r>
            <a:endParaRPr lang="en-GB" sz="2800" b="1" dirty="0"/>
          </a:p>
        </p:txBody>
      </p:sp>
      <p:sp>
        <p:nvSpPr>
          <p:cNvPr id="4" name="TextBox 3"/>
          <p:cNvSpPr txBox="1"/>
          <p:nvPr/>
        </p:nvSpPr>
        <p:spPr>
          <a:xfrm>
            <a:off x="1712889" y="1764405"/>
            <a:ext cx="9234153" cy="1200329"/>
          </a:xfrm>
          <a:prstGeom prst="rect">
            <a:avLst/>
          </a:prstGeom>
          <a:noFill/>
        </p:spPr>
        <p:txBody>
          <a:bodyPr wrap="square" rtlCol="0">
            <a:spAutoFit/>
          </a:bodyPr>
          <a:lstStyle/>
          <a:p>
            <a:pPr marL="285750" indent="-285750">
              <a:buFont typeface="Wingdings" panose="05000000000000000000" pitchFamily="2" charset="2"/>
              <a:buChar char="v"/>
            </a:pPr>
            <a:r>
              <a:rPr lang="en-GB" dirty="0" err="1"/>
              <a:t>Soukup</a:t>
            </a:r>
            <a:r>
              <a:rPr lang="en-GB" dirty="0"/>
              <a:t>, J. I. R. I. (1978, June). Fast maze router. In </a:t>
            </a:r>
            <a:r>
              <a:rPr lang="en-GB" i="1" dirty="0"/>
              <a:t>Proceedings of the 15th Design Automation Conference</a:t>
            </a:r>
            <a:r>
              <a:rPr lang="en-GB" dirty="0"/>
              <a:t> (pp. 100-102). IEEE Press</a:t>
            </a:r>
            <a:r>
              <a:rPr lang="en-GB"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Dr. </a:t>
            </a:r>
            <a:r>
              <a:rPr lang="en-US" dirty="0" err="1" smtClean="0"/>
              <a:t>Shalan’s</a:t>
            </a:r>
            <a:r>
              <a:rPr lang="en-US" dirty="0" smtClean="0"/>
              <a:t> Slides</a:t>
            </a:r>
            <a:endParaRPr lang="en-GB" dirty="0"/>
          </a:p>
        </p:txBody>
      </p:sp>
    </p:spTree>
    <p:extLst>
      <p:ext uri="{BB962C8B-B14F-4D97-AF65-F5344CB8AC3E}">
        <p14:creationId xmlns:p14="http://schemas.microsoft.com/office/powerpoint/2010/main" val="346291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3346" y="656823"/>
            <a:ext cx="2408349" cy="584775"/>
          </a:xfrm>
          <a:prstGeom prst="rect">
            <a:avLst/>
          </a:prstGeom>
          <a:noFill/>
        </p:spPr>
        <p:txBody>
          <a:bodyPr wrap="square" rtlCol="0">
            <a:spAutoFit/>
          </a:bodyPr>
          <a:lstStyle/>
          <a:p>
            <a:r>
              <a:rPr lang="en-US" sz="3200" b="1" dirty="0" smtClean="0"/>
              <a:t>Outline</a:t>
            </a:r>
            <a:endParaRPr lang="en-GB" b="1" dirty="0"/>
          </a:p>
        </p:txBody>
      </p:sp>
      <p:sp>
        <p:nvSpPr>
          <p:cNvPr id="3" name="TextBox 2"/>
          <p:cNvSpPr txBox="1"/>
          <p:nvPr/>
        </p:nvSpPr>
        <p:spPr>
          <a:xfrm>
            <a:off x="1983346" y="2253803"/>
            <a:ext cx="5177308"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Purpose &amp; Origin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Lee vs. </a:t>
            </a:r>
            <a:r>
              <a:rPr lang="en-US" dirty="0" err="1" smtClean="0"/>
              <a:t>Soukup</a:t>
            </a: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Variations of our Implementation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User Interface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References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GB" dirty="0"/>
          </a:p>
        </p:txBody>
      </p:sp>
    </p:spTree>
    <p:extLst>
      <p:ext uri="{BB962C8B-B14F-4D97-AF65-F5344CB8AC3E}">
        <p14:creationId xmlns:p14="http://schemas.microsoft.com/office/powerpoint/2010/main" val="30354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3057247" cy="523220"/>
          </a:xfrm>
          <a:prstGeom prst="rect">
            <a:avLst/>
          </a:prstGeom>
          <a:noFill/>
        </p:spPr>
        <p:txBody>
          <a:bodyPr wrap="none" rtlCol="0">
            <a:spAutoFit/>
          </a:bodyPr>
          <a:lstStyle/>
          <a:p>
            <a:r>
              <a:rPr lang="en-US" sz="2800" b="1" dirty="0" smtClean="0"/>
              <a:t>Purpose &amp; Origin</a:t>
            </a:r>
            <a:endParaRPr lang="en-GB" sz="2800" b="1" dirty="0"/>
          </a:p>
        </p:txBody>
      </p:sp>
      <p:sp>
        <p:nvSpPr>
          <p:cNvPr id="4" name="TextBox 3"/>
          <p:cNvSpPr txBox="1"/>
          <p:nvPr/>
        </p:nvSpPr>
        <p:spPr>
          <a:xfrm>
            <a:off x="1712890" y="1841679"/>
            <a:ext cx="7547020" cy="3416320"/>
          </a:xfrm>
          <a:prstGeom prst="rect">
            <a:avLst/>
          </a:prstGeom>
          <a:noFill/>
        </p:spPr>
        <p:txBody>
          <a:bodyPr wrap="square" rtlCol="0">
            <a:spAutoFit/>
          </a:bodyPr>
          <a:lstStyle/>
          <a:p>
            <a:pPr marL="285750" indent="-285750">
              <a:buFont typeface="Wingdings" panose="05000000000000000000" pitchFamily="2" charset="2"/>
              <a:buChar char="v"/>
            </a:pPr>
            <a:r>
              <a:rPr lang="en-US" dirty="0" err="1" smtClean="0"/>
              <a:t>Soukup</a:t>
            </a:r>
            <a:r>
              <a:rPr lang="en-US" dirty="0" smtClean="0"/>
              <a:t> is a grid routing algorithm used in routing cells placed on a chip for a certain hardware design.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It is a variation of the Maze Router (Lee’s Algorithm) that was later called the Fast Maze Router.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Lee’s Algorithm is mainly a breadth-first search (BFS) Single Source Shortest Path (SSSP) on a cellular matrix.</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err="1" smtClean="0"/>
              <a:t>Soukup</a:t>
            </a:r>
            <a:r>
              <a:rPr lang="en-US" dirty="0" smtClean="0"/>
              <a:t> is a combined approach that alternates between DFS and BFS to better Lee’s algorithm’s performance at expense of optimality.</a:t>
            </a:r>
            <a:endParaRPr lang="en-GB" dirty="0"/>
          </a:p>
        </p:txBody>
      </p:sp>
    </p:spTree>
    <p:extLst>
      <p:ext uri="{BB962C8B-B14F-4D97-AF65-F5344CB8AC3E}">
        <p14:creationId xmlns:p14="http://schemas.microsoft.com/office/powerpoint/2010/main" val="337323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2754280" cy="523220"/>
          </a:xfrm>
          <a:prstGeom prst="rect">
            <a:avLst/>
          </a:prstGeom>
          <a:noFill/>
        </p:spPr>
        <p:txBody>
          <a:bodyPr wrap="none" rtlCol="0">
            <a:spAutoFit/>
          </a:bodyPr>
          <a:lstStyle/>
          <a:p>
            <a:r>
              <a:rPr lang="en-US" sz="2800" b="1" dirty="0" smtClean="0"/>
              <a:t>Lee vs. </a:t>
            </a:r>
            <a:r>
              <a:rPr lang="en-US" sz="2800" b="1" dirty="0" err="1" smtClean="0"/>
              <a:t>Soukup</a:t>
            </a:r>
            <a:endParaRPr lang="en-GB" sz="2800" b="1" dirty="0"/>
          </a:p>
        </p:txBody>
      </p:sp>
      <p:sp>
        <p:nvSpPr>
          <p:cNvPr id="4" name="TextBox 3"/>
          <p:cNvSpPr txBox="1"/>
          <p:nvPr/>
        </p:nvSpPr>
        <p:spPr>
          <a:xfrm>
            <a:off x="1700011" y="1596981"/>
            <a:ext cx="754702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In the worst case scenario, Lee’s algorithm may need to visit almost every single cell on the grid if source and target are one main diagonal apart.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Lee’s algorithm uses a cost matrix that gets calculated for every net in order to look up cost of any cell.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However, Lee’s algorithm finds the optimal (shortest/least cost) path if at least one exists.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err="1" smtClean="0"/>
              <a:t>Soukup</a:t>
            </a:r>
            <a:r>
              <a:rPr lang="en-US" dirty="0" smtClean="0"/>
              <a:t> does DFS to go in a straight line towards the target until it hits an obstacle or starts going away from the target.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By going into a straight line, </a:t>
            </a:r>
            <a:r>
              <a:rPr lang="en-US" dirty="0" err="1" smtClean="0"/>
              <a:t>Soukup</a:t>
            </a:r>
            <a:r>
              <a:rPr lang="en-US" dirty="0" smtClean="0"/>
              <a:t> spares a lot of nodes (cells) that would’ve been visited by BFS, which speeds up performance, but ignore several paths that could have been less costly.</a:t>
            </a:r>
            <a:endParaRPr lang="en-GB" dirty="0"/>
          </a:p>
        </p:txBody>
      </p:sp>
    </p:spTree>
    <p:extLst>
      <p:ext uri="{BB962C8B-B14F-4D97-AF65-F5344CB8AC3E}">
        <p14:creationId xmlns:p14="http://schemas.microsoft.com/office/powerpoint/2010/main" val="208922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4009431" cy="523220"/>
          </a:xfrm>
          <a:prstGeom prst="rect">
            <a:avLst/>
          </a:prstGeom>
          <a:noFill/>
        </p:spPr>
        <p:txBody>
          <a:bodyPr wrap="none" rtlCol="0">
            <a:spAutoFit/>
          </a:bodyPr>
          <a:lstStyle/>
          <a:p>
            <a:r>
              <a:rPr lang="en-US" sz="2800" b="1" dirty="0" smtClean="0"/>
              <a:t>Lee vs. </a:t>
            </a:r>
            <a:r>
              <a:rPr lang="en-US" sz="2800" b="1" dirty="0" err="1" smtClean="0"/>
              <a:t>Soukup</a:t>
            </a:r>
            <a:r>
              <a:rPr lang="en-US" sz="2800" b="1" dirty="0" smtClean="0"/>
              <a:t> (cont.)</a:t>
            </a:r>
            <a:endParaRPr lang="en-GB" sz="2800" b="1" dirty="0"/>
          </a:p>
        </p:txBody>
      </p:sp>
      <p:sp>
        <p:nvSpPr>
          <p:cNvPr id="4" name="TextBox 3"/>
          <p:cNvSpPr txBox="1"/>
          <p:nvPr/>
        </p:nvSpPr>
        <p:spPr>
          <a:xfrm>
            <a:off x="1712889" y="1764405"/>
            <a:ext cx="9234153"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When </a:t>
            </a:r>
            <a:r>
              <a:rPr lang="en-US" dirty="0" err="1" smtClean="0"/>
              <a:t>Soukup</a:t>
            </a:r>
            <a:r>
              <a:rPr lang="en-US" dirty="0" smtClean="0"/>
              <a:t> hits an obstacle, it starts applying BFS to bubble its way around it in order to reach the next straight line towards the target cell (or reach it by bubbling directly).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err="1" smtClean="0"/>
              <a:t>Soukup</a:t>
            </a:r>
            <a:r>
              <a:rPr lang="en-US" dirty="0" smtClean="0"/>
              <a:t>, in principle, does not need a cost matrix, which can significantly reduce overhead of calculating it for every net. Nevertheless, it can be added to it to increase the optimality of the paths found.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Time Complexity of Lee’s Algorithm = O(NM) where N and M are the grid dimensions.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err="1" smtClean="0"/>
              <a:t>Soukup</a:t>
            </a:r>
            <a:r>
              <a:rPr lang="en-US" dirty="0" smtClean="0"/>
              <a:t> has the same Big-O time complexity, but is said to be from 10 to 50 times faster than Lee’s.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Though not optimal, </a:t>
            </a:r>
            <a:r>
              <a:rPr lang="en-US" dirty="0" err="1" smtClean="0"/>
              <a:t>Soukup</a:t>
            </a:r>
            <a:r>
              <a:rPr lang="en-US" dirty="0" smtClean="0"/>
              <a:t> guarantees a path if at least one exists.</a:t>
            </a:r>
            <a:endParaRPr lang="en-GB" dirty="0"/>
          </a:p>
        </p:txBody>
      </p:sp>
    </p:spTree>
    <p:extLst>
      <p:ext uri="{BB962C8B-B14F-4D97-AF65-F5344CB8AC3E}">
        <p14:creationId xmlns:p14="http://schemas.microsoft.com/office/powerpoint/2010/main" val="368513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5557932" cy="523220"/>
          </a:xfrm>
          <a:prstGeom prst="rect">
            <a:avLst/>
          </a:prstGeom>
          <a:noFill/>
        </p:spPr>
        <p:txBody>
          <a:bodyPr wrap="none" rtlCol="0">
            <a:spAutoFit/>
          </a:bodyPr>
          <a:lstStyle/>
          <a:p>
            <a:r>
              <a:rPr lang="en-US" sz="2800" b="1" dirty="0" smtClean="0"/>
              <a:t>Implementation and Variations</a:t>
            </a:r>
            <a:endParaRPr lang="en-GB" sz="2800" b="1" dirty="0"/>
          </a:p>
        </p:txBody>
      </p:sp>
      <p:sp>
        <p:nvSpPr>
          <p:cNvPr id="4" name="TextBox 3"/>
          <p:cNvSpPr txBox="1"/>
          <p:nvPr/>
        </p:nvSpPr>
        <p:spPr>
          <a:xfrm>
            <a:off x="1622737" y="1635616"/>
            <a:ext cx="9234153"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Presented is a Java implementation of </a:t>
            </a:r>
            <a:r>
              <a:rPr lang="en-US" dirty="0" err="1" smtClean="0"/>
              <a:t>Soukup’s</a:t>
            </a:r>
            <a:r>
              <a:rPr lang="en-US" dirty="0" smtClean="0"/>
              <a:t> algorithm using Java Swing for Graphical User Interface (GUI).</a:t>
            </a:r>
          </a:p>
          <a:p>
            <a:r>
              <a:rPr lang="en-US" dirty="0" smtClean="0"/>
              <a:t>  </a:t>
            </a:r>
          </a:p>
          <a:p>
            <a:pPr marL="285750" indent="-285750">
              <a:buFont typeface="Wingdings" panose="05000000000000000000" pitchFamily="2" charset="2"/>
              <a:buChar char="v"/>
            </a:pPr>
            <a:r>
              <a:rPr lang="en-US" dirty="0" smtClean="0"/>
              <a:t>Our presented implementation performs routing in 3D with </a:t>
            </a:r>
            <a:r>
              <a:rPr lang="en-US" dirty="0" err="1" smtClean="0"/>
              <a:t>with</a:t>
            </a:r>
            <a:r>
              <a:rPr lang="en-US" dirty="0" smtClean="0"/>
              <a:t> metal layers (2 horizontal, 1 vertical) as opposed to the traditional 2D grid routing with only two metal layers (1 horizontal, 1 vertical)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To reduce code complexity, metal types used in the route were specified during the trace-back step after the route as been established to the target cell.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Adjacent metal tiles in the same direction are connect only if they belong the same route/net.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The program provides a feature to remove/rip the most recent route. It should be used with caution, however, for nets that have cells in common.</a:t>
            </a:r>
            <a:endParaRPr lang="en-GB" dirty="0"/>
          </a:p>
        </p:txBody>
      </p:sp>
    </p:spTree>
    <p:extLst>
      <p:ext uri="{BB962C8B-B14F-4D97-AF65-F5344CB8AC3E}">
        <p14:creationId xmlns:p14="http://schemas.microsoft.com/office/powerpoint/2010/main" val="23375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2582758" cy="523220"/>
          </a:xfrm>
          <a:prstGeom prst="rect">
            <a:avLst/>
          </a:prstGeom>
          <a:noFill/>
        </p:spPr>
        <p:txBody>
          <a:bodyPr wrap="none" rtlCol="0">
            <a:spAutoFit/>
          </a:bodyPr>
          <a:lstStyle/>
          <a:p>
            <a:r>
              <a:rPr lang="en-US" sz="2800" b="1" dirty="0" smtClean="0"/>
              <a:t>User Interface</a:t>
            </a:r>
            <a:endParaRPr lang="en-GB" sz="2800" b="1" dirty="0"/>
          </a:p>
        </p:txBody>
      </p:sp>
      <p:sp>
        <p:nvSpPr>
          <p:cNvPr id="4" name="TextBox 3"/>
          <p:cNvSpPr txBox="1"/>
          <p:nvPr/>
        </p:nvSpPr>
        <p:spPr>
          <a:xfrm>
            <a:off x="1287887" y="1867436"/>
            <a:ext cx="5615190" cy="369331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Our presented implementation provides a graphical grid view along with the plain text view.</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All inputs are taken through console.</a:t>
            </a:r>
          </a:p>
          <a:p>
            <a:pPr marL="285750" indent="-285750">
              <a:buFont typeface="Wingdings" panose="05000000000000000000" pitchFamily="2" charset="2"/>
              <a:buChar char="v"/>
            </a:pPr>
            <a:endParaRPr lang="en-US" dirty="0" smtClean="0"/>
          </a:p>
          <a:p>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Output results are presentable in both graphical and console views.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pic>
        <p:nvPicPr>
          <p:cNvPr id="5" name="Picture 4"/>
          <p:cNvPicPr>
            <a:picLocks noChangeAspect="1"/>
          </p:cNvPicPr>
          <p:nvPr/>
        </p:nvPicPr>
        <p:blipFill>
          <a:blip r:embed="rId2"/>
          <a:stretch>
            <a:fillRect/>
          </a:stretch>
        </p:blipFill>
        <p:spPr>
          <a:xfrm>
            <a:off x="6684135" y="795740"/>
            <a:ext cx="5386320" cy="5218693"/>
          </a:xfrm>
          <a:prstGeom prst="rect">
            <a:avLst/>
          </a:prstGeom>
        </p:spPr>
      </p:pic>
    </p:spTree>
    <p:extLst>
      <p:ext uri="{BB962C8B-B14F-4D97-AF65-F5344CB8AC3E}">
        <p14:creationId xmlns:p14="http://schemas.microsoft.com/office/powerpoint/2010/main" val="208209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80315" y="344981"/>
            <a:ext cx="5386320" cy="5218693"/>
          </a:xfrm>
          <a:prstGeom prst="rect">
            <a:avLst/>
          </a:prstGeom>
        </p:spPr>
      </p:pic>
      <p:pic>
        <p:nvPicPr>
          <p:cNvPr id="2" name="Picture 1"/>
          <p:cNvPicPr>
            <a:picLocks noChangeAspect="1"/>
          </p:cNvPicPr>
          <p:nvPr/>
        </p:nvPicPr>
        <p:blipFill>
          <a:blip r:embed="rId3"/>
          <a:stretch>
            <a:fillRect/>
          </a:stretch>
        </p:blipFill>
        <p:spPr>
          <a:xfrm>
            <a:off x="7997713" y="2928564"/>
            <a:ext cx="523875" cy="466725"/>
          </a:xfrm>
          <a:prstGeom prst="rect">
            <a:avLst/>
          </a:prstGeom>
        </p:spPr>
      </p:pic>
      <p:pic>
        <p:nvPicPr>
          <p:cNvPr id="6" name="Picture 5"/>
          <p:cNvPicPr>
            <a:picLocks noChangeAspect="1"/>
          </p:cNvPicPr>
          <p:nvPr/>
        </p:nvPicPr>
        <p:blipFill>
          <a:blip r:embed="rId4"/>
          <a:stretch>
            <a:fillRect/>
          </a:stretch>
        </p:blipFill>
        <p:spPr>
          <a:xfrm>
            <a:off x="7997713" y="1976902"/>
            <a:ext cx="514350" cy="457200"/>
          </a:xfrm>
          <a:prstGeom prst="rect">
            <a:avLst/>
          </a:prstGeom>
        </p:spPr>
      </p:pic>
      <p:pic>
        <p:nvPicPr>
          <p:cNvPr id="7" name="Picture 6"/>
          <p:cNvPicPr>
            <a:picLocks noChangeAspect="1"/>
          </p:cNvPicPr>
          <p:nvPr/>
        </p:nvPicPr>
        <p:blipFill>
          <a:blip r:embed="rId5"/>
          <a:stretch>
            <a:fillRect/>
          </a:stretch>
        </p:blipFill>
        <p:spPr>
          <a:xfrm>
            <a:off x="7988188" y="3889751"/>
            <a:ext cx="523875" cy="485775"/>
          </a:xfrm>
          <a:prstGeom prst="rect">
            <a:avLst/>
          </a:prstGeom>
        </p:spPr>
      </p:pic>
      <p:sp>
        <p:nvSpPr>
          <p:cNvPr id="8" name="TextBox 7"/>
          <p:cNvSpPr txBox="1"/>
          <p:nvPr/>
        </p:nvSpPr>
        <p:spPr>
          <a:xfrm>
            <a:off x="7927515" y="1175673"/>
            <a:ext cx="1188146" cy="369332"/>
          </a:xfrm>
          <a:prstGeom prst="rect">
            <a:avLst/>
          </a:prstGeom>
          <a:noFill/>
        </p:spPr>
        <p:txBody>
          <a:bodyPr wrap="none" rtlCol="0">
            <a:spAutoFit/>
          </a:bodyPr>
          <a:lstStyle/>
          <a:p>
            <a:r>
              <a:rPr lang="en-US" b="1" dirty="0" smtClean="0"/>
              <a:t>Legends:</a:t>
            </a:r>
            <a:endParaRPr lang="en-GB" b="1" dirty="0"/>
          </a:p>
        </p:txBody>
      </p:sp>
      <p:sp>
        <p:nvSpPr>
          <p:cNvPr id="9" name="TextBox 8"/>
          <p:cNvSpPr txBox="1"/>
          <p:nvPr/>
        </p:nvSpPr>
        <p:spPr>
          <a:xfrm>
            <a:off x="8699110" y="1994163"/>
            <a:ext cx="2350323" cy="369332"/>
          </a:xfrm>
          <a:prstGeom prst="rect">
            <a:avLst/>
          </a:prstGeom>
          <a:noFill/>
        </p:spPr>
        <p:txBody>
          <a:bodyPr wrap="none" rtlCol="0">
            <a:spAutoFit/>
          </a:bodyPr>
          <a:lstStyle/>
          <a:p>
            <a:r>
              <a:rPr lang="en-US" dirty="0" smtClean="0"/>
              <a:t>Metal 1 (Horizontal)</a:t>
            </a:r>
            <a:endParaRPr lang="en-GB" dirty="0"/>
          </a:p>
        </p:txBody>
      </p:sp>
      <p:sp>
        <p:nvSpPr>
          <p:cNvPr id="10" name="TextBox 9"/>
          <p:cNvSpPr txBox="1"/>
          <p:nvPr/>
        </p:nvSpPr>
        <p:spPr>
          <a:xfrm>
            <a:off x="8699110" y="2954322"/>
            <a:ext cx="2114681" cy="369332"/>
          </a:xfrm>
          <a:prstGeom prst="rect">
            <a:avLst/>
          </a:prstGeom>
          <a:noFill/>
        </p:spPr>
        <p:txBody>
          <a:bodyPr wrap="none" rtlCol="0">
            <a:spAutoFit/>
          </a:bodyPr>
          <a:lstStyle/>
          <a:p>
            <a:r>
              <a:rPr lang="en-US" dirty="0" smtClean="0"/>
              <a:t>Metal 2 (Vertical)</a:t>
            </a:r>
            <a:endParaRPr lang="en-GB" dirty="0"/>
          </a:p>
        </p:txBody>
      </p:sp>
      <p:sp>
        <p:nvSpPr>
          <p:cNvPr id="11" name="TextBox 10"/>
          <p:cNvSpPr txBox="1"/>
          <p:nvPr/>
        </p:nvSpPr>
        <p:spPr>
          <a:xfrm>
            <a:off x="8699110" y="3947972"/>
            <a:ext cx="2350323" cy="369332"/>
          </a:xfrm>
          <a:prstGeom prst="rect">
            <a:avLst/>
          </a:prstGeom>
          <a:noFill/>
        </p:spPr>
        <p:txBody>
          <a:bodyPr wrap="none" rtlCol="0">
            <a:spAutoFit/>
          </a:bodyPr>
          <a:lstStyle/>
          <a:p>
            <a:r>
              <a:rPr lang="en-US" dirty="0" smtClean="0"/>
              <a:t>Metal 3 (Horizontal)</a:t>
            </a:r>
            <a:endParaRPr lang="en-GB" dirty="0"/>
          </a:p>
        </p:txBody>
      </p:sp>
      <p:pic>
        <p:nvPicPr>
          <p:cNvPr id="12" name="Picture 11"/>
          <p:cNvPicPr>
            <a:picLocks noChangeAspect="1"/>
          </p:cNvPicPr>
          <p:nvPr/>
        </p:nvPicPr>
        <p:blipFill>
          <a:blip r:embed="rId6"/>
          <a:stretch>
            <a:fillRect/>
          </a:stretch>
        </p:blipFill>
        <p:spPr>
          <a:xfrm>
            <a:off x="7988188" y="4809671"/>
            <a:ext cx="495300" cy="447675"/>
          </a:xfrm>
          <a:prstGeom prst="rect">
            <a:avLst/>
          </a:prstGeom>
        </p:spPr>
      </p:pic>
      <p:sp>
        <p:nvSpPr>
          <p:cNvPr id="13" name="TextBox 12"/>
          <p:cNvSpPr txBox="1"/>
          <p:nvPr/>
        </p:nvSpPr>
        <p:spPr>
          <a:xfrm>
            <a:off x="8699110" y="4809671"/>
            <a:ext cx="550151" cy="369332"/>
          </a:xfrm>
          <a:prstGeom prst="rect">
            <a:avLst/>
          </a:prstGeom>
          <a:noFill/>
        </p:spPr>
        <p:txBody>
          <a:bodyPr wrap="none" rtlCol="0">
            <a:spAutoFit/>
          </a:bodyPr>
          <a:lstStyle/>
          <a:p>
            <a:r>
              <a:rPr lang="en-US" dirty="0" smtClean="0"/>
              <a:t>Via</a:t>
            </a:r>
            <a:endParaRPr lang="en-GB" dirty="0"/>
          </a:p>
        </p:txBody>
      </p:sp>
      <p:sp>
        <p:nvSpPr>
          <p:cNvPr id="3" name="TextBox 2"/>
          <p:cNvSpPr txBox="1"/>
          <p:nvPr/>
        </p:nvSpPr>
        <p:spPr>
          <a:xfrm>
            <a:off x="1777285" y="5960003"/>
            <a:ext cx="7637171"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Note the color transparency that indicates metal overlapping</a:t>
            </a:r>
            <a:endParaRPr lang="en-GB" dirty="0"/>
          </a:p>
        </p:txBody>
      </p:sp>
    </p:spTree>
    <p:extLst>
      <p:ext uri="{BB962C8B-B14F-4D97-AF65-F5344CB8AC3E}">
        <p14:creationId xmlns:p14="http://schemas.microsoft.com/office/powerpoint/2010/main" val="87040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4711" y="656823"/>
            <a:ext cx="2582758" cy="523220"/>
          </a:xfrm>
          <a:prstGeom prst="rect">
            <a:avLst/>
          </a:prstGeom>
          <a:noFill/>
        </p:spPr>
        <p:txBody>
          <a:bodyPr wrap="none" rtlCol="0">
            <a:spAutoFit/>
          </a:bodyPr>
          <a:lstStyle/>
          <a:p>
            <a:r>
              <a:rPr lang="en-US" sz="2800" b="1" dirty="0" smtClean="0"/>
              <a:t>User Interface</a:t>
            </a:r>
            <a:endParaRPr lang="en-GB" sz="2800" b="1" dirty="0"/>
          </a:p>
        </p:txBody>
      </p:sp>
      <p:sp>
        <p:nvSpPr>
          <p:cNvPr id="4" name="TextBox 3"/>
          <p:cNvSpPr txBox="1"/>
          <p:nvPr/>
        </p:nvSpPr>
        <p:spPr>
          <a:xfrm>
            <a:off x="5924682" y="1455314"/>
            <a:ext cx="561519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It is advisable to place the console window alongside the GUI window in order to see the route as it’s drawn to avoid confusion with previous routes.</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After constructing the route, the user can choose to view the plain text format of the grid for the three layers, which can be used to disambiguate the colored grid.</a:t>
            </a:r>
          </a:p>
          <a:p>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For each layer in plain text, 0 means no metal, 1 means metal tile, and 2 means metal with a via.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pic>
        <p:nvPicPr>
          <p:cNvPr id="2" name="Picture 1"/>
          <p:cNvPicPr>
            <a:picLocks noChangeAspect="1"/>
          </p:cNvPicPr>
          <p:nvPr/>
        </p:nvPicPr>
        <p:blipFill>
          <a:blip r:embed="rId2"/>
          <a:stretch>
            <a:fillRect/>
          </a:stretch>
        </p:blipFill>
        <p:spPr>
          <a:xfrm>
            <a:off x="263076" y="1455314"/>
            <a:ext cx="5391150" cy="3543300"/>
          </a:xfrm>
          <a:prstGeom prst="rect">
            <a:avLst/>
          </a:prstGeom>
        </p:spPr>
      </p:pic>
      <p:pic>
        <p:nvPicPr>
          <p:cNvPr id="6" name="Picture 5"/>
          <p:cNvPicPr>
            <a:picLocks noChangeAspect="1"/>
          </p:cNvPicPr>
          <p:nvPr/>
        </p:nvPicPr>
        <p:blipFill>
          <a:blip r:embed="rId3"/>
          <a:stretch>
            <a:fillRect/>
          </a:stretch>
        </p:blipFill>
        <p:spPr>
          <a:xfrm>
            <a:off x="263076" y="5111960"/>
            <a:ext cx="5495925" cy="593381"/>
          </a:xfrm>
          <a:prstGeom prst="rect">
            <a:avLst/>
          </a:prstGeom>
        </p:spPr>
      </p:pic>
    </p:spTree>
    <p:extLst>
      <p:ext uri="{BB962C8B-B14F-4D97-AF65-F5344CB8AC3E}">
        <p14:creationId xmlns:p14="http://schemas.microsoft.com/office/powerpoint/2010/main" val="22002748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198</TotalTime>
  <Words>689</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SOUKUP 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SOUKUP ROUTING</dc:title>
  <dc:creator>MG</dc:creator>
  <cp:lastModifiedBy>MG</cp:lastModifiedBy>
  <cp:revision>23</cp:revision>
  <dcterms:created xsi:type="dcterms:W3CDTF">2019-04-20T12:42:25Z</dcterms:created>
  <dcterms:modified xsi:type="dcterms:W3CDTF">2019-04-20T16:04:48Z</dcterms:modified>
</cp:coreProperties>
</file>