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05" r:id="rId5"/>
    <p:sldId id="306" r:id="rId6"/>
    <p:sldId id="296" r:id="rId7"/>
    <p:sldId id="311" r:id="rId8"/>
    <p:sldId id="320" r:id="rId9"/>
    <p:sldId id="319" r:id="rId10"/>
    <p:sldId id="317" r:id="rId11"/>
    <p:sldId id="318" r:id="rId12"/>
    <p:sldId id="321" r:id="rId13"/>
    <p:sldId id="32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5945"/>
    <a:srgbClr val="A9D7D9"/>
    <a:srgbClr val="93D3D9"/>
    <a:srgbClr val="003366"/>
    <a:srgbClr val="AAD6FF"/>
    <a:srgbClr val="B2C8CD"/>
    <a:srgbClr val="CCD8D6"/>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879" autoAdjust="0"/>
  </p:normalViewPr>
  <p:slideViewPr>
    <p:cSldViewPr snapToGrid="0">
      <p:cViewPr varScale="1">
        <p:scale>
          <a:sx n="72" d="100"/>
          <a:sy n="72" d="100"/>
        </p:scale>
        <p:origin x="444"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want\Downloads\HR_Analytics_project%20(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want\Downloads\HR_Analytics_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want\Downloads\HR_Analytics_project%20(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want\Downloads\HR_Analytics_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want\Downloads\HR_Analytics_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want\Downloads\HR_Analytics_project%20(3).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[HR_Analytics_project (3).xlsx]KPI 1!PivotTable1</c:name>
    <c:fmtId val="34"/>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600" dirty="0">
                <a:solidFill>
                  <a:schemeClr val="tx1"/>
                </a:solidFill>
                <a:latin typeface="Times New Roman" panose="02020603050405020304" pitchFamily="18" charset="0"/>
                <a:cs typeface="Times New Roman" panose="02020603050405020304" pitchFamily="18" charset="0"/>
              </a:rPr>
              <a:t>Average Attrition Rate</a:t>
            </a:r>
            <a:r>
              <a:rPr lang="en-IN" sz="1600" baseline="0" dirty="0">
                <a:solidFill>
                  <a:schemeClr val="tx1"/>
                </a:solidFill>
                <a:latin typeface="Times New Roman" panose="02020603050405020304" pitchFamily="18" charset="0"/>
                <a:cs typeface="Times New Roman" panose="02020603050405020304" pitchFamily="18" charset="0"/>
              </a:rPr>
              <a:t> for all Departments</a:t>
            </a:r>
            <a:endParaRPr lang="en-IN" sz="1600" dirty="0">
              <a:solidFill>
                <a:schemeClr val="tx1"/>
              </a:solidFill>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7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76000"/>
                  <a:satMod val="103000"/>
                  <a:lumMod val="102000"/>
                  <a:tint val="94000"/>
                </a:schemeClr>
              </a:gs>
              <a:gs pos="50000">
                <a:schemeClr val="accent1">
                  <a:shade val="76000"/>
                  <a:satMod val="110000"/>
                  <a:lumMod val="100000"/>
                  <a:shade val="100000"/>
                </a:schemeClr>
              </a:gs>
              <a:gs pos="100000">
                <a:schemeClr val="accent1">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1.3477088948786979E-2"/>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7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3168304183216047E-2"/>
          <c:y val="0.16200638532748851"/>
          <c:w val="0.86995853947460111"/>
          <c:h val="0.73694649425366332"/>
        </c:manualLayout>
      </c:layout>
      <c:barChart>
        <c:barDir val="col"/>
        <c:grouping val="clustered"/>
        <c:varyColors val="0"/>
        <c:ser>
          <c:idx val="0"/>
          <c:order val="0"/>
          <c:tx>
            <c:strRef>
              <c:f>'KPI 1'!$B$3</c:f>
              <c:strCache>
                <c:ptCount val="1"/>
                <c:pt idx="0">
                  <c:v>Total</c:v>
                </c:pt>
              </c:strCache>
            </c:strRef>
          </c:tx>
          <c: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2700000" scaled="1"/>
              <a:tileRect/>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'KPI 1'!$A$4:$A$9</c:f>
              <c:strCache>
                <c:ptCount val="6"/>
                <c:pt idx="0">
                  <c:v>Hardware</c:v>
                </c:pt>
                <c:pt idx="1">
                  <c:v>Human Resources</c:v>
                </c:pt>
                <c:pt idx="2">
                  <c:v>Research &amp; Development</c:v>
                </c:pt>
                <c:pt idx="3">
                  <c:v>Sales</c:v>
                </c:pt>
                <c:pt idx="4">
                  <c:v>Software</c:v>
                </c:pt>
                <c:pt idx="5">
                  <c:v>Support</c:v>
                </c:pt>
              </c:strCache>
            </c:strRef>
          </c:cat>
          <c:val>
            <c:numRef>
              <c:f>'KPI 1'!$B$4:$B$9</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extLst>
            <c:ext xmlns:c16="http://schemas.microsoft.com/office/drawing/2014/chart" uri="{C3380CC4-5D6E-409C-BE32-E72D297353CC}">
              <c16:uniqueId val="{00000000-7DED-4917-9706-6B003AB7DD6A}"/>
            </c:ext>
          </c:extLst>
        </c:ser>
        <c:dLbls>
          <c:dLblPos val="outEnd"/>
          <c:showLegendKey val="0"/>
          <c:showVal val="1"/>
          <c:showCatName val="0"/>
          <c:showSerName val="0"/>
          <c:showPercent val="0"/>
          <c:showBubbleSize val="0"/>
        </c:dLbls>
        <c:gapWidth val="100"/>
        <c:overlap val="-24"/>
        <c:axId val="9620527"/>
        <c:axId val="13465807"/>
      </c:barChart>
      <c:catAx>
        <c:axId val="9620527"/>
        <c:scaling>
          <c:orientation val="minMax"/>
        </c:scaling>
        <c:delete val="0"/>
        <c:axPos val="b"/>
        <c:numFmt formatCode="General" sourceLinked="1"/>
        <c:majorTickMark val="none"/>
        <c:minorTickMark val="none"/>
        <c:tickLblPos val="nextTo"/>
        <c:spPr>
          <a:solidFill>
            <a:schemeClr val="bg1"/>
          </a:solid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5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3465807"/>
        <c:crosses val="autoZero"/>
        <c:auto val="1"/>
        <c:lblAlgn val="ctr"/>
        <c:lblOffset val="100"/>
        <c:noMultiLvlLbl val="0"/>
      </c:catAx>
      <c:valAx>
        <c:axId val="13465807"/>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noFill/>
                <a:latin typeface="Times New Roman" panose="02020603050405020304" pitchFamily="18" charset="0"/>
                <a:ea typeface="+mn-ea"/>
                <a:cs typeface="Times New Roman" panose="02020603050405020304" pitchFamily="18" charset="0"/>
              </a:defRPr>
            </a:pPr>
            <a:endParaRPr lang="en-US"/>
          </a:p>
        </c:txPr>
        <c:crossAx val="9620527"/>
        <c:crosses val="autoZero"/>
        <c:crossBetween val="between"/>
      </c:valAx>
      <c:spPr>
        <a:noFill/>
        <a:ln>
          <a:noFill/>
        </a:ln>
        <a:effectLst/>
      </c:spPr>
    </c:plotArea>
    <c:legend>
      <c:legendPos val="t"/>
      <c:layout>
        <c:manualLayout>
          <c:xMode val="edge"/>
          <c:yMode val="edge"/>
          <c:x val="0.78923497394684083"/>
          <c:y val="0.125"/>
          <c:w val="0.11353873907354503"/>
          <c:h val="7.758674993212055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[HR_Analytics_project.xlsx]KPI 2!PivotTable1</c:name>
    <c:fmtId val="34"/>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IN" sz="1600" b="1" dirty="0">
                <a:solidFill>
                  <a:schemeClr val="tx1"/>
                </a:solidFill>
                <a:latin typeface="Times New Roman" panose="02020603050405020304" pitchFamily="18" charset="0"/>
                <a:cs typeface="Times New Roman" panose="02020603050405020304" pitchFamily="18" charset="0"/>
              </a:rPr>
              <a:t>Average</a:t>
            </a:r>
            <a:r>
              <a:rPr lang="en-IN" sz="1600" b="1" baseline="0" dirty="0">
                <a:solidFill>
                  <a:schemeClr val="tx1"/>
                </a:solidFill>
                <a:latin typeface="Times New Roman" panose="02020603050405020304" pitchFamily="18" charset="0"/>
                <a:cs typeface="Times New Roman" panose="02020603050405020304" pitchFamily="18" charset="0"/>
              </a:rPr>
              <a:t> Hourly rate of Male Research Scientist</a:t>
            </a:r>
            <a:endParaRPr lang="en-IN" sz="1600" b="1"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16069760163830574"/>
          <c:y val="0.203563995241546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250190193617102"/>
          <c:y val="0.43342810752729505"/>
          <c:w val="0.89665266841644797"/>
          <c:h val="0.39074511519393407"/>
        </c:manualLayout>
      </c:layout>
      <c:barChart>
        <c:barDir val="bar"/>
        <c:grouping val="clustered"/>
        <c:varyColors val="0"/>
        <c:ser>
          <c:idx val="0"/>
          <c:order val="0"/>
          <c:tx>
            <c:strRef>
              <c:f>'KPI 2'!$A$4</c:f>
              <c:strCache>
                <c:ptCount val="1"/>
                <c:pt idx="0">
                  <c:v>Total</c:v>
                </c:pt>
              </c:strCache>
            </c:strRef>
          </c:tx>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5400000" scaled="1"/>
              <a:tileRect/>
            </a:gradFill>
            <a:ln>
              <a:noFill/>
            </a:ln>
            <a:effectLst/>
          </c:spPr>
          <c:invertIfNegative val="0"/>
          <c:dLbls>
            <c:dLbl>
              <c:idx val="0"/>
              <c:layout>
                <c:manualLayout>
                  <c:x val="-0.34239130434782611"/>
                  <c:y val="5.8118409624041472E-3"/>
                </c:manualLayout>
              </c:layout>
              <c:spPr>
                <a:solidFill>
                  <a:schemeClr val="accent2"/>
                </a:solidFill>
                <a:ln>
                  <a:solidFill>
                    <a:schemeClr val="accent3">
                      <a:lumMod val="60000"/>
                      <a:lumOff val="40000"/>
                    </a:schemeClr>
                  </a:solidFill>
                </a:ln>
                <a:effectLst/>
              </c:spPr>
              <c:txPr>
                <a:bodyPr rot="0" spcFirstLastPara="1" vertOverflow="ellipsis" vert="horz" wrap="square" lIns="38100" tIns="19050" rIns="38100" bIns="19050" anchor="ctr" anchorCtr="1">
                  <a:noAutofit/>
                </a:bodyPr>
                <a:lstStyle/>
                <a:p>
                  <a:pPr>
                    <a:defRPr sz="10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5326086956521741"/>
                      <c:h val="0.10025425660147337"/>
                    </c:manualLayout>
                  </c15:layout>
                </c:ext>
                <c:ext xmlns:c16="http://schemas.microsoft.com/office/drawing/2014/chart" uri="{C3380CC4-5D6E-409C-BE32-E72D297353CC}">
                  <c16:uniqueId val="{00000001-BB7A-42C9-913C-0EB37D81EB91}"/>
                </c:ext>
              </c:extLst>
            </c:dLbl>
            <c:spPr>
              <a:solidFill>
                <a:schemeClr val="accent2"/>
              </a:solidFill>
              <a:ln>
                <a:solidFill>
                  <a:schemeClr val="accent3">
                    <a:lumMod val="60000"/>
                    <a:lumOff val="40000"/>
                  </a:schemeClr>
                </a:solid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2'!$A$5</c:f>
              <c:strCache>
                <c:ptCount val="1"/>
                <c:pt idx="0">
                  <c:v>Total</c:v>
                </c:pt>
              </c:strCache>
            </c:strRef>
          </c:cat>
          <c:val>
            <c:numRef>
              <c:f>'KPI 2'!$A$5</c:f>
              <c:numCache>
                <c:formatCode>0.00</c:formatCode>
                <c:ptCount val="1"/>
                <c:pt idx="0">
                  <c:v>114.44689069138664</c:v>
                </c:pt>
              </c:numCache>
            </c:numRef>
          </c:val>
          <c:extLst>
            <c:ext xmlns:c16="http://schemas.microsoft.com/office/drawing/2014/chart" uri="{C3380CC4-5D6E-409C-BE32-E72D297353CC}">
              <c16:uniqueId val="{00000000-BB7A-42C9-913C-0EB37D81EB91}"/>
            </c:ext>
          </c:extLst>
        </c:ser>
        <c:dLbls>
          <c:showLegendKey val="0"/>
          <c:showVal val="0"/>
          <c:showCatName val="0"/>
          <c:showSerName val="0"/>
          <c:showPercent val="0"/>
          <c:showBubbleSize val="0"/>
        </c:dLbls>
        <c:gapWidth val="182"/>
        <c:axId val="846634176"/>
        <c:axId val="846631264"/>
      </c:barChart>
      <c:valAx>
        <c:axId val="846631264"/>
        <c:scaling>
          <c:orientation val="minMax"/>
        </c:scaling>
        <c:delete val="1"/>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200" dirty="0">
                    <a:solidFill>
                      <a:schemeClr val="tx1"/>
                    </a:solidFill>
                    <a:latin typeface="Times New Roman" panose="02020603050405020304" pitchFamily="18" charset="0"/>
                    <a:cs typeface="Times New Roman" panose="02020603050405020304" pitchFamily="18" charset="0"/>
                  </a:rPr>
                  <a:t>Gender</a:t>
                </a:r>
                <a:r>
                  <a:rPr lang="en-US" sz="1200" baseline="0" dirty="0">
                    <a:solidFill>
                      <a:schemeClr val="tx1"/>
                    </a:solidFill>
                    <a:latin typeface="Times New Roman" panose="02020603050405020304" pitchFamily="18" charset="0"/>
                    <a:cs typeface="Times New Roman" panose="02020603050405020304" pitchFamily="18" charset="0"/>
                  </a:rPr>
                  <a:t> :Male</a:t>
                </a:r>
                <a:endParaRPr lang="en-US" sz="1200"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39524344867811079"/>
              <c:y val="0.7493394492249398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00" sourceLinked="1"/>
        <c:majorTickMark val="out"/>
        <c:minorTickMark val="none"/>
        <c:tickLblPos val="nextTo"/>
        <c:crossAx val="846634176"/>
        <c:crosses val="autoZero"/>
        <c:crossBetween val="between"/>
      </c:valAx>
      <c:catAx>
        <c:axId val="846634176"/>
        <c:scaling>
          <c:orientation val="minMax"/>
        </c:scaling>
        <c:delete val="1"/>
        <c:axPos val="l"/>
        <c:title>
          <c:tx>
            <c:rich>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200">
                    <a:solidFill>
                      <a:schemeClr val="tx1"/>
                    </a:solidFill>
                    <a:latin typeface="Times New Roman" panose="02020603050405020304" pitchFamily="18" charset="0"/>
                    <a:cs typeface="Times New Roman" panose="02020603050405020304" pitchFamily="18" charset="0"/>
                  </a:rPr>
                  <a:t>Hourly</a:t>
                </a:r>
                <a:r>
                  <a:rPr lang="en-US" sz="1200" baseline="0">
                    <a:solidFill>
                      <a:schemeClr val="tx1"/>
                    </a:solidFill>
                    <a:latin typeface="Times New Roman" panose="02020603050405020304" pitchFamily="18" charset="0"/>
                    <a:cs typeface="Times New Roman" panose="02020603050405020304" pitchFamily="18" charset="0"/>
                  </a:rPr>
                  <a:t> Rat</a:t>
                </a:r>
                <a:r>
                  <a:rPr lang="en-US" sz="1200">
                    <a:solidFill>
                      <a:schemeClr val="tx1"/>
                    </a:solidFill>
                    <a:latin typeface="Times New Roman" panose="02020603050405020304" pitchFamily="18" charset="0"/>
                    <a:cs typeface="Times New Roman" panose="02020603050405020304" pitchFamily="18" charset="0"/>
                  </a:rPr>
                  <a:t>e</a:t>
                </a: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crossAx val="846631264"/>
        <c:crosses val="autoZero"/>
        <c:auto val="1"/>
        <c:lblAlgn val="ctr"/>
        <c:lblOffset val="100"/>
        <c:noMultiLvlLbl val="0"/>
      </c:cat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[HR_Analytics_project (3).xlsx]KPI 3!PivotTable1</c:name>
    <c:fmtId val="57"/>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600" dirty="0">
                <a:solidFill>
                  <a:schemeClr val="tx1"/>
                </a:solidFill>
                <a:latin typeface="Times New Roman" panose="02020603050405020304" pitchFamily="18" charset="0"/>
                <a:cs typeface="Times New Roman" panose="02020603050405020304" pitchFamily="18" charset="0"/>
              </a:rPr>
              <a:t>Attrition Rate v/s Monthly income stats</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lumMod val="60000"/>
              <a:lumOff val="4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prstDash val="sysDot"/>
          </a:ln>
          <a:effectLst>
            <a:outerShdw blurRad="57150" dist="19050" dir="5400000" algn="ctr" rotWithShape="0">
              <a:srgbClr val="000000">
                <a:alpha val="63000"/>
              </a:srgbClr>
            </a:outerShdw>
          </a:effectLst>
        </c:spPr>
        <c:marker>
          <c:symbol val="circle"/>
          <c:size val="7"/>
          <c:spPr>
            <a:solidFill>
              <a:srgbClr val="002060"/>
            </a:solidFill>
            <a:ln w="9525">
              <a:solidFill>
                <a:schemeClr val="accent2">
                  <a:lumMod val="75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404085700049825E-2"/>
          <c:y val="0.18300925925925926"/>
          <c:w val="0.89814389793204086"/>
          <c:h val="0.65873468941382329"/>
        </c:manualLayout>
      </c:layout>
      <c:barChart>
        <c:barDir val="col"/>
        <c:grouping val="clustered"/>
        <c:varyColors val="0"/>
        <c:ser>
          <c:idx val="0"/>
          <c:order val="0"/>
          <c:tx>
            <c:strRef>
              <c:f>'KPI 3'!$B$3</c:f>
              <c:strCache>
                <c:ptCount val="1"/>
                <c:pt idx="0">
                  <c:v>Average of MonthlyIncome</c:v>
                </c:pt>
              </c:strCache>
            </c:strRef>
          </c:tx>
          <c:spPr>
            <a:solidFill>
              <a:srgbClr val="00B050">
                <a:alpha val="64000"/>
              </a:srgbClr>
            </a:solidFill>
            <a:ln>
              <a:noFill/>
            </a:ln>
            <a:effectLst>
              <a:outerShdw blurRad="57150" dist="19050" dir="5400000" algn="ctr" rotWithShape="0">
                <a:srgbClr val="000000">
                  <a:alpha val="63000"/>
                </a:srgbClr>
              </a:outerShdw>
            </a:effectLst>
          </c:spPr>
          <c:invertIfNegative val="0"/>
          <c:dLbls>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'KPI 3'!$A$4:$A$9</c:f>
              <c:strCache>
                <c:ptCount val="6"/>
                <c:pt idx="0">
                  <c:v>Hardware</c:v>
                </c:pt>
                <c:pt idx="1">
                  <c:v>Human Resources</c:v>
                </c:pt>
                <c:pt idx="2">
                  <c:v>Research &amp; Development</c:v>
                </c:pt>
                <c:pt idx="3">
                  <c:v>Sales</c:v>
                </c:pt>
                <c:pt idx="4">
                  <c:v>Software</c:v>
                </c:pt>
                <c:pt idx="5">
                  <c:v>Support</c:v>
                </c:pt>
              </c:strCache>
            </c:strRef>
          </c:cat>
          <c:val>
            <c:numRef>
              <c:f>'KPI 3'!$B$4:$B$9</c:f>
              <c:numCache>
                <c:formatCode>0.00</c:formatCode>
                <c:ptCount val="6"/>
                <c:pt idx="0">
                  <c:v>26208.333210919329</c:v>
                </c:pt>
                <c:pt idx="1">
                  <c:v>25952.732715609407</c:v>
                </c:pt>
                <c:pt idx="2">
                  <c:v>26063.499338862843</c:v>
                </c:pt>
                <c:pt idx="3">
                  <c:v>25964.141251626643</c:v>
                </c:pt>
                <c:pt idx="4">
                  <c:v>26003.378958733207</c:v>
                </c:pt>
                <c:pt idx="5">
                  <c:v>25907.499217338951</c:v>
                </c:pt>
              </c:numCache>
            </c:numRef>
          </c:val>
          <c:extLst>
            <c:ext xmlns:c16="http://schemas.microsoft.com/office/drawing/2014/chart" uri="{C3380CC4-5D6E-409C-BE32-E72D297353CC}">
              <c16:uniqueId val="{00000000-01D5-4D25-A54D-EE1E397FA93D}"/>
            </c:ext>
          </c:extLst>
        </c:ser>
        <c:dLbls>
          <c:dLblPos val="inEnd"/>
          <c:showLegendKey val="0"/>
          <c:showVal val="1"/>
          <c:showCatName val="0"/>
          <c:showSerName val="0"/>
          <c:showPercent val="0"/>
          <c:showBubbleSize val="0"/>
        </c:dLbls>
        <c:gapWidth val="52"/>
        <c:axId val="397929536"/>
        <c:axId val="397930192"/>
      </c:barChart>
      <c:lineChart>
        <c:grouping val="standard"/>
        <c:varyColors val="0"/>
        <c:ser>
          <c:idx val="1"/>
          <c:order val="1"/>
          <c:tx>
            <c:strRef>
              <c:f>'KPI 3'!$C$3</c:f>
              <c:strCache>
                <c:ptCount val="1"/>
                <c:pt idx="0">
                  <c:v>Average of Attrition Count</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'KPI 3'!$A$4:$A$9</c:f>
              <c:strCache>
                <c:ptCount val="6"/>
                <c:pt idx="0">
                  <c:v>Hardware</c:v>
                </c:pt>
                <c:pt idx="1">
                  <c:v>Human Resources</c:v>
                </c:pt>
                <c:pt idx="2">
                  <c:v>Research &amp; Development</c:v>
                </c:pt>
                <c:pt idx="3">
                  <c:v>Sales</c:v>
                </c:pt>
                <c:pt idx="4">
                  <c:v>Software</c:v>
                </c:pt>
                <c:pt idx="5">
                  <c:v>Support</c:v>
                </c:pt>
              </c:strCache>
            </c:strRef>
          </c:cat>
          <c:val>
            <c:numRef>
              <c:f>'KPI 3'!$C$4:$C$9</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smooth val="0"/>
          <c:extLst>
            <c:ext xmlns:c16="http://schemas.microsoft.com/office/drawing/2014/chart" uri="{C3380CC4-5D6E-409C-BE32-E72D297353CC}">
              <c16:uniqueId val="{00000001-01D5-4D25-A54D-EE1E397FA93D}"/>
            </c:ext>
          </c:extLst>
        </c:ser>
        <c:dLbls>
          <c:showLegendKey val="0"/>
          <c:showVal val="1"/>
          <c:showCatName val="0"/>
          <c:showSerName val="0"/>
          <c:showPercent val="0"/>
          <c:showBubbleSize val="0"/>
        </c:dLbls>
        <c:marker val="1"/>
        <c:smooth val="0"/>
        <c:axId val="397932488"/>
        <c:axId val="397932816"/>
      </c:lineChart>
      <c:valAx>
        <c:axId val="397932816"/>
        <c:scaling>
          <c:orientation val="minMax"/>
        </c:scaling>
        <c:delete val="0"/>
        <c:axPos val="l"/>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noFill/>
                <a:latin typeface="+mn-lt"/>
                <a:ea typeface="+mn-ea"/>
                <a:cs typeface="+mn-cs"/>
              </a:defRPr>
            </a:pPr>
            <a:endParaRPr lang="en-US"/>
          </a:p>
        </c:txPr>
        <c:crossAx val="397932488"/>
        <c:crosses val="autoZero"/>
        <c:crossBetween val="between"/>
      </c:valAx>
      <c:catAx>
        <c:axId val="397932488"/>
        <c:scaling>
          <c:orientation val="minMax"/>
        </c:scaling>
        <c:delete val="1"/>
        <c:axPos val="b"/>
        <c:numFmt formatCode="General" sourceLinked="1"/>
        <c:majorTickMark val="out"/>
        <c:minorTickMark val="none"/>
        <c:tickLblPos val="nextTo"/>
        <c:crossAx val="397932816"/>
        <c:crosses val="autoZero"/>
        <c:auto val="1"/>
        <c:lblAlgn val="ctr"/>
        <c:lblOffset val="100"/>
        <c:noMultiLvlLbl val="0"/>
      </c:catAx>
      <c:valAx>
        <c:axId val="397930192"/>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noFill/>
                <a:latin typeface="+mn-lt"/>
                <a:ea typeface="+mn-ea"/>
                <a:cs typeface="+mn-cs"/>
              </a:defRPr>
            </a:pPr>
            <a:endParaRPr lang="en-US"/>
          </a:p>
        </c:txPr>
        <c:crossAx val="397929536"/>
        <c:crosses val="max"/>
        <c:crossBetween val="between"/>
      </c:valAx>
      <c:catAx>
        <c:axId val="397929536"/>
        <c:scaling>
          <c:orientation val="minMax"/>
        </c:scaling>
        <c:delete val="1"/>
        <c:axPos val="b"/>
        <c:numFmt formatCode="General" sourceLinked="1"/>
        <c:majorTickMark val="out"/>
        <c:minorTickMark val="none"/>
        <c:tickLblPos val="nextTo"/>
        <c:crossAx val="397930192"/>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[HR_Analytics_project.xlsx]KPI 4!PivotTable2</c:name>
    <c:fmtId val="25"/>
  </c:pivotSource>
  <c:chart>
    <c:title>
      <c:tx>
        <c:rich>
          <a:bodyPr rot="0" spcFirstLastPara="1" vertOverflow="ellipsis" vert="horz" wrap="square" anchor="ctr" anchorCtr="1"/>
          <a:lstStyle/>
          <a:p>
            <a:pPr>
              <a:defRPr sz="1600" b="1" i="0" u="none" strike="noStrike" kern="1200" cap="all" baseline="0">
                <a:solidFill>
                  <a:schemeClr val="tx1"/>
                </a:solidFill>
                <a:latin typeface="+mn-lt"/>
                <a:ea typeface="+mn-ea"/>
                <a:cs typeface="+mn-cs"/>
              </a:defRPr>
            </a:pPr>
            <a:r>
              <a:rPr lang="en-IN" sz="1600" dirty="0" err="1">
                <a:solidFill>
                  <a:schemeClr val="tx1"/>
                </a:solidFill>
                <a:latin typeface="Times New Roman" panose="02020603050405020304" pitchFamily="18" charset="0"/>
                <a:cs typeface="Times New Roman" panose="02020603050405020304" pitchFamily="18" charset="0"/>
              </a:rPr>
              <a:t>Avg</a:t>
            </a:r>
            <a:r>
              <a:rPr lang="en-IN" sz="1600" baseline="0" dirty="0">
                <a:solidFill>
                  <a:schemeClr val="tx1"/>
                </a:solidFill>
                <a:latin typeface="Times New Roman" panose="02020603050405020304" pitchFamily="18" charset="0"/>
                <a:cs typeface="Times New Roman" panose="02020603050405020304" pitchFamily="18" charset="0"/>
              </a:rPr>
              <a:t> Working years for each department</a:t>
            </a:r>
            <a:endParaRPr lang="en-IN" sz="1600"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
              <c:y val="-0.18518518518518517"/>
            </c:manualLayout>
          </c:layout>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
              <c:y val="-0.18518518518518517"/>
            </c:manualLayout>
          </c:layout>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
              <c:y val="-0.18518518518518517"/>
            </c:manualLayout>
          </c:layout>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'KPI 4'!$B$3</c:f>
              <c:strCache>
                <c:ptCount val="1"/>
                <c:pt idx="0">
                  <c:v>Total</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6D71-4EE5-BA9E-B16AD14F6D3D}"/>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6D71-4EE5-BA9E-B16AD14F6D3D}"/>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6D71-4EE5-BA9E-B16AD14F6D3D}"/>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6D71-4EE5-BA9E-B16AD14F6D3D}"/>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6D71-4EE5-BA9E-B16AD14F6D3D}"/>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B-6D71-4EE5-BA9E-B16AD14F6D3D}"/>
              </c:ext>
            </c:extLst>
          </c:dPt>
          <c:dLbls>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1-6D71-4EE5-BA9E-B16AD14F6D3D}"/>
                </c:ext>
              </c:extLst>
            </c:dLbl>
            <c:dLbl>
              <c:idx val="1"/>
              <c:layout>
                <c:manualLayout>
                  <c:x val="0"/>
                  <c:y val="-6.5632939260074482E-3"/>
                </c:manualLayout>
              </c:layout>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D71-4EE5-BA9E-B16AD14F6D3D}"/>
                </c:ext>
              </c:extLst>
            </c:dLbl>
            <c:dLbl>
              <c:idx val="2"/>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5-6D71-4EE5-BA9E-B16AD14F6D3D}"/>
                </c:ext>
              </c:extLst>
            </c:dLbl>
            <c:dLbl>
              <c:idx val="3"/>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7-6D71-4EE5-BA9E-B16AD14F6D3D}"/>
                </c:ext>
              </c:extLst>
            </c:dLbl>
            <c:dLbl>
              <c:idx val="4"/>
              <c:layout>
                <c:manualLayout>
                  <c:x val="0"/>
                  <c:y val="-0.18518518518518517"/>
                </c:manualLayout>
              </c:layout>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D71-4EE5-BA9E-B16AD14F6D3D}"/>
                </c:ext>
              </c:extLst>
            </c:dLbl>
            <c:dLbl>
              <c:idx val="5"/>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B-6D71-4EE5-BA9E-B16AD14F6D3D}"/>
                </c:ext>
              </c:extLst>
            </c:dLbl>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 4'!$A$4:$A$10</c:f>
              <c:strCache>
                <c:ptCount val="6"/>
                <c:pt idx="0">
                  <c:v>Hardware</c:v>
                </c:pt>
                <c:pt idx="1">
                  <c:v>Human Resources</c:v>
                </c:pt>
                <c:pt idx="2">
                  <c:v>Research &amp; Development</c:v>
                </c:pt>
                <c:pt idx="3">
                  <c:v>Sales</c:v>
                </c:pt>
                <c:pt idx="4">
                  <c:v>Software</c:v>
                </c:pt>
                <c:pt idx="5">
                  <c:v>Support</c:v>
                </c:pt>
              </c:strCache>
            </c:strRef>
          </c:cat>
          <c:val>
            <c:numRef>
              <c:f>'KPI 4'!$B$4:$B$10</c:f>
              <c:numCache>
                <c:formatCode>0.00</c:formatCode>
                <c:ptCount val="6"/>
                <c:pt idx="0">
                  <c:v>20.667033908679151</c:v>
                </c:pt>
                <c:pt idx="1">
                  <c:v>20.489902589688761</c:v>
                </c:pt>
                <c:pt idx="2">
                  <c:v>20.648515446568098</c:v>
                </c:pt>
                <c:pt idx="3">
                  <c:v>20.31870341890453</c:v>
                </c:pt>
                <c:pt idx="4">
                  <c:v>20.521353166986565</c:v>
                </c:pt>
                <c:pt idx="5">
                  <c:v>20.341360626128839</c:v>
                </c:pt>
              </c:numCache>
            </c:numRef>
          </c:val>
          <c:extLst>
            <c:ext xmlns:c16="http://schemas.microsoft.com/office/drawing/2014/chart" uri="{C3380CC4-5D6E-409C-BE32-E72D297353CC}">
              <c16:uniqueId val="{0000000C-6D71-4EE5-BA9E-B16AD14F6D3D}"/>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[HR_Analytics_project.xlsx]KPI 5!PivotTable3</c:name>
    <c:fmtId val="36"/>
  </c:pivotSource>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IN" sz="1600" dirty="0">
                <a:solidFill>
                  <a:schemeClr val="tx1"/>
                </a:solidFill>
                <a:latin typeface="Times New Roman" panose="02020603050405020304" pitchFamily="18" charset="0"/>
                <a:cs typeface="Times New Roman" panose="02020603050405020304" pitchFamily="18" charset="0"/>
              </a:rPr>
              <a:t>Job Role v/s Work Life Balance</a:t>
            </a:r>
          </a:p>
        </c:rich>
      </c:tx>
      <c:layout>
        <c:manualLayout>
          <c:xMode val="edge"/>
          <c:yMode val="edge"/>
          <c:x val="0.28964218472577402"/>
          <c:y val="1.4577259475218658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0812048283952018E-2"/>
          <c:y val="0.12410321158834738"/>
          <c:w val="0.958375903432096"/>
          <c:h val="0.51447923601386558"/>
        </c:manualLayout>
      </c:layout>
      <c:lineChart>
        <c:grouping val="standard"/>
        <c:varyColors val="0"/>
        <c:ser>
          <c:idx val="0"/>
          <c:order val="0"/>
          <c:tx>
            <c:strRef>
              <c:f>'KPI 5'!$B$3</c:f>
              <c:strCache>
                <c:ptCount val="1"/>
                <c:pt idx="0">
                  <c:v>Total</c:v>
                </c:pt>
              </c:strCache>
            </c:strRef>
          </c:tx>
          <c:spPr>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trendline>
            <c:spPr>
              <a:ln w="19050" cap="rnd">
                <a:solidFill>
                  <a:srgbClr val="FF0000"/>
                </a:solidFill>
                <a:prstDash val="sysDash"/>
                <a:headEnd type="oval"/>
                <a:tailEnd type="stealth"/>
              </a:ln>
              <a:effectLst/>
            </c:spPr>
            <c:trendlineType val="linear"/>
            <c:dispRSqr val="0"/>
            <c:dispEq val="0"/>
          </c:trendline>
          <c:cat>
            <c:strRef>
              <c:f>'KPI 5'!$A$4:$A$14</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'KPI 5'!$B$4:$B$14</c:f>
              <c:numCache>
                <c:formatCode>0.00</c:formatCode>
                <c:ptCount val="10"/>
                <c:pt idx="0">
                  <c:v>2.464593781344032</c:v>
                </c:pt>
                <c:pt idx="1">
                  <c:v>2.5221010901883054</c:v>
                </c:pt>
                <c:pt idx="2">
                  <c:v>2.5083198051948052</c:v>
                </c:pt>
                <c:pt idx="3">
                  <c:v>2.4890065146579805</c:v>
                </c:pt>
                <c:pt idx="4">
                  <c:v>2.4714058776806991</c:v>
                </c:pt>
                <c:pt idx="5">
                  <c:v>2.4913550462404501</c:v>
                </c:pt>
                <c:pt idx="6">
                  <c:v>2.5131369426751591</c:v>
                </c:pt>
                <c:pt idx="7">
                  <c:v>2.4924363057324839</c:v>
                </c:pt>
                <c:pt idx="8">
                  <c:v>2.5173164456758363</c:v>
                </c:pt>
                <c:pt idx="9">
                  <c:v>2.5170352659892408</c:v>
                </c:pt>
              </c:numCache>
            </c:numRef>
          </c:val>
          <c:smooth val="0"/>
          <c:extLst>
            <c:ext xmlns:c16="http://schemas.microsoft.com/office/drawing/2014/chart" uri="{C3380CC4-5D6E-409C-BE32-E72D297353CC}">
              <c16:uniqueId val="{00000001-C3FA-4924-A020-5FCA834D4E33}"/>
            </c:ext>
          </c:extLst>
        </c:ser>
        <c:dLbls>
          <c:dLblPos val="t"/>
          <c:showLegendKey val="0"/>
          <c:showVal val="1"/>
          <c:showCatName val="0"/>
          <c:showSerName val="0"/>
          <c:showPercent val="0"/>
          <c:showBubbleSize val="0"/>
        </c:dLbls>
        <c:marker val="1"/>
        <c:smooth val="0"/>
        <c:axId val="817130095"/>
        <c:axId val="888562607"/>
      </c:lineChart>
      <c:catAx>
        <c:axId val="817130095"/>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888562607"/>
        <c:crosses val="autoZero"/>
        <c:auto val="1"/>
        <c:lblAlgn val="ctr"/>
        <c:lblOffset val="100"/>
        <c:noMultiLvlLbl val="0"/>
      </c:catAx>
      <c:valAx>
        <c:axId val="888562607"/>
        <c:scaling>
          <c:orientation val="minMax"/>
        </c:scaling>
        <c:delete val="1"/>
        <c:axPos val="l"/>
        <c:numFmt formatCode="0.00" sourceLinked="1"/>
        <c:majorTickMark val="none"/>
        <c:minorTickMark val="none"/>
        <c:tickLblPos val="nextTo"/>
        <c:crossAx val="8171300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[HR_Analytics_project (3).xlsx]KPI 6!PivotTable3</c:name>
    <c:fmtId val="23"/>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IN" sz="1600" b="1" dirty="0">
                <a:solidFill>
                  <a:schemeClr val="tx1"/>
                </a:solidFill>
                <a:latin typeface="Times New Roman" panose="02020603050405020304" pitchFamily="18" charset="0"/>
                <a:cs typeface="Times New Roman" panose="02020603050405020304" pitchFamily="18" charset="0"/>
              </a:rPr>
              <a:t>Attrition Rate v/s Last Year Since Promotion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28575" cap="rnd">
            <a:solidFill>
              <a:schemeClr val="accent6"/>
            </a:solidFill>
            <a:round/>
          </a:ln>
          <a:effectLst/>
        </c:spPr>
        <c:marker>
          <c:symbol val="triangle"/>
          <c:size val="7"/>
          <c:spPr>
            <a:solidFill>
              <a:schemeClr val="accent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accent6"/>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6"/>
            </a:solidFill>
            <a:round/>
          </a:ln>
          <a:effectLst/>
        </c:spPr>
        <c:marker>
          <c:symbol val="triangle"/>
          <c:size val="7"/>
          <c:spPr>
            <a:solidFill>
              <a:schemeClr val="accent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accent6"/>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6"/>
            </a:solidFill>
            <a:round/>
          </a:ln>
          <a:effectLst/>
        </c:spPr>
        <c:marker>
          <c:symbol val="triangle"/>
          <c:size val="7"/>
          <c:spPr>
            <a:solidFill>
              <a:schemeClr val="accent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accent6"/>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5307640031546132E-2"/>
          <c:y val="0.10093887744101311"/>
          <c:w val="0.86536110074611861"/>
          <c:h val="0.81438975240746558"/>
        </c:manualLayout>
      </c:layout>
      <c:barChart>
        <c:barDir val="col"/>
        <c:grouping val="clustered"/>
        <c:varyColors val="0"/>
        <c:ser>
          <c:idx val="1"/>
          <c:order val="1"/>
          <c:tx>
            <c:strRef>
              <c:f>'KPI 6'!$C$3</c:f>
              <c:strCache>
                <c:ptCount val="1"/>
                <c:pt idx="0">
                  <c:v>Average of YearsSinceLastPromotion</c:v>
                </c:pt>
              </c:strCache>
            </c:strRef>
          </c:tx>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2700000" scaled="1"/>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6'!$A$4:$A$10</c:f>
              <c:strCache>
                <c:ptCount val="6"/>
                <c:pt idx="0">
                  <c:v>Hardware</c:v>
                </c:pt>
                <c:pt idx="1">
                  <c:v>Human Resources</c:v>
                </c:pt>
                <c:pt idx="2">
                  <c:v>Research &amp; Development</c:v>
                </c:pt>
                <c:pt idx="3">
                  <c:v>Sales</c:v>
                </c:pt>
                <c:pt idx="4">
                  <c:v>Software</c:v>
                </c:pt>
                <c:pt idx="5">
                  <c:v>Support</c:v>
                </c:pt>
              </c:strCache>
            </c:strRef>
          </c:cat>
          <c:val>
            <c:numRef>
              <c:f>'KPI 6'!$C$4:$C$10</c:f>
              <c:numCache>
                <c:formatCode>0.0</c:formatCode>
                <c:ptCount val="6"/>
                <c:pt idx="0">
                  <c:v>5.7846737666789076</c:v>
                </c:pt>
                <c:pt idx="1">
                  <c:v>5.9112615823235926</c:v>
                </c:pt>
                <c:pt idx="2">
                  <c:v>5.8692150498858036</c:v>
                </c:pt>
                <c:pt idx="3">
                  <c:v>5.8699869868685672</c:v>
                </c:pt>
                <c:pt idx="4">
                  <c:v>5.9517754318618046</c:v>
                </c:pt>
                <c:pt idx="5">
                  <c:v>5.841782059000602</c:v>
                </c:pt>
              </c:numCache>
            </c:numRef>
          </c:val>
          <c:extLst>
            <c:ext xmlns:c16="http://schemas.microsoft.com/office/drawing/2014/chart" uri="{C3380CC4-5D6E-409C-BE32-E72D297353CC}">
              <c16:uniqueId val="{00000000-EFD1-42C5-B564-69B39020128E}"/>
            </c:ext>
          </c:extLst>
        </c:ser>
        <c:dLbls>
          <c:dLblPos val="inEnd"/>
          <c:showLegendKey val="0"/>
          <c:showVal val="1"/>
          <c:showCatName val="0"/>
          <c:showSerName val="0"/>
          <c:showPercent val="0"/>
          <c:showBubbleSize val="0"/>
        </c:dLbls>
        <c:gapWidth val="219"/>
        <c:axId val="1649723072"/>
        <c:axId val="1653749552"/>
      </c:barChart>
      <c:lineChart>
        <c:grouping val="standard"/>
        <c:varyColors val="0"/>
        <c:ser>
          <c:idx val="0"/>
          <c:order val="0"/>
          <c:tx>
            <c:strRef>
              <c:f>'KPI 6'!$B$3</c:f>
              <c:strCache>
                <c:ptCount val="1"/>
                <c:pt idx="0">
                  <c:v>Average of Attrition Count</c:v>
                </c:pt>
              </c:strCache>
            </c:strRef>
          </c:tx>
          <c:spPr>
            <a:ln w="28575" cap="rnd">
              <a:solidFill>
                <a:schemeClr val="accent2">
                  <a:lumMod val="60000"/>
                  <a:lumOff val="40000"/>
                </a:schemeClr>
              </a:solidFill>
              <a:round/>
            </a:ln>
            <a:effectLst/>
          </c:spPr>
          <c:marker>
            <c:symbol val="triangle"/>
            <c:size val="7"/>
            <c:spPr>
              <a:solidFill>
                <a:srgbClr val="002060"/>
              </a:solidFill>
              <a:ln w="9525">
                <a:noFill/>
              </a:ln>
              <a:effectLst/>
            </c:spPr>
          </c:marker>
          <c:dLbls>
            <c:dLbl>
              <c:idx val="3"/>
              <c:layout>
                <c:manualLayout>
                  <c:x val="1.5894644077081695E-2"/>
                  <c:y val="5.777007510109763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FD1-42C5-B564-69B39020128E}"/>
                </c:ext>
              </c:extLst>
            </c:dLbl>
            <c:dLbl>
              <c:idx val="4"/>
              <c:layout>
                <c:manualLayout>
                  <c:x val="2.0435970956247891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FD1-42C5-B564-69B39020128E}"/>
                </c:ext>
              </c:extLst>
            </c:dLbl>
            <c:dLbl>
              <c:idx val="5"/>
              <c:layout>
                <c:manualLayout>
                  <c:x val="-1.1353317197915661E-2"/>
                  <c:y val="2.888503755054881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FD1-42C5-B564-69B39020128E}"/>
                </c:ext>
              </c:extLst>
            </c:dLbl>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6'!$A$4:$A$10</c:f>
              <c:strCache>
                <c:ptCount val="6"/>
                <c:pt idx="0">
                  <c:v>Hardware</c:v>
                </c:pt>
                <c:pt idx="1">
                  <c:v>Human Resources</c:v>
                </c:pt>
                <c:pt idx="2">
                  <c:v>Research &amp; Development</c:v>
                </c:pt>
                <c:pt idx="3">
                  <c:v>Sales</c:v>
                </c:pt>
                <c:pt idx="4">
                  <c:v>Software</c:v>
                </c:pt>
                <c:pt idx="5">
                  <c:v>Support</c:v>
                </c:pt>
              </c:strCache>
            </c:strRef>
          </c:cat>
          <c:val>
            <c:numRef>
              <c:f>'KPI 6'!$B$4:$B$10</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smooth val="0"/>
          <c:extLst>
            <c:ext xmlns:c16="http://schemas.microsoft.com/office/drawing/2014/chart" uri="{C3380CC4-5D6E-409C-BE32-E72D297353CC}">
              <c16:uniqueId val="{00000001-EFD1-42C5-B564-69B39020128E}"/>
            </c:ext>
          </c:extLst>
        </c:ser>
        <c:dLbls>
          <c:showLegendKey val="0"/>
          <c:showVal val="1"/>
          <c:showCatName val="0"/>
          <c:showSerName val="0"/>
          <c:showPercent val="0"/>
          <c:showBubbleSize val="0"/>
        </c:dLbls>
        <c:marker val="1"/>
        <c:smooth val="0"/>
        <c:axId val="1649709632"/>
        <c:axId val="1653761456"/>
      </c:lineChart>
      <c:catAx>
        <c:axId val="1649723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653749552"/>
        <c:crosses val="autoZero"/>
        <c:auto val="1"/>
        <c:lblAlgn val="ctr"/>
        <c:lblOffset val="100"/>
        <c:noMultiLvlLbl val="0"/>
      </c:catAx>
      <c:valAx>
        <c:axId val="1653749552"/>
        <c:scaling>
          <c:orientation val="minMax"/>
        </c:scaling>
        <c:delete val="0"/>
        <c:axPos val="l"/>
        <c:majorGridlines>
          <c:spPr>
            <a:ln w="9525" cap="flat" cmpd="sng" algn="ctr">
              <a:no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850" b="0" i="0" u="none" strike="noStrike" kern="1200" baseline="0">
                <a:noFill/>
                <a:latin typeface="Times New Roman" panose="02020603050405020304" pitchFamily="18" charset="0"/>
                <a:ea typeface="+mn-ea"/>
                <a:cs typeface="Times New Roman" panose="02020603050405020304" pitchFamily="18" charset="0"/>
              </a:defRPr>
            </a:pPr>
            <a:endParaRPr lang="en-US"/>
          </a:p>
        </c:txPr>
        <c:crossAx val="1649723072"/>
        <c:crosses val="autoZero"/>
        <c:crossBetween val="between"/>
      </c:valAx>
      <c:valAx>
        <c:axId val="1653761456"/>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850" b="0" i="0" u="none" strike="noStrike" kern="1200" baseline="0">
                <a:noFill/>
                <a:latin typeface="Times New Roman" panose="02020603050405020304" pitchFamily="18" charset="0"/>
                <a:ea typeface="+mn-ea"/>
                <a:cs typeface="Times New Roman" panose="02020603050405020304" pitchFamily="18" charset="0"/>
              </a:defRPr>
            </a:pPr>
            <a:endParaRPr lang="en-US"/>
          </a:p>
        </c:txPr>
        <c:crossAx val="1649709632"/>
        <c:crosses val="max"/>
        <c:crossBetween val="between"/>
      </c:valAx>
      <c:catAx>
        <c:axId val="1649709632"/>
        <c:scaling>
          <c:orientation val="minMax"/>
        </c:scaling>
        <c:delete val="1"/>
        <c:axPos val="b"/>
        <c:numFmt formatCode="General" sourceLinked="1"/>
        <c:majorTickMark val="out"/>
        <c:minorTickMark val="none"/>
        <c:tickLblPos val="nextTo"/>
        <c:crossAx val="16537614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6/1/2024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6/1/2024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3</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987DB-B927-74AC-9E12-C36F1E40D1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FE7BEB-FC19-ABF7-85D4-5A6C707FA3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24155B-7460-6DAE-76C5-DCC7CF11938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3F04C2-DEA2-8CDE-42D7-A21D294913A1}"/>
              </a:ext>
            </a:extLst>
          </p:cNvPr>
          <p:cNvSpPr>
            <a:spLocks noGrp="1"/>
          </p:cNvSpPr>
          <p:nvPr>
            <p:ph type="sldNum" sz="quarter" idx="5"/>
          </p:nvPr>
        </p:nvSpPr>
        <p:spPr/>
        <p:txBody>
          <a:bodyPr/>
          <a:lstStyle/>
          <a:p>
            <a:fld id="{0775476F-A808-1F46-A368-07984F6DA22E}" type="slidenum">
              <a:rPr lang="en-US" smtClean="0"/>
              <a:t>10</a:t>
            </a:fld>
            <a:endParaRPr lang="en-US" dirty="0"/>
          </a:p>
        </p:txBody>
      </p:sp>
    </p:spTree>
    <p:extLst>
      <p:ext uri="{BB962C8B-B14F-4D97-AF65-F5344CB8AC3E}">
        <p14:creationId xmlns:p14="http://schemas.microsoft.com/office/powerpoint/2010/main" val="927389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97504" y="2426947"/>
            <a:ext cx="6693408" cy="1088136"/>
          </a:xfrm>
        </p:spPr>
        <p:txBody>
          <a:bodyPr/>
          <a:lstStyle/>
          <a:p>
            <a:r>
              <a:rPr lang="en-US" dirty="0"/>
              <a:t>HR ANALYTICS</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4385388" y="1637709"/>
            <a:ext cx="3517640" cy="687655"/>
          </a:xfrm>
        </p:spPr>
        <p:txBody>
          <a:bodyPr>
            <a:normAutofit fontScale="25000" lnSpcReduction="20000"/>
          </a:bodyPr>
          <a:lstStyle/>
          <a:p>
            <a:r>
              <a:rPr lang="en-US" dirty="0"/>
              <a:t>​</a:t>
            </a:r>
            <a:r>
              <a:rPr lang="en-US" sz="17600" dirty="0"/>
              <a:t>WELCOME </a:t>
            </a:r>
          </a:p>
          <a:p>
            <a:r>
              <a:rPr lang="en-US" sz="17600" dirty="0"/>
              <a:t>TO</a:t>
            </a:r>
          </a:p>
        </p:txBody>
      </p:sp>
      <p:sp>
        <p:nvSpPr>
          <p:cNvPr id="5" name="Subtitle 2">
            <a:extLst>
              <a:ext uri="{FF2B5EF4-FFF2-40B4-BE49-F238E27FC236}">
                <a16:creationId xmlns:a16="http://schemas.microsoft.com/office/drawing/2014/main" id="{AF0E127E-D1AE-3DC6-7BE9-4CEAD9D565DB}"/>
              </a:ext>
            </a:extLst>
          </p:cNvPr>
          <p:cNvSpPr txBox="1">
            <a:spLocks/>
          </p:cNvSpPr>
          <p:nvPr/>
        </p:nvSpPr>
        <p:spPr>
          <a:xfrm>
            <a:off x="3676261" y="3718249"/>
            <a:ext cx="4935894" cy="438912"/>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Clr>
                <a:srgbClr val="73292A"/>
              </a:buClr>
              <a:buFont typeface="Arial" panose="020B0604020202020204" pitchFamily="34" charset="0"/>
              <a:buNone/>
              <a:defRPr sz="2400" kern="1200">
                <a:solidFill>
                  <a:schemeClr val="accent3"/>
                </a:solidFill>
                <a:latin typeface="+mn-lt"/>
                <a:ea typeface="+mn-ea"/>
                <a:cs typeface="+mn-cs"/>
              </a:defRPr>
            </a:lvl1pPr>
            <a:lvl2pPr marL="457200" indent="0" algn="ctr" defTabSz="914400" rtl="0" eaLnBrk="1" latinLnBrk="0" hangingPunct="1">
              <a:lnSpc>
                <a:spcPct val="90000"/>
              </a:lnSpc>
              <a:spcBef>
                <a:spcPts val="500"/>
              </a:spcBef>
              <a:buClr>
                <a:srgbClr val="73292A"/>
              </a:buClr>
              <a:buFont typeface="Arial" panose="020B0604020202020204" pitchFamily="34" charset="0"/>
              <a:buNone/>
              <a:defRPr sz="2000" kern="1200">
                <a:solidFill>
                  <a:schemeClr val="accent3"/>
                </a:solidFill>
                <a:latin typeface="+mn-lt"/>
                <a:ea typeface="+mn-ea"/>
                <a:cs typeface="+mn-cs"/>
              </a:defRPr>
            </a:lvl2pPr>
            <a:lvl3pPr marL="914400" indent="0" algn="ctr" defTabSz="914400" rtl="0" eaLnBrk="1" latinLnBrk="0" hangingPunct="1">
              <a:lnSpc>
                <a:spcPct val="90000"/>
              </a:lnSpc>
              <a:spcBef>
                <a:spcPts val="500"/>
              </a:spcBef>
              <a:buClr>
                <a:srgbClr val="73292A"/>
              </a:buClr>
              <a:buFont typeface="Arial" panose="020B0604020202020204" pitchFamily="34" charset="0"/>
              <a:buNone/>
              <a:defRPr sz="1800" kern="1200">
                <a:solidFill>
                  <a:schemeClr val="accent3"/>
                </a:solidFill>
                <a:latin typeface="+mn-lt"/>
                <a:ea typeface="+mn-ea"/>
                <a:cs typeface="+mn-cs"/>
              </a:defRPr>
            </a:lvl3pPr>
            <a:lvl4pPr marL="1371600" indent="0" algn="ctr" defTabSz="914400" rtl="0" eaLnBrk="1" latinLnBrk="0" hangingPunct="1">
              <a:lnSpc>
                <a:spcPct val="90000"/>
              </a:lnSpc>
              <a:spcBef>
                <a:spcPts val="500"/>
              </a:spcBef>
              <a:buClr>
                <a:srgbClr val="73292A"/>
              </a:buClr>
              <a:buFont typeface="Arial" panose="020B0604020202020204" pitchFamily="34" charset="0"/>
              <a:buNone/>
              <a:defRPr sz="1600" kern="1200">
                <a:solidFill>
                  <a:schemeClr val="accent3"/>
                </a:solidFill>
                <a:latin typeface="+mn-lt"/>
                <a:ea typeface="+mn-ea"/>
                <a:cs typeface="+mn-cs"/>
              </a:defRPr>
            </a:lvl4pPr>
            <a:lvl5pPr marL="1828800" indent="0" algn="ctr" defTabSz="914400" rtl="0" eaLnBrk="1" latinLnBrk="0" hangingPunct="1">
              <a:lnSpc>
                <a:spcPct val="90000"/>
              </a:lnSpc>
              <a:spcBef>
                <a:spcPts val="500"/>
              </a:spcBef>
              <a:buClr>
                <a:srgbClr val="73292A"/>
              </a:buClr>
              <a:buFont typeface="Arial" panose="020B0604020202020204" pitchFamily="34" charset="0"/>
              <a:buNone/>
              <a:defRPr sz="1600" kern="1200">
                <a:solidFill>
                  <a:schemeClr val="accent3"/>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7600" dirty="0"/>
              <a:t>PRESENTATION</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a:extLst>
            <a:ext uri="{FF2B5EF4-FFF2-40B4-BE49-F238E27FC236}">
              <a16:creationId xmlns:a16="http://schemas.microsoft.com/office/drawing/2014/main" id="{2D3C7BA2-22B3-DADC-29B0-44FF402D97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0EE280-5FB2-E107-2D47-3001E0833309}"/>
              </a:ext>
            </a:extLst>
          </p:cNvPr>
          <p:cNvSpPr>
            <a:spLocks noGrp="1"/>
          </p:cNvSpPr>
          <p:nvPr>
            <p:ph type="title"/>
          </p:nvPr>
        </p:nvSpPr>
        <p:spPr>
          <a:xfrm>
            <a:off x="1153668" y="4048125"/>
            <a:ext cx="9884664" cy="895350"/>
          </a:xfrm>
        </p:spPr>
        <p:txBody>
          <a:bodyPr/>
          <a:lstStyle/>
          <a:p>
            <a:r>
              <a:rPr lang="en-US" dirty="0"/>
              <a:t>….THANK YOU….</a:t>
            </a:r>
          </a:p>
        </p:txBody>
      </p:sp>
    </p:spTree>
    <p:extLst>
      <p:ext uri="{BB962C8B-B14F-4D97-AF65-F5344CB8AC3E}">
        <p14:creationId xmlns:p14="http://schemas.microsoft.com/office/powerpoint/2010/main" val="3257112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a:p>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6" name="Rectangle 1">
            <a:extLst>
              <a:ext uri="{FF2B5EF4-FFF2-40B4-BE49-F238E27FC236}">
                <a16:creationId xmlns:a16="http://schemas.microsoft.com/office/drawing/2014/main" id="{913E07D0-C0C0-BE22-2443-E55744C035AD}"/>
              </a:ext>
            </a:extLst>
          </p:cNvPr>
          <p:cNvSpPr>
            <a:spLocks noGrp="1" noChangeArrowheads="1"/>
          </p:cNvSpPr>
          <p:nvPr>
            <p:ph idx="1"/>
          </p:nvPr>
        </p:nvSpPr>
        <p:spPr bwMode="auto">
          <a:xfrm>
            <a:off x="2823536" y="2377878"/>
            <a:ext cx="6911374" cy="2585323"/>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HR analytics project endeavors to harness the power of data to drive strategic HR decision-making and enhance organizational performance. By leveraging KPIs and analytical tools such as Excel, MySQL, Tableau, and Power BI, we aim to unlock valuable insights into workforce dynamics, thereby enabling organizations to optimize their HR strategies, foster employee engagement, and achieve sustainable growth in today's competitive business environment.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99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737009" y="506219"/>
            <a:ext cx="5369265" cy="788755"/>
          </a:xfrm>
          <a:blipFill>
            <a:blip r:embed="rId3">
              <a:alphaModFix amt="36000"/>
            </a:blip>
            <a:tile tx="0" ty="0" sx="100000" sy="100000" flip="none" algn="tl"/>
          </a:blipFill>
        </p:spPr>
        <p:txBody>
          <a:bodyPr>
            <a:normAutofit/>
          </a:bodyPr>
          <a:lstStyle/>
          <a:p>
            <a:r>
              <a:rPr lang="en-US" dirty="0">
                <a:gradFill>
                  <a:gsLst>
                    <a:gs pos="0">
                      <a:schemeClr val="accent3">
                        <a:lumMod val="67000"/>
                      </a:schemeClr>
                    </a:gs>
                    <a:gs pos="48000">
                      <a:schemeClr val="accent3">
                        <a:lumMod val="97000"/>
                        <a:lumOff val="3000"/>
                      </a:schemeClr>
                    </a:gs>
                    <a:gs pos="100000">
                      <a:schemeClr val="accent3">
                        <a:lumMod val="60000"/>
                        <a:lumOff val="40000"/>
                      </a:schemeClr>
                    </a:gs>
                  </a:gsLst>
                  <a:lin ang="5400000" scaled="1"/>
                </a:gradFill>
                <a:latin typeface="Baskerville Old Face" panose="02020602080505020303" pitchFamily="18" charset="77"/>
                <a:cs typeface="Calibri Light"/>
              </a:rPr>
              <a:t>           KPIs</a:t>
            </a:r>
            <a:endParaRPr lang="en-US" dirty="0">
              <a:gradFill>
                <a:gsLst>
                  <a:gs pos="0">
                    <a:schemeClr val="accent3">
                      <a:lumMod val="67000"/>
                    </a:schemeClr>
                  </a:gs>
                  <a:gs pos="48000">
                    <a:schemeClr val="accent3">
                      <a:lumMod val="97000"/>
                      <a:lumOff val="3000"/>
                    </a:schemeClr>
                  </a:gs>
                  <a:gs pos="100000">
                    <a:schemeClr val="accent3">
                      <a:lumMod val="60000"/>
                      <a:lumOff val="40000"/>
                    </a:schemeClr>
                  </a:gs>
                </a:gsLst>
                <a:lin ang="5400000" scaled="1"/>
              </a:gra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a:xfrm>
            <a:off x="852762" y="1553464"/>
            <a:ext cx="4760637" cy="4242816"/>
          </a:xfrm>
        </p:spPr>
        <p:txBody>
          <a:bodyPr>
            <a:normAutofit fontScale="77500" lnSpcReduction="20000"/>
          </a:bodyPr>
          <a:lstStyle/>
          <a:p>
            <a:r>
              <a:rPr lang="en-US" dirty="0">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rPr>
              <a:t>HR</a:t>
            </a:r>
          </a:p>
          <a:p>
            <a:r>
              <a:rPr lang="en-US" sz="4600" dirty="0">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rPr>
              <a:t>ANALYTICS</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1531" y="2194560"/>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6737009" y="1466851"/>
            <a:ext cx="5454991" cy="5010149"/>
          </a:xfrm>
          <a:blipFill dpi="0" rotWithShape="1">
            <a:blip r:embed="rId3">
              <a:alphaModFix amt="36000"/>
            </a:blip>
            <a:srcRect/>
            <a:tile tx="0" ty="0" sx="100000" sy="100000" flip="none" algn="tl"/>
          </a:blipFill>
        </p:spPr>
        <p:txBody>
          <a:bodyPr vert="horz" lIns="91440" tIns="45720" rIns="91440" bIns="45720" rtlCol="0" anchor="t">
            <a:noAutofit/>
          </a:bodyPr>
          <a:lstStyle/>
          <a:p>
            <a:pPr marL="457200" indent="-457200">
              <a:buFont typeface="+mj-lt"/>
              <a:buAutoNum type="arabicPeriod"/>
            </a:pPr>
            <a:r>
              <a:rPr lang="en-US" sz="2000" dirty="0">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5400000" scaled="1"/>
                  <a:tileRect/>
                </a:gradFill>
                <a:latin typeface="Aptos" panose="020B0004020202020204" pitchFamily="34" charset="0"/>
              </a:rPr>
              <a:t>Average Attrition Rate For All Departments</a:t>
            </a:r>
          </a:p>
          <a:p>
            <a:pPr marL="457200" indent="-457200">
              <a:buFont typeface="+mj-lt"/>
              <a:buAutoNum type="arabicPeriod"/>
            </a:pPr>
            <a:r>
              <a:rPr lang="en-US" sz="2000" dirty="0">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5400000" scaled="1"/>
                  <a:tileRect/>
                </a:gradFill>
                <a:latin typeface="Aptos" panose="020B0004020202020204" pitchFamily="34" charset="0"/>
              </a:rPr>
              <a:t>Average Hourly Rate Of Male Research Scientist </a:t>
            </a:r>
          </a:p>
          <a:p>
            <a:pPr marL="457200" indent="-457200">
              <a:buFont typeface="+mj-lt"/>
              <a:buAutoNum type="arabicPeriod"/>
            </a:pPr>
            <a:r>
              <a:rPr lang="en-US" sz="2000" dirty="0">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5400000" scaled="1"/>
                  <a:tileRect/>
                </a:gradFill>
                <a:latin typeface="Aptos" panose="020B0004020202020204" pitchFamily="34" charset="0"/>
              </a:rPr>
              <a:t>Attrition Rate VS Monthly Income Stats</a:t>
            </a:r>
          </a:p>
          <a:p>
            <a:pPr marL="457200" indent="-457200">
              <a:buFont typeface="+mj-lt"/>
              <a:buAutoNum type="arabicPeriod"/>
            </a:pPr>
            <a:r>
              <a:rPr lang="en-US" sz="2000" dirty="0">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5400000" scaled="1"/>
                  <a:tileRect/>
                </a:gradFill>
                <a:latin typeface="Aptos" panose="020B0004020202020204" pitchFamily="34" charset="0"/>
              </a:rPr>
              <a:t>Average Working Years For Each Department</a:t>
            </a:r>
          </a:p>
          <a:p>
            <a:pPr marL="457200" indent="-457200">
              <a:buFont typeface="+mj-lt"/>
              <a:buAutoNum type="arabicPeriod"/>
            </a:pPr>
            <a:r>
              <a:rPr lang="en-US" sz="2000" dirty="0">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5400000" scaled="1"/>
                  <a:tileRect/>
                </a:gradFill>
                <a:latin typeface="Aptos" panose="020B0004020202020204" pitchFamily="34" charset="0"/>
              </a:rPr>
              <a:t>Job Role VS </a:t>
            </a:r>
            <a:r>
              <a:rPr lang="en-US" sz="2000" dirty="0" err="1">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5400000" scaled="1"/>
                  <a:tileRect/>
                </a:gradFill>
                <a:latin typeface="Aptos" panose="020B0004020202020204" pitchFamily="34" charset="0"/>
              </a:rPr>
              <a:t>WorkLife</a:t>
            </a:r>
            <a:r>
              <a:rPr lang="en-US" sz="2000" dirty="0">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5400000" scaled="1"/>
                  <a:tileRect/>
                </a:gradFill>
                <a:latin typeface="Aptos" panose="020B0004020202020204" pitchFamily="34" charset="0"/>
              </a:rPr>
              <a:t> Balance </a:t>
            </a:r>
          </a:p>
          <a:p>
            <a:pPr marL="457200" indent="-457200">
              <a:buFont typeface="+mj-lt"/>
              <a:buAutoNum type="arabicPeriod"/>
            </a:pPr>
            <a:r>
              <a:rPr lang="en-US" sz="2000" dirty="0">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5400000" scaled="1"/>
                  <a:tileRect/>
                </a:gradFill>
                <a:latin typeface="Aptos" panose="020B0004020202020204" pitchFamily="34" charset="0"/>
              </a:rPr>
              <a:t>Attrition Rate VS Year Since Last Promotion Relation </a:t>
            </a:r>
            <a:endParaRPr lang="en-IN" sz="2000" dirty="0">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5400000" scaled="1"/>
                <a:tileRect/>
              </a:gradFill>
              <a:latin typeface="Aptos" panose="020B0004020202020204" pitchFamily="34" charset="0"/>
            </a:endParaRPr>
          </a:p>
          <a:p>
            <a:endParaRPr lang="en-US" sz="2000"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3</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38200" y="380999"/>
            <a:ext cx="10515600" cy="365125"/>
          </a:xfrm>
        </p:spPr>
        <p:txBody>
          <a:bodyPr>
            <a:noAutofit/>
          </a:bodyPr>
          <a:lstStyle/>
          <a:p>
            <a:r>
              <a:rPr lang="en-US" sz="2800" b="1" u="sng" dirty="0">
                <a:latin typeface="Times New Roman" panose="02020603050405020304" pitchFamily="18" charset="0"/>
                <a:cs typeface="Times New Roman" panose="02020603050405020304" pitchFamily="18" charset="0"/>
              </a:rPr>
              <a:t>KPI-1  Average Attrition Rate For All Departments</a:t>
            </a: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41" name="TextBox 40">
            <a:extLst>
              <a:ext uri="{FF2B5EF4-FFF2-40B4-BE49-F238E27FC236}">
                <a16:creationId xmlns:a16="http://schemas.microsoft.com/office/drawing/2014/main" id="{93CADFAA-C326-7154-C024-D7C2F1FC3BE5}"/>
              </a:ext>
            </a:extLst>
          </p:cNvPr>
          <p:cNvSpPr txBox="1"/>
          <p:nvPr/>
        </p:nvSpPr>
        <p:spPr>
          <a:xfrm>
            <a:off x="5838824" y="906601"/>
            <a:ext cx="6353176" cy="563231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Summary:</a:t>
            </a:r>
          </a:p>
          <a:p>
            <a:r>
              <a:rPr lang="en-US" dirty="0">
                <a:latin typeface="Times New Roman" panose="02020603050405020304" pitchFamily="18" charset="0"/>
                <a:cs typeface="Times New Roman" panose="02020603050405020304" pitchFamily="18" charset="0"/>
              </a:rPr>
              <a:t>The HR analytics project focuses on assessing attrition rates across all departments, revealing a consistent range of 49.44% to 51.21%. The summarized bar graph illustrates this range effectively, highlighting attrition as a critical KPI. By narrowing the focus to "attrition yes rate," the analysis emphasizes the proportion of employees leaving the organization, providing actionable insights for strategic HR decision-making..</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Suggestion:</a:t>
            </a:r>
          </a:p>
          <a:p>
            <a:r>
              <a:rPr lang="en-US" dirty="0">
                <a:latin typeface="Times New Roman" panose="02020603050405020304" pitchFamily="18" charset="0"/>
                <a:cs typeface="Times New Roman" panose="02020603050405020304" pitchFamily="18" charset="0"/>
              </a:rPr>
              <a:t>To address attrition, implement strategies such as improving communication, offering competitive compensation and benefits, and providing opportunities for career growth and development tailored to the needs of each department.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The analysis underscores the importance of understanding and mitigating attrition across departments to maintain organizational stability and foster a positive work environment conducive to employee retention and satisfaction.</a:t>
            </a:r>
            <a:endParaRPr lang="en-IN" dirty="0">
              <a:latin typeface="Times New Roman" panose="02020603050405020304" pitchFamily="18" charset="0"/>
              <a:cs typeface="Times New Roman" panose="02020603050405020304" pitchFamily="18" charset="0"/>
            </a:endParaRPr>
          </a:p>
        </p:txBody>
      </p:sp>
      <p:graphicFrame>
        <p:nvGraphicFramePr>
          <p:cNvPr id="6" name="Chart 5">
            <a:extLst>
              <a:ext uri="{FF2B5EF4-FFF2-40B4-BE49-F238E27FC236}">
                <a16:creationId xmlns:a16="http://schemas.microsoft.com/office/drawing/2014/main" id="{0B694A66-CDE5-7E8B-C99D-26A85A65C268}"/>
              </a:ext>
            </a:extLst>
          </p:cNvPr>
          <p:cNvGraphicFramePr>
            <a:graphicFrameLocks/>
          </p:cNvGraphicFramePr>
          <p:nvPr>
            <p:extLst>
              <p:ext uri="{D42A27DB-BD31-4B8C-83A1-F6EECF244321}">
                <p14:modId xmlns:p14="http://schemas.microsoft.com/office/powerpoint/2010/main" val="276412744"/>
              </p:ext>
            </p:extLst>
          </p:nvPr>
        </p:nvGraphicFramePr>
        <p:xfrm>
          <a:off x="434340" y="960120"/>
          <a:ext cx="5166360" cy="43662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101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7A07-4564-3543-0A0B-4B2D9CEAD1A1}"/>
              </a:ext>
            </a:extLst>
          </p:cNvPr>
          <p:cNvSpPr>
            <a:spLocks noGrp="1"/>
          </p:cNvSpPr>
          <p:nvPr>
            <p:ph type="title"/>
          </p:nvPr>
        </p:nvSpPr>
        <p:spPr>
          <a:xfrm>
            <a:off x="838200" y="184149"/>
            <a:ext cx="10515600" cy="495301"/>
          </a:xfrm>
        </p:spPr>
        <p:txBody>
          <a:bodyPr>
            <a:normAutofit/>
          </a:bodyPr>
          <a:lstStyle/>
          <a:p>
            <a:r>
              <a:rPr lang="en-US" sz="2800" b="1" u="sng" dirty="0">
                <a:latin typeface="Times New Roman" panose="02020603050405020304" pitchFamily="18" charset="0"/>
                <a:cs typeface="Times New Roman" panose="02020603050405020304" pitchFamily="18" charset="0"/>
              </a:rPr>
              <a:t>KPI -2  Average Hourly Rate Of Male Research Scientist</a:t>
            </a:r>
            <a:endParaRPr lang="en-IN" sz="2800" b="1" u="sng"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975335D-2CCB-6C97-B653-4043A1734FF4}"/>
              </a:ext>
            </a:extLst>
          </p:cNvPr>
          <p:cNvSpPr>
            <a:spLocks noGrp="1"/>
          </p:cNvSpPr>
          <p:nvPr>
            <p:ph type="ftr" sz="quarter" idx="10"/>
          </p:nvPr>
        </p:nvSpPr>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a:p>
            <a:r>
              <a:rPr lang="en-US" dirty="0"/>
              <a:t>e</a:t>
            </a:r>
          </a:p>
        </p:txBody>
      </p:sp>
      <p:sp>
        <p:nvSpPr>
          <p:cNvPr id="5" name="Slide Number Placeholder 4">
            <a:extLst>
              <a:ext uri="{FF2B5EF4-FFF2-40B4-BE49-F238E27FC236}">
                <a16:creationId xmlns:a16="http://schemas.microsoft.com/office/drawing/2014/main" id="{242DFBAF-8212-E07C-03A2-C0B38A7F7D8D}"/>
              </a:ext>
            </a:extLst>
          </p:cNvPr>
          <p:cNvSpPr>
            <a:spLocks noGrp="1"/>
          </p:cNvSpPr>
          <p:nvPr>
            <p:ph type="sldNum" sz="quarter" idx="11"/>
          </p:nvPr>
        </p:nvSpPr>
        <p:spPr/>
        <p:txBody>
          <a:bodyPr/>
          <a:lstStyle/>
          <a:p>
            <a:fld id="{294A09A9-5501-47C1-A89A-A340965A2BE2}" type="slidenum">
              <a:rPr lang="en-US" smtClean="0"/>
              <a:pPr/>
              <a:t>5</a:t>
            </a:fld>
            <a:endParaRPr lang="en-US" dirty="0"/>
          </a:p>
        </p:txBody>
      </p:sp>
      <p:graphicFrame>
        <p:nvGraphicFramePr>
          <p:cNvPr id="6" name="Content Placeholder 5">
            <a:extLst>
              <a:ext uri="{FF2B5EF4-FFF2-40B4-BE49-F238E27FC236}">
                <a16:creationId xmlns:a16="http://schemas.microsoft.com/office/drawing/2014/main" id="{00000000-0008-0000-0400-000005000000}"/>
              </a:ext>
            </a:extLst>
          </p:cNvPr>
          <p:cNvGraphicFramePr>
            <a:graphicFrameLocks noGrp="1"/>
          </p:cNvGraphicFramePr>
          <p:nvPr>
            <p:ph idx="1"/>
            <p:extLst>
              <p:ext uri="{D42A27DB-BD31-4B8C-83A1-F6EECF244321}">
                <p14:modId xmlns:p14="http://schemas.microsoft.com/office/powerpoint/2010/main" val="2824531227"/>
              </p:ext>
            </p:extLst>
          </p:nvPr>
        </p:nvGraphicFramePr>
        <p:xfrm>
          <a:off x="0" y="1209038"/>
          <a:ext cx="6950582" cy="458216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BE65DDC-93DC-3ADE-ABD7-F70FEFA39ED8}"/>
              </a:ext>
            </a:extLst>
          </p:cNvPr>
          <p:cNvSpPr txBox="1"/>
          <p:nvPr/>
        </p:nvSpPr>
        <p:spPr>
          <a:xfrm>
            <a:off x="6667500" y="962026"/>
            <a:ext cx="5010149" cy="563231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Summary:</a:t>
            </a:r>
          </a:p>
          <a:p>
            <a:r>
              <a:rPr lang="en-US" dirty="0">
                <a:latin typeface="Times New Roman" panose="02020603050405020304" pitchFamily="18" charset="0"/>
                <a:cs typeface="Times New Roman" panose="02020603050405020304" pitchFamily="18" charset="0"/>
              </a:rPr>
              <a:t>The analysis reveals the average hourly rate of male research scientists, providing a key insight into gender-based pay disparities within this role where the average hourly rate of male research scientist is 114.45</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Suggestion:</a:t>
            </a:r>
          </a:p>
          <a:p>
            <a:r>
              <a:rPr lang="en-US" dirty="0">
                <a:latin typeface="Times New Roman" panose="02020603050405020304" pitchFamily="18" charset="0"/>
                <a:cs typeface="Times New Roman" panose="02020603050405020304" pitchFamily="18" charset="0"/>
              </a:rPr>
              <a:t>To address potential gender pay gaps, it's recommended to conduct a comprehensive review of compensation structures and ensure equitable remuneration based on skill, experience, and performance.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The findings highlight the importance of promoting pay equity and transparency to foster a fair and inclusive workplace environment, ultimately enhancing employee morale and organizational reputation.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131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6FAB-00F6-FC17-FA68-2BE7CE35810A}"/>
              </a:ext>
            </a:extLst>
          </p:cNvPr>
          <p:cNvSpPr>
            <a:spLocks noGrp="1"/>
          </p:cNvSpPr>
          <p:nvPr>
            <p:ph type="title"/>
          </p:nvPr>
        </p:nvSpPr>
        <p:spPr>
          <a:xfrm>
            <a:off x="838200" y="187423"/>
            <a:ext cx="10515600" cy="504826"/>
          </a:xfrm>
        </p:spPr>
        <p:txBody>
          <a:bodyPr>
            <a:normAutofit/>
          </a:bodyPr>
          <a:lstStyle/>
          <a:p>
            <a:r>
              <a:rPr lang="en-US" sz="2800" b="1" u="sng" dirty="0">
                <a:latin typeface="Times New Roman" panose="02020603050405020304" pitchFamily="18" charset="0"/>
                <a:cs typeface="Times New Roman" panose="02020603050405020304" pitchFamily="18" charset="0"/>
              </a:rPr>
              <a:t>KPI-3 Attrition Rate VS Monthly Income Stats</a:t>
            </a:r>
            <a:endParaRPr lang="en-IN" sz="2800" b="1" u="sng"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E19361B-C5E2-5D5B-2C78-82D390ADB72D}"/>
              </a:ext>
            </a:extLst>
          </p:cNvPr>
          <p:cNvSpPr>
            <a:spLocks noGrp="1"/>
          </p:cNvSpPr>
          <p:nvPr>
            <p:ph type="ftr" sz="quarter" idx="10"/>
          </p:nvPr>
        </p:nvSpPr>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a:p>
            <a:endParaRPr lang="en-US" dirty="0"/>
          </a:p>
        </p:txBody>
      </p:sp>
      <p:sp>
        <p:nvSpPr>
          <p:cNvPr id="5" name="Slide Number Placeholder 4">
            <a:extLst>
              <a:ext uri="{FF2B5EF4-FFF2-40B4-BE49-F238E27FC236}">
                <a16:creationId xmlns:a16="http://schemas.microsoft.com/office/drawing/2014/main" id="{2D5B8131-1FE5-6B9B-9C03-051ECA34DE62}"/>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10" name="TextBox 9">
            <a:extLst>
              <a:ext uri="{FF2B5EF4-FFF2-40B4-BE49-F238E27FC236}">
                <a16:creationId xmlns:a16="http://schemas.microsoft.com/office/drawing/2014/main" id="{DA50524F-03CE-E2D0-A70F-1C905C82E0B7}"/>
              </a:ext>
            </a:extLst>
          </p:cNvPr>
          <p:cNvSpPr txBox="1"/>
          <p:nvPr/>
        </p:nvSpPr>
        <p:spPr>
          <a:xfrm>
            <a:off x="6438123" y="1026367"/>
            <a:ext cx="5498798" cy="535531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Summary:</a:t>
            </a:r>
          </a:p>
          <a:p>
            <a:r>
              <a:rPr lang="en-US" dirty="0">
                <a:latin typeface="Times New Roman" panose="02020603050405020304" pitchFamily="18" charset="0"/>
                <a:cs typeface="Times New Roman" panose="02020603050405020304" pitchFamily="18" charset="0"/>
              </a:rPr>
              <a:t>The comparison between attrition rates and monthly income statistics reveals potential correlations between employee turnover and compensation levels, providing valuable insights into workforce dynamics which ranges from 49.44% to 51.21%.</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Suggestion:</a:t>
            </a:r>
          </a:p>
          <a:p>
            <a:r>
              <a:rPr lang="en-US" dirty="0">
                <a:latin typeface="Times New Roman" panose="02020603050405020304" pitchFamily="18" charset="0"/>
                <a:cs typeface="Times New Roman" panose="02020603050405020304" pitchFamily="18" charset="0"/>
              </a:rPr>
              <a:t>To mitigate attrition, it's advisable to review compensation structures and consider implementing adjustments or incentives to align with industry standards and employee expectations.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The analysis underscores the significance of addressing compensation-related factors in retention strategies, emphasizing the need for fair and competitive pay to promote employee satisfaction and reduce turnover rates, thereby fostering organizational stability and growth.</a:t>
            </a:r>
            <a:endParaRPr lang="en-IN" dirty="0">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00000000-0008-0000-0500-000004000000}"/>
              </a:ext>
            </a:extLst>
          </p:cNvPr>
          <p:cNvGraphicFramePr>
            <a:graphicFrameLocks/>
          </p:cNvGraphicFramePr>
          <p:nvPr>
            <p:extLst>
              <p:ext uri="{D42A27DB-BD31-4B8C-83A1-F6EECF244321}">
                <p14:modId xmlns:p14="http://schemas.microsoft.com/office/powerpoint/2010/main" val="2795597385"/>
              </p:ext>
            </p:extLst>
          </p:nvPr>
        </p:nvGraphicFramePr>
        <p:xfrm>
          <a:off x="415290" y="1101012"/>
          <a:ext cx="5864212" cy="49079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472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DB3B3-31B8-0D8B-E95A-0D6B1C01B731}"/>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467943-92F6-8DAD-6EFF-6A91C9CDDC53}"/>
              </a:ext>
            </a:extLst>
          </p:cNvPr>
          <p:cNvSpPr>
            <a:spLocks noGrp="1"/>
          </p:cNvSpPr>
          <p:nvPr>
            <p:ph type="ftr" sz="quarter" idx="10"/>
          </p:nvPr>
        </p:nvSpPr>
        <p:spPr>
          <a:xfrm>
            <a:off x="142875" y="6447711"/>
            <a:ext cx="4114800" cy="365125"/>
          </a:xfrm>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a:p>
            <a:endParaRPr lang="en-US" dirty="0"/>
          </a:p>
        </p:txBody>
      </p:sp>
      <p:sp>
        <p:nvSpPr>
          <p:cNvPr id="5" name="Slide Number Placeholder 4">
            <a:extLst>
              <a:ext uri="{FF2B5EF4-FFF2-40B4-BE49-F238E27FC236}">
                <a16:creationId xmlns:a16="http://schemas.microsoft.com/office/drawing/2014/main" id="{1F3FF6E6-DCC9-61F5-30B8-B3A91706A1C6}"/>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9" name="Title 8">
            <a:extLst>
              <a:ext uri="{FF2B5EF4-FFF2-40B4-BE49-F238E27FC236}">
                <a16:creationId xmlns:a16="http://schemas.microsoft.com/office/drawing/2014/main" id="{7C428C6B-4D94-230D-A868-7F81926B50CE}"/>
              </a:ext>
            </a:extLst>
          </p:cNvPr>
          <p:cNvSpPr>
            <a:spLocks noGrp="1"/>
          </p:cNvSpPr>
          <p:nvPr>
            <p:ph type="title"/>
          </p:nvPr>
        </p:nvSpPr>
        <p:spPr>
          <a:xfrm>
            <a:off x="2200275" y="227726"/>
            <a:ext cx="8343900" cy="438151"/>
          </a:xfrm>
        </p:spPr>
        <p:txBody>
          <a:bodyPr>
            <a:noAutofit/>
          </a:bodyPr>
          <a:lstStyle/>
          <a:p>
            <a:r>
              <a:rPr lang="en-US" sz="2800" b="1" u="sng" dirty="0">
                <a:latin typeface="Times New Roman" panose="02020603050405020304" pitchFamily="18" charset="0"/>
                <a:cs typeface="Times New Roman" panose="02020603050405020304" pitchFamily="18" charset="0"/>
              </a:rPr>
              <a:t>KPI-4 Average Working Years For Each Department</a:t>
            </a:r>
            <a:endParaRPr lang="en-IN" sz="2800" b="1" u="sng" dirty="0">
              <a:latin typeface="Times New Roman" panose="02020603050405020304" pitchFamily="18" charset="0"/>
              <a:cs typeface="Times New Roman" panose="02020603050405020304" pitchFamily="18" charset="0"/>
            </a:endParaRPr>
          </a:p>
        </p:txBody>
      </p:sp>
      <p:graphicFrame>
        <p:nvGraphicFramePr>
          <p:cNvPr id="12" name="Content Placeholder 11">
            <a:extLst>
              <a:ext uri="{FF2B5EF4-FFF2-40B4-BE49-F238E27FC236}">
                <a16:creationId xmlns:a16="http://schemas.microsoft.com/office/drawing/2014/main" id="{00000000-0008-0000-0600-000002000000}"/>
              </a:ext>
            </a:extLst>
          </p:cNvPr>
          <p:cNvGraphicFramePr>
            <a:graphicFrameLocks noGrp="1"/>
          </p:cNvGraphicFramePr>
          <p:nvPr>
            <p:ph idx="1"/>
            <p:extLst>
              <p:ext uri="{D42A27DB-BD31-4B8C-83A1-F6EECF244321}">
                <p14:modId xmlns:p14="http://schemas.microsoft.com/office/powerpoint/2010/main" val="3144233836"/>
              </p:ext>
            </p:extLst>
          </p:nvPr>
        </p:nvGraphicFramePr>
        <p:xfrm>
          <a:off x="0" y="1212980"/>
          <a:ext cx="6038850" cy="4151024"/>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94B938E1-0868-CBD4-4E48-957708E47BD9}"/>
              </a:ext>
            </a:extLst>
          </p:cNvPr>
          <p:cNvSpPr txBox="1"/>
          <p:nvPr/>
        </p:nvSpPr>
        <p:spPr>
          <a:xfrm>
            <a:off x="6298120" y="971957"/>
            <a:ext cx="5819775" cy="535531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Summary:</a:t>
            </a:r>
          </a:p>
          <a:p>
            <a:r>
              <a:rPr lang="en-US" dirty="0">
                <a:latin typeface="Times New Roman" panose="02020603050405020304" pitchFamily="18" charset="0"/>
                <a:cs typeface="Times New Roman" panose="02020603050405020304" pitchFamily="18" charset="0"/>
              </a:rPr>
              <a:t>The calculation of average working years for each department sheds light on the tenure distribution within the organization, highlighting potential differences in employee retention and career progression across departments which ranges from 20.32 to 20.67.</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Suggestion:</a:t>
            </a:r>
          </a:p>
          <a:p>
            <a:r>
              <a:rPr lang="en-US" dirty="0">
                <a:latin typeface="Times New Roman" panose="02020603050405020304" pitchFamily="18" charset="0"/>
                <a:cs typeface="Times New Roman" panose="02020603050405020304" pitchFamily="18" charset="0"/>
              </a:rPr>
              <a:t>To enhance employee retention and career development, consider offering targeted training and advancement opportunities based on departmental needs and individual aspirations.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The analysis underscores the importance of investing in professional growth and succession planning tailored to each department's unique dynamics, fostering a loyal and skilled workforce while ensuring organizational resilience and continuity.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269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7FACA-FEA8-5468-BBF4-586A39DACF82}"/>
              </a:ext>
            </a:extLst>
          </p:cNvPr>
          <p:cNvSpPr>
            <a:spLocks noGrp="1"/>
          </p:cNvSpPr>
          <p:nvPr>
            <p:ph type="title"/>
          </p:nvPr>
        </p:nvSpPr>
        <p:spPr>
          <a:xfrm>
            <a:off x="838200" y="136525"/>
            <a:ext cx="10515600" cy="447676"/>
          </a:xfrm>
        </p:spPr>
        <p:txBody>
          <a:bodyPr>
            <a:noAutofit/>
          </a:bodyPr>
          <a:lstStyle/>
          <a:p>
            <a:r>
              <a:rPr lang="en-US" sz="2800" b="1" u="sng" dirty="0">
                <a:latin typeface="Times New Roman" panose="02020603050405020304" pitchFamily="18" charset="0"/>
                <a:cs typeface="Times New Roman" panose="02020603050405020304" pitchFamily="18" charset="0"/>
              </a:rPr>
              <a:t>KPI-5  Job Role VS Work Life Balance</a:t>
            </a:r>
            <a:endParaRPr lang="en-IN" sz="2800" b="1" u="sng"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CE49258-1B8C-43B7-15DB-51FB81513268}"/>
              </a:ext>
            </a:extLst>
          </p:cNvPr>
          <p:cNvSpPr>
            <a:spLocks noGrp="1"/>
          </p:cNvSpPr>
          <p:nvPr>
            <p:ph type="ftr" sz="quarter" idx="10"/>
          </p:nvPr>
        </p:nvSpPr>
        <p:spPr>
          <a:xfrm>
            <a:off x="152400" y="6542087"/>
            <a:ext cx="4114800" cy="365125"/>
          </a:xfrm>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p:txBody>
      </p:sp>
      <p:sp>
        <p:nvSpPr>
          <p:cNvPr id="5" name="Slide Number Placeholder 4">
            <a:extLst>
              <a:ext uri="{FF2B5EF4-FFF2-40B4-BE49-F238E27FC236}">
                <a16:creationId xmlns:a16="http://schemas.microsoft.com/office/drawing/2014/main" id="{52BBBA20-CD36-3731-7031-C922F4C665B0}"/>
              </a:ext>
            </a:extLst>
          </p:cNvPr>
          <p:cNvSpPr>
            <a:spLocks noGrp="1"/>
          </p:cNvSpPr>
          <p:nvPr>
            <p:ph type="sldNum" sz="quarter" idx="11"/>
          </p:nvPr>
        </p:nvSpPr>
        <p:spPr/>
        <p:txBody>
          <a:bodyPr/>
          <a:lstStyle/>
          <a:p>
            <a:fld id="{294A09A9-5501-47C1-A89A-A340965A2BE2}" type="slidenum">
              <a:rPr lang="en-US" smtClean="0"/>
              <a:pPr/>
              <a:t>8</a:t>
            </a:fld>
            <a:endParaRPr lang="en-US" dirty="0"/>
          </a:p>
        </p:txBody>
      </p:sp>
      <p:graphicFrame>
        <p:nvGraphicFramePr>
          <p:cNvPr id="6" name="Content Placeholder 5">
            <a:extLst>
              <a:ext uri="{FF2B5EF4-FFF2-40B4-BE49-F238E27FC236}">
                <a16:creationId xmlns:a16="http://schemas.microsoft.com/office/drawing/2014/main" id="{00000000-0008-0000-0700-000002000000}"/>
              </a:ext>
            </a:extLst>
          </p:cNvPr>
          <p:cNvGraphicFramePr>
            <a:graphicFrameLocks noGrp="1"/>
          </p:cNvGraphicFramePr>
          <p:nvPr>
            <p:ph idx="1"/>
            <p:extLst>
              <p:ext uri="{D42A27DB-BD31-4B8C-83A1-F6EECF244321}">
                <p14:modId xmlns:p14="http://schemas.microsoft.com/office/powerpoint/2010/main" val="649493629"/>
              </p:ext>
            </p:extLst>
          </p:nvPr>
        </p:nvGraphicFramePr>
        <p:xfrm>
          <a:off x="0" y="1247774"/>
          <a:ext cx="6712457" cy="4359275"/>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ED6764AA-7F24-FB8A-EA1C-7F89EE5A5D5D}"/>
              </a:ext>
            </a:extLst>
          </p:cNvPr>
          <p:cNvSpPr txBox="1"/>
          <p:nvPr/>
        </p:nvSpPr>
        <p:spPr>
          <a:xfrm>
            <a:off x="6791325" y="777875"/>
            <a:ext cx="5159883" cy="563231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Summary:</a:t>
            </a:r>
          </a:p>
          <a:p>
            <a:r>
              <a:rPr lang="en-US" dirty="0">
                <a:latin typeface="Times New Roman" panose="02020603050405020304" pitchFamily="18" charset="0"/>
                <a:cs typeface="Times New Roman" panose="02020603050405020304" pitchFamily="18" charset="0"/>
              </a:rPr>
              <a:t>The evaluation of job roles against work-life balance metrics provides insights into how different positions impact employees' ability to maintain a healthy work-life equilibrium, crucial for overall well-being and job satisfaction which ranges between 2.47 to 2.51.</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Suggestion:</a:t>
            </a:r>
          </a:p>
          <a:p>
            <a:r>
              <a:rPr lang="en-US" dirty="0">
                <a:latin typeface="Times New Roman" panose="02020603050405020304" pitchFamily="18" charset="0"/>
                <a:cs typeface="Times New Roman" panose="02020603050405020304" pitchFamily="18" charset="0"/>
              </a:rPr>
              <a:t>To optimize work-life balance, consider implementing flexible work arrangements, promoting time management strategies, and fostering a culture that prioritizes employee well-being.</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The analysis underscores the importance of aligning job roles with work-life balance considerations, emphasizing the need to tailor policies and practices to support employees in achieving harmony between their professional and personal lives, ultimately enhancing productivity, morale, and retention.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032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2D9E-92CA-D97B-CFA8-EACC97AE6D05}"/>
              </a:ext>
            </a:extLst>
          </p:cNvPr>
          <p:cNvSpPr>
            <a:spLocks noGrp="1"/>
          </p:cNvSpPr>
          <p:nvPr>
            <p:ph type="title"/>
          </p:nvPr>
        </p:nvSpPr>
        <p:spPr>
          <a:xfrm>
            <a:off x="926592" y="136525"/>
            <a:ext cx="10515600" cy="590551"/>
          </a:xfrm>
        </p:spPr>
        <p:txBody>
          <a:bodyPr>
            <a:normAutofit/>
          </a:bodyPr>
          <a:lstStyle/>
          <a:p>
            <a:r>
              <a:rPr lang="en-US" sz="2800" b="1" u="sng" dirty="0">
                <a:latin typeface="Times New Roman" panose="02020603050405020304" pitchFamily="18" charset="0"/>
                <a:cs typeface="Times New Roman" panose="02020603050405020304" pitchFamily="18" charset="0"/>
              </a:rPr>
              <a:t>KPI-6  Attrition Rate VS Year Since Last Promotion Relation</a:t>
            </a:r>
            <a:endParaRPr lang="en-IN" sz="2800" b="1" u="sng"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5CB45D3-09F3-0355-1F9E-E263B8477C7A}"/>
              </a:ext>
            </a:extLst>
          </p:cNvPr>
          <p:cNvSpPr>
            <a:spLocks noGrp="1"/>
          </p:cNvSpPr>
          <p:nvPr>
            <p:ph type="ftr" sz="quarter" idx="10"/>
          </p:nvPr>
        </p:nvSpPr>
        <p:spPr>
          <a:xfrm>
            <a:off x="240792" y="6538912"/>
            <a:ext cx="4114800" cy="365125"/>
          </a:xfrm>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a:p>
            <a:endParaRPr lang="en-US" dirty="0"/>
          </a:p>
        </p:txBody>
      </p:sp>
      <p:sp>
        <p:nvSpPr>
          <p:cNvPr id="5" name="Slide Number Placeholder 4">
            <a:extLst>
              <a:ext uri="{FF2B5EF4-FFF2-40B4-BE49-F238E27FC236}">
                <a16:creationId xmlns:a16="http://schemas.microsoft.com/office/drawing/2014/main" id="{103EAA7C-E562-ADDE-79A2-386E17A030F7}"/>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8" name="TextBox 7">
            <a:extLst>
              <a:ext uri="{FF2B5EF4-FFF2-40B4-BE49-F238E27FC236}">
                <a16:creationId xmlns:a16="http://schemas.microsoft.com/office/drawing/2014/main" id="{5BDF5BE4-86CA-4CB1-037B-085A332D5C84}"/>
              </a:ext>
            </a:extLst>
          </p:cNvPr>
          <p:cNvSpPr txBox="1"/>
          <p:nvPr/>
        </p:nvSpPr>
        <p:spPr>
          <a:xfrm>
            <a:off x="6276975" y="906601"/>
            <a:ext cx="5448300" cy="590931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Summary:</a:t>
            </a:r>
          </a:p>
          <a:p>
            <a:r>
              <a:rPr lang="en-US" dirty="0">
                <a:latin typeface="Times New Roman" panose="02020603050405020304" pitchFamily="18" charset="0"/>
                <a:cs typeface="Times New Roman" panose="02020603050405020304" pitchFamily="18" charset="0"/>
              </a:rPr>
              <a:t>Examining the relationship between attrition rate which ranges from 49.44% to 51.21% and time since last promotion offers insights into the impact of career advancement opportunities on employee retention, highlighting potential correlations between job satisfaction and progression which ranges from 5.8 to 6.0</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Suggestion:</a:t>
            </a:r>
          </a:p>
          <a:p>
            <a:r>
              <a:rPr lang="en-US" dirty="0">
                <a:latin typeface="Times New Roman" panose="02020603050405020304" pitchFamily="18" charset="0"/>
                <a:cs typeface="Times New Roman" panose="02020603050405020304" pitchFamily="18" charset="0"/>
              </a:rPr>
              <a:t>To mitigate attrition and promote employee engagement, prioritize career development initiatives, offer transparent promotion pathways, and provide regular feedback and recognition to employees.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The analysis underscores the importance of aligning promotion practices with retention efforts, emphasizing the need to foster a supportive environment that recognizes and rewards employee contributions, thereby enhancing job satisfaction and reducing turnover rates for long-term organizational success</a:t>
            </a:r>
            <a:r>
              <a:rPr lang="en-US" dirty="0"/>
              <a:t>.</a:t>
            </a:r>
            <a:endParaRPr lang="en-IN" dirty="0"/>
          </a:p>
        </p:txBody>
      </p:sp>
      <p:graphicFrame>
        <p:nvGraphicFramePr>
          <p:cNvPr id="10" name="Chart 9">
            <a:extLst>
              <a:ext uri="{FF2B5EF4-FFF2-40B4-BE49-F238E27FC236}">
                <a16:creationId xmlns:a16="http://schemas.microsoft.com/office/drawing/2014/main" id="{B6850DF6-D6DE-6689-52E8-B22056EB81F0}"/>
              </a:ext>
            </a:extLst>
          </p:cNvPr>
          <p:cNvGraphicFramePr>
            <a:graphicFrameLocks/>
          </p:cNvGraphicFramePr>
          <p:nvPr>
            <p:extLst>
              <p:ext uri="{D42A27DB-BD31-4B8C-83A1-F6EECF244321}">
                <p14:modId xmlns:p14="http://schemas.microsoft.com/office/powerpoint/2010/main" val="1463902169"/>
              </p:ext>
            </p:extLst>
          </p:nvPr>
        </p:nvGraphicFramePr>
        <p:xfrm>
          <a:off x="240792" y="1026367"/>
          <a:ext cx="5855208" cy="51318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9386717"/>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Droplet</Template>
  <TotalTime>852</TotalTime>
  <Words>912</Words>
  <Application>Microsoft Office PowerPoint</Application>
  <PresentationFormat>Widescreen</PresentationFormat>
  <Paragraphs>100</Paragraphs>
  <Slides>10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Aptos</vt:lpstr>
      <vt:lpstr>Arial</vt:lpstr>
      <vt:lpstr>Baskerville</vt:lpstr>
      <vt:lpstr>Baskerville Old Face</vt:lpstr>
      <vt:lpstr>Calibri</vt:lpstr>
      <vt:lpstr>Calibri Light</vt:lpstr>
      <vt:lpstr>Gill Sans Light</vt:lpstr>
      <vt:lpstr>Gill Sans Nova</vt:lpstr>
      <vt:lpstr>Gill Sans Nova Light</vt:lpstr>
      <vt:lpstr>Times New Roman</vt:lpstr>
      <vt:lpstr>Office Theme</vt:lpstr>
      <vt:lpstr>HR ANALYTICS</vt:lpstr>
      <vt:lpstr>Introduction</vt:lpstr>
      <vt:lpstr>           KPIs</vt:lpstr>
      <vt:lpstr>KPI-1  Average Attrition Rate For All Departments</vt:lpstr>
      <vt:lpstr>KPI -2  Average Hourly Rate Of Male Research Scientist</vt:lpstr>
      <vt:lpstr>KPI-3 Attrition Rate VS Monthly Income Stats</vt:lpstr>
      <vt:lpstr>KPI-4 Average Working Years For Each Department</vt:lpstr>
      <vt:lpstr>KPI-5  Job Role VS Work Life Balance</vt:lpstr>
      <vt:lpstr>KPI-6  Attrition Rate VS Year Since Last Promotion Relation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dc:title>
  <dc:creator>Sayali Mane</dc:creator>
  <cp:lastModifiedBy>Admin</cp:lastModifiedBy>
  <cp:revision>11</cp:revision>
  <dcterms:created xsi:type="dcterms:W3CDTF">2024-02-08T09:03:16Z</dcterms:created>
  <dcterms:modified xsi:type="dcterms:W3CDTF">2024-06-01T01:34:58Z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