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303" r:id="rId8"/>
    <p:sldId id="259" r:id="rId9"/>
    <p:sldId id="288" r:id="rId10"/>
    <p:sldId id="258" r:id="rId11"/>
    <p:sldId id="304" r:id="rId12"/>
    <p:sldId id="305" r:id="rId13"/>
    <p:sldId id="307" r:id="rId14"/>
    <p:sldId id="306" r:id="rId15"/>
    <p:sldId id="261" r:id="rId16"/>
    <p:sldId id="262" r:id="rId17"/>
    <p:sldId id="297" r:id="rId18"/>
    <p:sldId id="298" r:id="rId19"/>
    <p:sldId id="264" r:id="rId20"/>
    <p:sldId id="263"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 id="2" name="Ali Surface" initials="A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7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The China–United States trade war is an ongoing economic conflict between the People's Republic of China and the United States of America.</a:t>
            </a:r>
            <a:endParaRPr lang="en-US"/>
          </a:p>
          <a:p>
            <a:r>
              <a:rPr lang="en-US"/>
              <a:t>2) The Russo-Ukrainian War has been ongoing between Russia and Ukraine since February 2014. Hostilities were initiated by Russia shortly after Ukraine's Revolution of Dignity and were focused on the political status of Crimea and the Donbas, which remain internationally recognized as part of Ukraine.</a:t>
            </a:r>
            <a:endParaRPr lang="en-US"/>
          </a:p>
          <a:p>
            <a:r>
              <a:rPr lang="en-US"/>
              <a:t>3) The COVID-19 pandemic, also known as the coronavirus pandemic, is an ongoing global pandemic of coronavirus disease 2019 (COVID-19) caused by severe acute respiratory syndrome coronavirus 2 (SARS-CoV-2). The novel virus was first identified from an outbreak in Wuhan, China, in December 2019.</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By adjusting short-term interest rates central banks can affect short-term economic growth. Low interest rates encourage business investment and consumption, while high interest rates induce saving and reduce consumption.</a:t>
            </a:r>
            <a:endParaRPr lang="en-US"/>
          </a:p>
          <a:p>
            <a:endParaRPr lang="en-US"/>
          </a:p>
          <a:p>
            <a:r>
              <a:rPr lang="en-US"/>
              <a:t>So, NZ central bank would try to "low interest rates" to encourage business investment and consumption, thus Stimulate NZ economy.</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govt release policy indictors : 1) Interest rate 2) CPI 3) Exchange Rate 4) Employment Statistics 5) Transportation Statistics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AI is particularly helpful in corporate finance as it can better predict and assess loan risks. For companies looking to increase their value, AI technologies such as machine learning can help improve loan underwriting and reduce financial risk.</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These pages are database driven dynamic pages, so we have to be smarter for retrieving data, using “Rselenium”web driver. (Select tree and condition... all use R selenium)</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Data Wrangling : Further detailed example, we have to wrangle 1921Q4 into 1921-12(December) by creating function that does the transformation.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process we used following steps : </a:t>
            </a:r>
            <a:endParaRPr lang="en-US"/>
          </a:p>
          <a:p>
            <a:r>
              <a:rPr lang="en-US"/>
              <a:t>First of all, we dfine our goals, secondly, we conduct discoverying data source, then we found our data is structured based on timeline. </a:t>
            </a:r>
            <a:endParaRPr lang="en-US"/>
          </a:p>
          <a:p>
            <a:r>
              <a:rPr lang="en-US"/>
              <a:t>We have enriched our dataset by scrapping more revelent data sources (some particular measures. ), with validation complete, we going to preepare data publishing by buidling rest API (In R). </a:t>
            </a:r>
            <a:endParaRPr lang="en-US"/>
          </a:p>
          <a:p>
            <a:r>
              <a:rPr lang="en-US"/>
              <a:t>The results can be demonstrated by visulization in the following section.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endParaRPr lang="en-US" dirty="0"/>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pic>
        <p:nvPicPr>
          <p:cNvPr id="102" name="Picture 101"/>
          <p:cNvPicPr/>
          <p:nvPr/>
        </p:nvPicPr>
        <p:blipFill>
          <a:blip r:embed="rId3"/>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Techniques and tools used</a:t>
            </a:r>
            <a:endParaRPr lang="en-US" dirty="0"/>
          </a:p>
        </p:txBody>
      </p:sp>
      <p:sp>
        <p:nvSpPr>
          <p:cNvPr id="3" name="Content Placeholder 2"/>
          <p:cNvSpPr>
            <a:spLocks noGrp="1"/>
          </p:cNvSpPr>
          <p:nvPr>
            <p:ph sz="half" idx="1"/>
          </p:nvPr>
        </p:nvSpPr>
        <p:spPr>
          <a:xfrm>
            <a:off x="609600" y="1174750"/>
            <a:ext cx="10972800" cy="1900959"/>
          </a:xfrm>
        </p:spPr>
        <p:txBody>
          <a:bodyPr/>
          <a:lstStyle/>
          <a:p>
            <a:pPr marL="0" indent="0">
              <a:buNone/>
            </a:pPr>
            <a:r>
              <a:rPr lang="en-NZ" sz="4000" u="sng" dirty="0"/>
              <a:t>Techniques used:</a:t>
            </a:r>
            <a:endParaRPr lang="en-NZ" sz="4000" u="sng" dirty="0"/>
          </a:p>
          <a:p>
            <a:r>
              <a:rPr lang="en-NZ" dirty="0"/>
              <a:t>Browser Automation</a:t>
            </a:r>
            <a:r>
              <a:rPr lang="en-US" altLang="en-NZ" dirty="0"/>
              <a:t>(R selenium)</a:t>
            </a:r>
            <a:endParaRPr lang="en-NZ" dirty="0"/>
          </a:p>
          <a:p>
            <a:r>
              <a:rPr lang="en-NZ" dirty="0"/>
              <a:t>Scrapping</a:t>
            </a:r>
            <a:endParaRPr lang="en-NZ" dirty="0"/>
          </a:p>
          <a:p>
            <a:r>
              <a:rPr lang="en-US" altLang="en-NZ" dirty="0"/>
              <a:t>API</a:t>
            </a:r>
            <a:endParaRPr lang="en-NZ" dirty="0"/>
          </a:p>
          <a:p>
            <a:endParaRPr lang="en-NZ" dirty="0"/>
          </a:p>
        </p:txBody>
      </p:sp>
      <p:sp>
        <p:nvSpPr>
          <p:cNvPr id="5" name="Content Placeholder 4"/>
          <p:cNvSpPr>
            <a:spLocks noGrp="1"/>
          </p:cNvSpPr>
          <p:nvPr>
            <p:ph sz="half" idx="2"/>
          </p:nvPr>
        </p:nvSpPr>
        <p:spPr>
          <a:xfrm>
            <a:off x="609600" y="3865418"/>
            <a:ext cx="10972800" cy="2262332"/>
          </a:xfrm>
        </p:spPr>
        <p:txBody>
          <a:bodyPr/>
          <a:lstStyle/>
          <a:p>
            <a:pPr marL="0" indent="0">
              <a:buNone/>
            </a:pPr>
            <a:r>
              <a:rPr lang="en-NZ" sz="3200" u="sng" dirty="0"/>
              <a:t>Tools used for scraping and automation:</a:t>
            </a:r>
            <a:endParaRPr lang="en-NZ" sz="3200" u="sng" dirty="0"/>
          </a:p>
          <a:p>
            <a:r>
              <a:rPr lang="en-NZ" dirty="0" err="1"/>
              <a:t>rvest</a:t>
            </a:r>
            <a:endParaRPr lang="en-NZ" dirty="0"/>
          </a:p>
          <a:p>
            <a:r>
              <a:rPr lang="en-NZ" dirty="0" err="1"/>
              <a:t>RSelenium</a:t>
            </a:r>
            <a:endParaRPr lang="en-NZ" dirty="0" err="1"/>
          </a:p>
          <a:p>
            <a:r>
              <a:rPr lang="en-US" altLang="en-NZ" dirty="0"/>
              <a:t>etc..</a:t>
            </a:r>
            <a:endParaRPr lang="en-US" alt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8" name="Content Placeholder 3"/>
          <p:cNvPicPr>
            <a:picLocks noGrp="1" noChangeAspect="1"/>
          </p:cNvPicPr>
          <p:nvPr>
            <p:ph sz="half" idx="1"/>
          </p:nvPr>
        </p:nvPicPr>
        <p:blipFill>
          <a:blip r:embed="rId1"/>
          <a:stretch>
            <a:fillRect/>
          </a:stretch>
        </p:blipFill>
        <p:spPr>
          <a:xfrm>
            <a:off x="457728" y="906391"/>
            <a:ext cx="11124672" cy="577270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17" name="Picture 16"/>
          <p:cNvPicPr>
            <a:picLocks noChangeAspect="1"/>
          </p:cNvPicPr>
          <p:nvPr/>
        </p:nvPicPr>
        <p:blipFill rotWithShape="1">
          <a:blip r:embed="rId1"/>
          <a:srcRect b="10276"/>
          <a:stretch>
            <a:fillRect/>
          </a:stretch>
        </p:blipFill>
        <p:spPr>
          <a:xfrm>
            <a:off x="700585" y="1190624"/>
            <a:ext cx="10881815" cy="5667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lstStyle/>
          <a:p>
            <a:pPr marL="0" indent="0">
              <a:buNone/>
            </a:pPr>
            <a:r>
              <a:rPr lang="en-NZ" sz="4000" u="sng" dirty="0"/>
              <a:t>Processes applied to data before visualization:</a:t>
            </a:r>
            <a:endParaRPr lang="en-NZ" sz="4000" dirty="0"/>
          </a:p>
          <a:p>
            <a:r>
              <a:rPr lang="en-US" dirty="0"/>
              <a:t>For data scraping,  various techniques have been utilized for direct data file downing, web scraping, API calling</a:t>
            </a:r>
            <a:endParaRPr lang="en-US" dirty="0"/>
          </a:p>
          <a:p>
            <a:endParaRPr lang="en-US" dirty="0"/>
          </a:p>
        </p:txBody>
      </p:sp>
      <p:pic>
        <p:nvPicPr>
          <p:cNvPr id="100" name="Content Placeholder 99"/>
          <p:cNvPicPr>
            <a:picLocks noGrp="1"/>
          </p:cNvPicPr>
          <p:nvPr>
            <p:ph sz="half" idx="2"/>
          </p:nvPr>
        </p:nvPicPr>
        <p:blipFill rotWithShape="1">
          <a:blip r:embed="rId1"/>
          <a:srcRect t="16543" b="15906"/>
          <a:stretch>
            <a:fillRect/>
          </a:stretch>
        </p:blipFill>
        <p:spPr>
          <a:xfrm>
            <a:off x="-125064" y="3170522"/>
            <a:ext cx="12442127" cy="3104866"/>
          </a:xfrm>
          <a:prstGeom prst="rect">
            <a:avLst/>
          </a:prstGeom>
          <a:noFill/>
          <a:ln w="9525">
            <a:noFill/>
          </a:ln>
        </p:spPr>
      </p:pic>
      <p:sp>
        <p:nvSpPr>
          <p:cNvPr id="6" name="TextBox 5"/>
          <p:cNvSpPr txBox="1"/>
          <p:nvPr/>
        </p:nvSpPr>
        <p:spPr>
          <a:xfrm>
            <a:off x="7984512" y="6029167"/>
            <a:ext cx="3871573" cy="246221"/>
          </a:xfrm>
          <a:prstGeom prst="rect">
            <a:avLst/>
          </a:prstGeom>
          <a:noFill/>
        </p:spPr>
        <p:txBody>
          <a:bodyPr wrap="none" rtlCol="0">
            <a:spAutoFit/>
          </a:bodyPr>
          <a:lstStyle/>
          <a:p>
            <a:r>
              <a:rPr lang="en-NZ" sz="1000" dirty="0"/>
              <a:t>(Image taken from: https://monkeylearn.com/blog/data-wrangling)</a:t>
            </a:r>
            <a:endParaRPr lang="en-NZ"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you managed to achieve and what you failed to do  </a:t>
            </a:r>
            <a:endParaRPr lang="en-US"/>
          </a:p>
        </p:txBody>
      </p:sp>
      <p:sp>
        <p:nvSpPr>
          <p:cNvPr id="3" name="Content Placeholder 2"/>
          <p:cNvSpPr>
            <a:spLocks noGrp="1"/>
          </p:cNvSpPr>
          <p:nvPr>
            <p:ph idx="1"/>
          </p:nvPr>
        </p:nvSpPr>
        <p:spPr/>
        <p:txBody>
          <a:bodyPr/>
          <a:lstStyle/>
          <a:p>
            <a:r>
              <a:rPr lang="en-US"/>
              <a:t>Achieved :</a:t>
            </a:r>
            <a:endParaRPr lang="en-US"/>
          </a:p>
          <a:p>
            <a:pPr lvl="1"/>
            <a:r>
              <a:rPr lang="en-US"/>
              <a:t>Data collection, data wrangling and data Visualization</a:t>
            </a:r>
            <a:endParaRPr lang="en-US"/>
          </a:p>
          <a:p>
            <a:r>
              <a:rPr lang="en-US">
                <a:sym typeface="+mn-ea"/>
              </a:rPr>
              <a:t>To be achieved </a:t>
            </a:r>
            <a:endParaRPr lang="en-US">
              <a:sym typeface="+mn-ea"/>
            </a:endParaRPr>
          </a:p>
          <a:p>
            <a:pPr lvl="1"/>
            <a:r>
              <a:rPr lang="en-US">
                <a:sym typeface="+mn-ea"/>
              </a:rPr>
              <a:t>We are aiming at deliver publishing API</a:t>
            </a:r>
            <a:endParaRPr lang="en-US"/>
          </a:p>
          <a:p>
            <a:r>
              <a:rPr lang="en-US"/>
              <a:t>Failed</a:t>
            </a:r>
            <a:endParaRPr lang="en-US"/>
          </a:p>
          <a:p>
            <a:pPr lvl="1"/>
            <a:r>
              <a:rPr lang="en-US"/>
              <a:t>We failed to download data from RBNZ web sites, as the data source is behind “Cloudflare” CDN (content delivery network)</a:t>
            </a:r>
            <a:endParaRPr lang="en-US"/>
          </a:p>
          <a:p>
            <a:pPr lvl="0"/>
            <a:endParaRPr lang="en-US"/>
          </a:p>
          <a:p>
            <a:pPr marL="457200" lvl="1"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a:t>
            </a:r>
            <a:endParaRPr lang="en-US"/>
          </a:p>
        </p:txBody>
      </p:sp>
      <p:pic>
        <p:nvPicPr>
          <p:cNvPr id="4" name="Content Placeholder 3"/>
          <p:cNvPicPr>
            <a:picLocks noGrp="1" noChangeAspect="1"/>
          </p:cNvPicPr>
          <p:nvPr>
            <p:ph idx="1"/>
          </p:nvPr>
        </p:nvPicPr>
        <p:blipFill>
          <a:blip r:embed="rId1"/>
          <a:stretch>
            <a:fillRect/>
          </a:stretch>
        </p:blipFill>
        <p:spPr>
          <a:xfrm>
            <a:off x="3643630" y="1448435"/>
            <a:ext cx="4905375" cy="4362450"/>
          </a:xfrm>
          <a:prstGeom prst="rect">
            <a:avLst/>
          </a:prstGeom>
        </p:spPr>
      </p:pic>
      <p:sp>
        <p:nvSpPr>
          <p:cNvPr id="3" name="Text Box 2"/>
          <p:cNvSpPr txBox="1"/>
          <p:nvPr/>
        </p:nvSpPr>
        <p:spPr>
          <a:xfrm>
            <a:off x="999490" y="6069330"/>
            <a:ext cx="10695305" cy="368300"/>
          </a:xfrm>
          <a:prstGeom prst="rect">
            <a:avLst/>
          </a:prstGeom>
          <a:noFill/>
        </p:spPr>
        <p:txBody>
          <a:bodyPr wrap="square" rtlCol="0">
            <a:spAutoFit/>
          </a:bodyPr>
          <a:lstStyle/>
          <a:p>
            <a:r>
              <a:rPr lang="en-US"/>
              <a:t>2) x axis time (yyyy-mm) :  y axis (Tourism international visitors arrivals) + nzd-usd-exchange rate</a:t>
            </a:r>
            <a:endParaRPr lang="en-US"/>
          </a:p>
        </p:txBody>
      </p:sp>
      <p:sp>
        <p:nvSpPr>
          <p:cNvPr id="5" name="Text Box 4"/>
          <p:cNvSpPr txBox="1"/>
          <p:nvPr/>
        </p:nvSpPr>
        <p:spPr>
          <a:xfrm>
            <a:off x="704850" y="2527935"/>
            <a:ext cx="2364105" cy="2861310"/>
          </a:xfrm>
          <a:prstGeom prst="rect">
            <a:avLst/>
          </a:prstGeom>
          <a:noFill/>
        </p:spPr>
        <p:txBody>
          <a:bodyPr wrap="square" rtlCol="0">
            <a:spAutoFit/>
          </a:bodyPr>
          <a:lstStyle/>
          <a:p>
            <a:r>
              <a:rPr lang="en-US"/>
              <a:t>With increase of the NZDollar USdollar exchange, it is more expensive for tourism coming to New Zealand, we can observe a dropping of the “Tourism International Visitors Arrivals”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3" name="Text Box 2"/>
          <p:cNvSpPr txBox="1"/>
          <p:nvPr/>
        </p:nvSpPr>
        <p:spPr>
          <a:xfrm>
            <a:off x="1683385" y="5982970"/>
            <a:ext cx="7766050" cy="645160"/>
          </a:xfrm>
          <a:prstGeom prst="rect">
            <a:avLst/>
          </a:prstGeom>
          <a:noFill/>
        </p:spPr>
        <p:txBody>
          <a:bodyPr wrap="square" rtlCol="0">
            <a:spAutoFit/>
          </a:bodyPr>
          <a:lstStyle/>
          <a:p>
            <a:r>
              <a:rPr lang="en-US"/>
              <a:t>Plot</a:t>
            </a:r>
            <a:endParaRPr lang="en-US"/>
          </a:p>
          <a:p>
            <a:r>
              <a:rPr lang="en-US"/>
              <a:t>1) x axis time (yyyy-mm) : y axis (OCR + (Labour force status))</a:t>
            </a:r>
            <a:endParaRPr lang="en-US"/>
          </a:p>
        </p:txBody>
      </p:sp>
      <p:sp>
        <p:nvSpPr>
          <p:cNvPr id="5" name="Text Box 4"/>
          <p:cNvSpPr txBox="1"/>
          <p:nvPr/>
        </p:nvSpPr>
        <p:spPr>
          <a:xfrm>
            <a:off x="826135" y="1765935"/>
            <a:ext cx="2199640" cy="2030095"/>
          </a:xfrm>
          <a:prstGeom prst="rect">
            <a:avLst/>
          </a:prstGeom>
          <a:noFill/>
        </p:spPr>
        <p:txBody>
          <a:bodyPr wrap="square" rtlCol="0">
            <a:spAutoFit/>
          </a:bodyPr>
          <a:lstStyle/>
          <a:p>
            <a:r>
              <a:rPr lang="en-US"/>
              <a:t>In this chart, it is observable that as OCR increase, in a few months time, the unemployment rate has also increased. </a:t>
            </a:r>
            <a:endParaRPr lang="en-US"/>
          </a:p>
        </p:txBody>
      </p:sp>
      <p:pic>
        <p:nvPicPr>
          <p:cNvPr id="100" name="Content Placeholder 99"/>
          <p:cNvPicPr>
            <a:picLocks noChangeAspect="1"/>
          </p:cNvPicPr>
          <p:nvPr>
            <p:ph idx="1"/>
          </p:nvPr>
        </p:nvPicPr>
        <p:blipFill>
          <a:blip r:embed="rId1"/>
          <a:stretch>
            <a:fillRect/>
          </a:stretch>
        </p:blipFill>
        <p:spPr>
          <a:xfrm>
            <a:off x="3205480" y="1029970"/>
            <a:ext cx="4953000" cy="49530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 Generated </a:t>
            </a:r>
            <a:endParaRPr lang="en-US"/>
          </a:p>
        </p:txBody>
      </p:sp>
      <p:sp>
        <p:nvSpPr>
          <p:cNvPr id="8" name="Text Box 7"/>
          <p:cNvSpPr txBox="1"/>
          <p:nvPr/>
        </p:nvSpPr>
        <p:spPr>
          <a:xfrm>
            <a:off x="433070" y="969645"/>
            <a:ext cx="3004820" cy="275590"/>
          </a:xfrm>
          <a:prstGeom prst="rect">
            <a:avLst/>
          </a:prstGeom>
          <a:noFill/>
        </p:spPr>
        <p:txBody>
          <a:bodyPr wrap="square" rtlCol="0">
            <a:spAutoFit/>
          </a:bodyPr>
          <a:lstStyle/>
          <a:p>
            <a:r>
              <a:rPr lang="en-US" sz="1200"/>
              <a:t>3) Correlation between “OCR” and CPI</a:t>
            </a:r>
            <a:endParaRPr lang="en-US" sz="1200"/>
          </a:p>
        </p:txBody>
      </p:sp>
      <p:sp>
        <p:nvSpPr>
          <p:cNvPr id="9" name="Text Box 8"/>
          <p:cNvSpPr txBox="1"/>
          <p:nvPr/>
        </p:nvSpPr>
        <p:spPr>
          <a:xfrm>
            <a:off x="3839210" y="1038225"/>
            <a:ext cx="3004820" cy="275590"/>
          </a:xfrm>
          <a:prstGeom prst="rect">
            <a:avLst/>
          </a:prstGeom>
          <a:noFill/>
        </p:spPr>
        <p:txBody>
          <a:bodyPr wrap="square" rtlCol="0">
            <a:spAutoFit/>
          </a:bodyPr>
          <a:lstStyle/>
          <a:p>
            <a:r>
              <a:rPr lang="en-US" sz="1200"/>
              <a:t>4) Correlation between “CPI” and HPI</a:t>
            </a:r>
            <a:endParaRPr lang="en-US" sz="1200"/>
          </a:p>
        </p:txBody>
      </p:sp>
      <p:sp>
        <p:nvSpPr>
          <p:cNvPr id="10" name="Text Box 9"/>
          <p:cNvSpPr txBox="1"/>
          <p:nvPr/>
        </p:nvSpPr>
        <p:spPr>
          <a:xfrm>
            <a:off x="6843395" y="946150"/>
            <a:ext cx="3894455" cy="460375"/>
          </a:xfrm>
          <a:prstGeom prst="rect">
            <a:avLst/>
          </a:prstGeom>
          <a:noFill/>
        </p:spPr>
        <p:txBody>
          <a:bodyPr wrap="square" rtlCol="0">
            <a:spAutoFit/>
          </a:bodyPr>
          <a:lstStyle/>
          <a:p>
            <a:r>
              <a:rPr lang="en-US" sz="1200"/>
              <a:t>5) Correlation between “OCR” and Exchange Rate NZD VS. USD</a:t>
            </a:r>
            <a:endParaRPr lang="en-US" sz="1200"/>
          </a:p>
        </p:txBody>
      </p:sp>
      <p:sp>
        <p:nvSpPr>
          <p:cNvPr id="11" name="Text Box 10"/>
          <p:cNvSpPr txBox="1"/>
          <p:nvPr/>
        </p:nvSpPr>
        <p:spPr>
          <a:xfrm>
            <a:off x="1998980" y="6383020"/>
            <a:ext cx="3004820" cy="275590"/>
          </a:xfrm>
          <a:prstGeom prst="rect">
            <a:avLst/>
          </a:prstGeom>
          <a:noFill/>
        </p:spPr>
        <p:txBody>
          <a:bodyPr wrap="square" rtlCol="0">
            <a:spAutoFit/>
          </a:bodyPr>
          <a:lstStyle/>
          <a:p>
            <a:r>
              <a:rPr lang="en-US" sz="1200"/>
              <a:t>6) Correlation between “OCR” and CPI</a:t>
            </a:r>
            <a:endParaRPr lang="en-US" sz="1200"/>
          </a:p>
        </p:txBody>
      </p:sp>
      <p:sp>
        <p:nvSpPr>
          <p:cNvPr id="12" name="Text Box 11"/>
          <p:cNvSpPr txBox="1"/>
          <p:nvPr/>
        </p:nvSpPr>
        <p:spPr>
          <a:xfrm>
            <a:off x="6844030" y="6290945"/>
            <a:ext cx="3004820" cy="460375"/>
          </a:xfrm>
          <a:prstGeom prst="rect">
            <a:avLst/>
          </a:prstGeom>
          <a:noFill/>
        </p:spPr>
        <p:txBody>
          <a:bodyPr wrap="square" rtlCol="0">
            <a:spAutoFit/>
          </a:bodyPr>
          <a:lstStyle/>
          <a:p>
            <a:r>
              <a:rPr lang="en-US" sz="1200"/>
              <a:t>7) Correlation between “OCR” and “State Highway Traffic Volumns”</a:t>
            </a:r>
            <a:endParaRPr lang="en-US" sz="1200"/>
          </a:p>
        </p:txBody>
      </p:sp>
      <p:sp>
        <p:nvSpPr>
          <p:cNvPr id="14" name="Text Box 13"/>
          <p:cNvSpPr txBox="1"/>
          <p:nvPr/>
        </p:nvSpPr>
        <p:spPr>
          <a:xfrm>
            <a:off x="419100" y="3714750"/>
            <a:ext cx="1333500" cy="2399665"/>
          </a:xfrm>
          <a:prstGeom prst="rect">
            <a:avLst/>
          </a:prstGeom>
          <a:noFill/>
        </p:spPr>
        <p:txBody>
          <a:bodyPr wrap="square" rtlCol="0">
            <a:spAutoFit/>
          </a:bodyPr>
          <a:lstStyle/>
          <a:p>
            <a:r>
              <a:rPr lang="en-US" sz="1000"/>
              <a:t>3) x axis (OCR from low to high value) : y axis (CPI from low to high value) </a:t>
            </a:r>
            <a:endParaRPr lang="en-US" sz="1000"/>
          </a:p>
          <a:p>
            <a:r>
              <a:rPr lang="en-US" sz="1000"/>
              <a:t>[cut in the Official Cash Rate (OCR) leads to an increase in inflation and GDP growth]</a:t>
            </a:r>
            <a:endParaRPr lang="en-US" sz="1000"/>
          </a:p>
          <a:p>
            <a:r>
              <a:rPr lang="en-US" sz="1000"/>
              <a:t>[References : https://www.rbnz.govt.nz/-/media/d0024c4168944dc6a502b497cdd5d46c.ashx]</a:t>
            </a:r>
            <a:endParaRPr lang="en-US" sz="1000"/>
          </a:p>
        </p:txBody>
      </p:sp>
      <p:sp>
        <p:nvSpPr>
          <p:cNvPr id="17" name="Text Box 16"/>
          <p:cNvSpPr txBox="1"/>
          <p:nvPr/>
        </p:nvSpPr>
        <p:spPr>
          <a:xfrm>
            <a:off x="9383395" y="4308475"/>
            <a:ext cx="2458085" cy="953135"/>
          </a:xfrm>
          <a:prstGeom prst="rect">
            <a:avLst/>
          </a:prstGeom>
          <a:noFill/>
        </p:spPr>
        <p:txBody>
          <a:bodyPr wrap="square" rtlCol="0">
            <a:spAutoFit/>
          </a:bodyPr>
          <a:lstStyle/>
          <a:p>
            <a:r>
              <a:rPr lang="en-US" sz="800"/>
              <a:t>[If we raise the OCR, banks' interest rates also tend to increase and vice versa. </a:t>
            </a:r>
            <a:endParaRPr lang="en-US" sz="800"/>
          </a:p>
          <a:p>
            <a:r>
              <a:rPr lang="en-US" sz="800"/>
              <a:t>This is because the OCR influences the banks' costs, so as with any business, changes in costs are passed on in their prices. </a:t>
            </a:r>
            <a:endParaRPr lang="en-US" sz="800"/>
          </a:p>
          <a:p>
            <a:r>
              <a:rPr lang="en-US" sz="800"/>
              <a:t>A decrease in banks' interest rates usually results in people spending more.]</a:t>
            </a:r>
            <a:endParaRPr lang="en-US" sz="800"/>
          </a:p>
        </p:txBody>
      </p:sp>
      <p:pic>
        <p:nvPicPr>
          <p:cNvPr id="101" name="Content Placeholder 100"/>
          <p:cNvPicPr>
            <a:picLocks noChangeAspect="1"/>
          </p:cNvPicPr>
          <p:nvPr>
            <p:ph sz="half" idx="1"/>
          </p:nvPr>
        </p:nvPicPr>
        <p:blipFill>
          <a:blip r:embed="rId2"/>
          <a:stretch>
            <a:fillRect/>
          </a:stretch>
        </p:blipFill>
        <p:spPr>
          <a:xfrm>
            <a:off x="346075" y="1174750"/>
            <a:ext cx="2797810" cy="2797810"/>
          </a:xfrm>
          <a:prstGeom prst="rect">
            <a:avLst/>
          </a:prstGeom>
          <a:noFill/>
          <a:ln w="9525">
            <a:noFill/>
          </a:ln>
        </p:spPr>
      </p:pic>
      <p:pic>
        <p:nvPicPr>
          <p:cNvPr id="102" name="Content Placeholder 101"/>
          <p:cNvPicPr>
            <a:picLocks noChangeAspect="1"/>
          </p:cNvPicPr>
          <p:nvPr>
            <p:ph sz="half" idx="2"/>
          </p:nvPr>
        </p:nvPicPr>
        <p:blipFill>
          <a:blip r:embed="rId3"/>
          <a:stretch>
            <a:fillRect/>
          </a:stretch>
        </p:blipFill>
        <p:spPr>
          <a:xfrm>
            <a:off x="3839210" y="1235710"/>
            <a:ext cx="2494915" cy="2494915"/>
          </a:xfrm>
          <a:prstGeom prst="rect">
            <a:avLst/>
          </a:prstGeom>
          <a:noFill/>
          <a:ln w="9525">
            <a:noFill/>
          </a:ln>
        </p:spPr>
      </p:pic>
      <p:pic>
        <p:nvPicPr>
          <p:cNvPr id="15" name="Picture 14"/>
          <p:cNvPicPr/>
          <p:nvPr/>
        </p:nvPicPr>
        <p:blipFill>
          <a:blip r:embed="rId4"/>
          <a:stretch>
            <a:fillRect/>
          </a:stretch>
        </p:blipFill>
        <p:spPr>
          <a:xfrm>
            <a:off x="7637780" y="1169035"/>
            <a:ext cx="2529205" cy="2803525"/>
          </a:xfrm>
          <a:prstGeom prst="rect">
            <a:avLst/>
          </a:prstGeom>
          <a:noFill/>
          <a:ln w="9525">
            <a:noFill/>
          </a:ln>
        </p:spPr>
      </p:pic>
      <p:pic>
        <p:nvPicPr>
          <p:cNvPr id="104" name="Picture 103"/>
          <p:cNvPicPr/>
          <p:nvPr/>
        </p:nvPicPr>
        <p:blipFill>
          <a:blip r:embed="rId5"/>
          <a:stretch>
            <a:fillRect/>
          </a:stretch>
        </p:blipFill>
        <p:spPr>
          <a:xfrm>
            <a:off x="2388235" y="3731260"/>
            <a:ext cx="2877185" cy="2459990"/>
          </a:xfrm>
          <a:prstGeom prst="rect">
            <a:avLst/>
          </a:prstGeom>
          <a:noFill/>
          <a:ln w="9525">
            <a:noFill/>
          </a:ln>
        </p:spPr>
      </p:pic>
      <p:sp>
        <p:nvSpPr>
          <p:cNvPr id="18" name="Text Box 17"/>
          <p:cNvSpPr txBox="1"/>
          <p:nvPr/>
        </p:nvSpPr>
        <p:spPr>
          <a:xfrm>
            <a:off x="7208520" y="4462780"/>
            <a:ext cx="2625725" cy="368300"/>
          </a:xfrm>
          <a:prstGeom prst="rect">
            <a:avLst/>
          </a:prstGeom>
          <a:noFill/>
        </p:spPr>
        <p:txBody>
          <a:bodyPr wrap="square" rtlCol="0">
            <a:spAutoFit/>
          </a:bodyPr>
          <a:p>
            <a:r>
              <a:rPr lang="en-US"/>
              <a:t>To be done...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 </a:t>
            </a:r>
            <a:endParaRPr lang="en-US"/>
          </a:p>
        </p:txBody>
      </p:sp>
      <p:sp>
        <p:nvSpPr>
          <p:cNvPr id="3" name="Text Box 2"/>
          <p:cNvSpPr txBox="1"/>
          <p:nvPr/>
        </p:nvSpPr>
        <p:spPr>
          <a:xfrm>
            <a:off x="416560" y="1775460"/>
            <a:ext cx="2828290" cy="645160"/>
          </a:xfrm>
          <a:prstGeom prst="rect">
            <a:avLst/>
          </a:prstGeom>
          <a:noFill/>
        </p:spPr>
        <p:txBody>
          <a:bodyPr wrap="square" rtlCol="0">
            <a:spAutoFit/>
          </a:bodyPr>
          <a:p>
            <a:r>
              <a:rPr lang="en-US" sz="1200"/>
              <a:t>Big chart with everything in it, </a:t>
            </a:r>
            <a:r>
              <a:rPr lang="en-US" sz="1200">
                <a:solidFill>
                  <a:srgbClr val="FF0000"/>
                </a:solidFill>
              </a:rPr>
              <a:t>x-axis is tim</a:t>
            </a:r>
            <a:r>
              <a:rPr lang="en-US" sz="1200"/>
              <a:t>e, y-axis contains everything else... (Remove ... HPI)</a:t>
            </a:r>
            <a:endParaRPr lang="en-US" sz="1200"/>
          </a:p>
        </p:txBody>
      </p:sp>
      <p:pic>
        <p:nvPicPr>
          <p:cNvPr id="7" name="Content Placeholder 6"/>
          <p:cNvPicPr>
            <a:picLocks noChangeAspect="1"/>
          </p:cNvPicPr>
          <p:nvPr>
            <p:ph idx="1"/>
          </p:nvPr>
        </p:nvPicPr>
        <p:blipFill>
          <a:blip r:embed="rId1"/>
          <a:stretch>
            <a:fillRect/>
          </a:stretch>
        </p:blipFill>
        <p:spPr>
          <a:xfrm>
            <a:off x="3187700" y="906780"/>
            <a:ext cx="5913755" cy="5913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a:t>
            </a:r>
            <a:endParaRPr lang="en-US"/>
          </a:p>
        </p:txBody>
      </p:sp>
      <p:sp>
        <p:nvSpPr>
          <p:cNvPr id="3" name="Content Placeholder 2"/>
          <p:cNvSpPr>
            <a:spLocks noGrp="1"/>
          </p:cNvSpPr>
          <p:nvPr>
            <p:ph sz="half" idx="1"/>
          </p:nvPr>
        </p:nvSpPr>
        <p:spPr>
          <a:xfrm>
            <a:off x="609600" y="1174750"/>
            <a:ext cx="5384800" cy="5375275"/>
          </a:xfrm>
        </p:spPr>
        <p:txBody>
          <a:bodyPr/>
          <a:lstStyle/>
          <a:p>
            <a:r>
              <a:rPr lang="en-US" sz="1800"/>
              <a:t>Based on the data we have collected as well as what subsequent plots generated based on that.  The following insights have been reviewed. </a:t>
            </a:r>
            <a:endParaRPr lang="en-US" sz="1800"/>
          </a:p>
          <a:p>
            <a:pPr lvl="1"/>
            <a:r>
              <a:rPr lang="en-US" sz="1600"/>
              <a:t>As New Zealand Reserve Bank sets its interest rate up, various business will have difficult of getting cheap loans for further development, therefore business activities have been reduced, which leads to increase of unemployment and reduction of traffic. </a:t>
            </a:r>
            <a:endParaRPr lang="en-US" sz="1600"/>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have observed dropping in these activities.</a:t>
            </a:r>
            <a:endParaRPr lang="en-US" sz="1600"/>
          </a:p>
          <a:p>
            <a:pPr lvl="1"/>
            <a:r>
              <a:rPr lang="en-US" sz="1600"/>
              <a:t>However, Reserve Bank raise interest rate usually to combat high inflation rate (CPI), therefore, we should be expecting dropping of the CPI.</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a:p>
        </p:txBody>
      </p:sp>
      <p:sp>
        <p:nvSpPr>
          <p:cNvPr id="3" name="Content Placeholder 2"/>
          <p:cNvSpPr>
            <a:spLocks noGrp="1"/>
          </p:cNvSpPr>
          <p:nvPr>
            <p:ph sz="half" idx="1"/>
          </p:nvPr>
        </p:nvSpPr>
        <p:spPr/>
        <p:txBody>
          <a:bodyPr/>
          <a:lstStyle/>
          <a:p>
            <a:r>
              <a:rPr lang="en-US"/>
              <a:t>Turbluent International Market caused by political uneasying and COVID-19</a:t>
            </a:r>
            <a:endParaRPr lang="en-US"/>
          </a:p>
          <a:p>
            <a:endParaRPr lang="en-US"/>
          </a:p>
        </p:txBody>
      </p:sp>
      <p:pic>
        <p:nvPicPr>
          <p:cNvPr id="101" name="Content Placeholder 100"/>
          <p:cNvPicPr>
            <a:picLocks noGrp="1"/>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r>
              <a:rPr lang="en-US" sz="1800"/>
              <a:t>When the economic activities are low and unemployment rate is high </a:t>
            </a:r>
            <a:endParaRPr lang="en-US" sz="1800"/>
          </a:p>
          <a:p>
            <a:pPr lvl="1"/>
            <a:r>
              <a:rPr lang="en-US" sz="1600"/>
              <a:t>New Zealand government is under pressure to unleash new monetary policies to stimulate economy. Hence government usually </a:t>
            </a:r>
            <a:r>
              <a:rPr lang="en-US" sz="1600" b="1"/>
              <a:t>resolve to lower reserve bank interest rate</a:t>
            </a:r>
            <a:r>
              <a:rPr lang="en-US" sz="1600"/>
              <a:t>. </a:t>
            </a:r>
            <a:endParaRPr lang="en-US" sz="1600"/>
          </a:p>
          <a:p>
            <a:pPr lvl="1"/>
            <a:r>
              <a:rPr lang="en-US" sz="1600"/>
              <a:t>With </a:t>
            </a:r>
            <a:r>
              <a:rPr lang="en-US" sz="1600" b="1"/>
              <a:t>high reserve bank interest rate</a:t>
            </a:r>
            <a:r>
              <a:rPr lang="en-US" sz="1600"/>
              <a:t>, we should be able to observe </a:t>
            </a:r>
            <a:r>
              <a:rPr lang="en-US" sz="1600" b="1"/>
              <a:t>weak New Zealand dollars VS US dollars</a:t>
            </a:r>
            <a:r>
              <a:rPr lang="en-US" sz="1600"/>
              <a:t>. Thus make export of our products cheaper, therefore attracts more oversea orders, subsequently we should be able to observe an increase of freight transportation activities, oversea passage flights. </a:t>
            </a:r>
            <a:endParaRPr lang="en-US" sz="1600"/>
          </a:p>
          <a:p>
            <a:pPr lvl="1"/>
            <a:r>
              <a:rPr lang="en-US" sz="1600"/>
              <a:t>To stimulate general economic growth, government usually starts major infrastructural projects like major road works, etc. Hence it is also anticipated that general road construction activities are increasing.</a:t>
            </a:r>
            <a:endParaRPr lang="en-US" sz="1600"/>
          </a:p>
        </p:txBody>
      </p:sp>
      <p:pic>
        <p:nvPicPr>
          <p:cNvPr id="4" name="Content Placeholder 3"/>
          <p:cNvPicPr>
            <a:picLocks noGrp="1" noChangeAspect="1"/>
          </p:cNvPicPr>
          <p:nvPr>
            <p:ph sz="half" idx="2"/>
          </p:nvPr>
        </p:nvPicPr>
        <p:blipFill>
          <a:blip r:embed="rId1"/>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lstStyle/>
          <a:p>
            <a:r>
              <a:rPr lang="en-US" sz="1400"/>
              <a:t>https://www.treasury.govt.nz/publications/weu/weekly-economic-update-17-april-2020-html</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 monteary policy impacting the economic</a:t>
            </a:r>
            <a:endParaRPr lang="en-US"/>
          </a:p>
        </p:txBody>
      </p:sp>
      <p:sp>
        <p:nvSpPr>
          <p:cNvPr id="3" name="Content Placeholder 2"/>
          <p:cNvSpPr>
            <a:spLocks noGrp="1"/>
          </p:cNvSpPr>
          <p:nvPr>
            <p:ph sz="half" idx="1"/>
          </p:nvPr>
        </p:nvSpPr>
        <p:spPr/>
        <p:txBody>
          <a:bodyPr/>
          <a:lstStyle/>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lstStyle/>
          <a:p>
            <a:endParaRPr lang="en-US"/>
          </a:p>
          <a:p>
            <a:endParaRPr lang="en-US"/>
          </a:p>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6943090" y="137541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we want to collect</a:t>
            </a:r>
            <a:endParaRPr lang="en-US"/>
          </a:p>
        </p:txBody>
      </p:sp>
      <p:sp>
        <p:nvSpPr>
          <p:cNvPr id="3" name="Content Placeholder 2"/>
          <p:cNvSpPr>
            <a:spLocks noGrp="1"/>
          </p:cNvSpPr>
          <p:nvPr>
            <p:ph sz="half" idx="1"/>
          </p:nvPr>
        </p:nvSpPr>
        <p:spPr/>
        <p:txBody>
          <a:bodyPr/>
          <a:lstStyle/>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sp>
        <p:nvSpPr>
          <p:cNvPr id="5" name="Text Box 4"/>
          <p:cNvSpPr txBox="1"/>
          <p:nvPr/>
        </p:nvSpPr>
        <p:spPr>
          <a:xfrm>
            <a:off x="3398520" y="972185"/>
            <a:ext cx="6289040" cy="275590"/>
          </a:xfrm>
          <a:prstGeom prst="rect">
            <a:avLst/>
          </a:prstGeom>
          <a:noFill/>
        </p:spPr>
        <p:txBody>
          <a:bodyPr wrap="square" rtlCol="0" anchor="t">
            <a:spAutoFit/>
          </a:bodyPr>
          <a:lstStyle/>
          <a:p>
            <a:r>
              <a:rPr lang="en-US" sz="1200"/>
              <a:t>https://chartingtransport.com/category/new-zealand-cities/</a:t>
            </a:r>
            <a:endParaRPr lang="en-US" sz="1200"/>
          </a:p>
        </p:txBody>
      </p:sp>
      <p:pic>
        <p:nvPicPr>
          <p:cNvPr id="106" name="Picture 105"/>
          <p:cNvPicPr/>
          <p:nvPr/>
        </p:nvPicPr>
        <p:blipFill>
          <a:blip r:embed="rId1"/>
          <a:stretch>
            <a:fillRect/>
          </a:stretch>
        </p:blipFill>
        <p:spPr>
          <a:xfrm>
            <a:off x="7593330" y="1247775"/>
            <a:ext cx="4190365" cy="2515870"/>
          </a:xfrm>
          <a:prstGeom prst="rect">
            <a:avLst/>
          </a:prstGeom>
          <a:noFill/>
          <a:ln w="9525">
            <a:noFill/>
          </a:ln>
        </p:spPr>
      </p:pic>
      <p:pic>
        <p:nvPicPr>
          <p:cNvPr id="107" name="Content Placeholder 106"/>
          <p:cNvPicPr/>
          <p:nvPr>
            <p:ph sz="half" idx="2"/>
          </p:nvPr>
        </p:nvPicPr>
        <p:blipFill>
          <a:blip r:embed="rId2"/>
          <a:stretch>
            <a:fillRect/>
          </a:stretch>
        </p:blipFill>
        <p:spPr>
          <a:xfrm>
            <a:off x="5217160" y="4237990"/>
            <a:ext cx="3541395" cy="22447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model</a:t>
            </a:r>
            <a:endParaRPr lang="en-US"/>
          </a:p>
        </p:txBody>
      </p:sp>
      <p:sp>
        <p:nvSpPr>
          <p:cNvPr id="8" name="Text Box 7"/>
          <p:cNvSpPr txBox="1"/>
          <p:nvPr/>
        </p:nvSpPr>
        <p:spPr>
          <a:xfrm>
            <a:off x="6169025" y="1745615"/>
            <a:ext cx="5281295" cy="2861310"/>
          </a:xfrm>
          <a:prstGeom prst="rect">
            <a:avLst/>
          </a:prstGeom>
          <a:noFill/>
        </p:spPr>
        <p:txBody>
          <a:bodyPr wrap="square" rtlCol="0">
            <a:spAutoFit/>
          </a:bodyPr>
          <a:lstStyle/>
          <a:p>
            <a:r>
              <a:rPr lang="en-US"/>
              <a:t>Official cash rate / Interest rate</a:t>
            </a:r>
            <a:endParaRPr lang="en-US"/>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endParaRPr lang="en-US" sz="1600"/>
          </a:p>
          <a:p>
            <a:endParaRPr lang="en-US" sz="1600"/>
          </a:p>
          <a:p>
            <a:r>
              <a:rPr lang="en-US" sz="1600"/>
              <a:t>In our project, we choose “Reserve bank Interest Rate” as primary monetar policy indicators</a:t>
            </a:r>
            <a:endParaRPr lang="en-US" sz="1600"/>
          </a:p>
        </p:txBody>
      </p:sp>
      <p:pic>
        <p:nvPicPr>
          <p:cNvPr id="4" name="Picture 3" descr="DatabaseDesign"/>
          <p:cNvPicPr>
            <a:picLocks noChangeAspect="1"/>
          </p:cNvPicPr>
          <p:nvPr/>
        </p:nvPicPr>
        <p:blipFill>
          <a:blip r:embed="rId1"/>
          <a:stretch>
            <a:fillRect/>
          </a:stretch>
        </p:blipFill>
        <p:spPr>
          <a:xfrm>
            <a:off x="215900" y="917575"/>
            <a:ext cx="5329555" cy="5659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lstStyle/>
          <a:p>
            <a:r>
              <a:rPr lang="en-US"/>
              <a:t>Review of the hisotrical economic performance VS. policy</a:t>
            </a:r>
            <a:endParaRPr lang="en-US"/>
          </a:p>
          <a:p>
            <a:pPr marL="0" indent="0">
              <a:buNone/>
            </a:pPr>
            <a:endParaRPr lang="en-US" sz="1000" b="1">
              <a:sym typeface="+mn-ea"/>
            </a:endParaRPr>
          </a:p>
          <a:p>
            <a:pPr marL="0" indent="0">
              <a:buNone/>
            </a:pPr>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pPr marL="0" indent="0">
              <a:buNone/>
            </a:pPr>
            <a:endParaRPr lang="en-US" sz="1000"/>
          </a:p>
          <a:p>
            <a:pPr marL="0" indent="0">
              <a:buNone/>
            </a:pPr>
            <a:r>
              <a:rPr lang="en-US" sz="1000"/>
              <a:t>Critical review of the NZ monetary policy effectiveness. To coupe with covid-19 lockdown and sequence recession, slowing down to dealing. </a:t>
            </a:r>
            <a:endParaRPr lang="en-US" sz="1000"/>
          </a:p>
          <a:p>
            <a:pPr marL="0" indent="0">
              <a:buNone/>
            </a:pPr>
            <a:endParaRPr lang="en-US" sz="1000"/>
          </a:p>
          <a:p>
            <a:pPr marL="0" indent="0">
              <a:buNone/>
            </a:pPr>
            <a:r>
              <a:rPr lang="en-US" sz="1000" b="1"/>
              <a:t>2) Potential usage </a:t>
            </a:r>
            <a:r>
              <a:rPr lang="en-US" sz="1000"/>
              <a:t>: </a:t>
            </a:r>
            <a:endParaRPr lang="en-US" sz="1000"/>
          </a:p>
          <a:p>
            <a:pPr marL="0" indent="0">
              <a:buNone/>
            </a:pPr>
            <a:r>
              <a:rPr lang="en-US" sz="1000"/>
              <a:t>The data source we are building is intended to be used for building (visualization) and training prediction model (machine learning) _time series, forecasting . for New Zealand companies. </a:t>
            </a:r>
            <a:endParaRPr lang="en-US" sz="1000"/>
          </a:p>
          <a:p>
            <a:pPr marL="0" indent="0">
              <a:buNone/>
            </a:pPr>
            <a:endParaRPr lang="en-US" sz="1000"/>
          </a:p>
          <a:p>
            <a:pPr marL="0" indent="0">
              <a:buNone/>
            </a:pPr>
            <a:r>
              <a:rPr lang="en-US" sz="1000"/>
              <a:t>The potential user of our datasource are targeted to improve their company efficiency.</a:t>
            </a:r>
            <a:endParaRPr lang="en-US" sz="1000"/>
          </a:p>
          <a:p>
            <a:pPr marL="0" indent="0">
              <a:buNone/>
            </a:pPr>
            <a:endParaRPr lang="en-US" sz="1000"/>
          </a:p>
          <a:p>
            <a:pPr marL="0" indent="0">
              <a:buNone/>
            </a:pPr>
            <a:r>
              <a:rPr lang="en-US" sz="1000"/>
              <a:t>By analyzing company performance data such as Annual Income VS historical transportation statistics VS. New Zealand Government monetary policy data such as CPI, Exchange Rate, Import Taxation. </a:t>
            </a:r>
            <a:endParaRPr lang="en-US" sz="1000"/>
          </a:p>
          <a:p>
            <a:pPr marL="0" indent="0">
              <a:buNone/>
            </a:pPr>
            <a:endParaRPr lang="en-US" sz="1000"/>
          </a:p>
          <a:p>
            <a:pPr marL="0" indent="0">
              <a:buNone/>
            </a:pPr>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Content Placeholder 108"/>
          <p:cNvPicPr>
            <a:picLocks noGrp="1"/>
          </p:cNvPicPr>
          <p:nvPr>
            <p:ph idx="1"/>
          </p:nvPr>
        </p:nvPicPr>
        <p:blipFill>
          <a:blip r:embed="rId1"/>
          <a:stretch>
            <a:fillRect/>
          </a:stretch>
        </p:blipFill>
        <p:spPr>
          <a:xfrm>
            <a:off x="821055" y="2269490"/>
            <a:ext cx="7397115" cy="3074035"/>
          </a:xfrm>
          <a:prstGeom prst="rect">
            <a:avLst/>
          </a:prstGeom>
          <a:noFill/>
          <a:ln w="9525">
            <a:noFill/>
          </a:ln>
        </p:spPr>
      </p:pic>
      <p:sp>
        <p:nvSpPr>
          <p:cNvPr id="5" name="Text Box 4"/>
          <p:cNvSpPr txBox="1"/>
          <p:nvPr/>
        </p:nvSpPr>
        <p:spPr>
          <a:xfrm>
            <a:off x="8685530" y="2269490"/>
            <a:ext cx="2978785" cy="2306955"/>
          </a:xfrm>
          <a:prstGeom prst="rect">
            <a:avLst/>
          </a:prstGeom>
          <a:noFill/>
        </p:spPr>
        <p:txBody>
          <a:bodyPr wrap="square" rtlCol="0">
            <a:spAutoFit/>
          </a:bodyPr>
          <a:lstStyle/>
          <a:p>
            <a:r>
              <a:rPr lang="en-US"/>
              <a:t>Based on the data we have collected, machine learning / Artificial Intelligence Algorithms could be deployed to conduct prediction on Recession and subsequent corporate financial risk.</a:t>
            </a:r>
            <a:endParaRPr lang="en-US"/>
          </a:p>
        </p:txBody>
      </p:sp>
      <p:sp>
        <p:nvSpPr>
          <p:cNvPr id="7" name="Title 6"/>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endParaRPr lang="en-US" sz="2700"/>
          </a:p>
        </p:txBody>
      </p:sp>
      <p:sp>
        <p:nvSpPr>
          <p:cNvPr id="2" name="Text Box 1"/>
          <p:cNvSpPr txBox="1"/>
          <p:nvPr/>
        </p:nvSpPr>
        <p:spPr>
          <a:xfrm>
            <a:off x="821055" y="1425575"/>
            <a:ext cx="9701530" cy="460375"/>
          </a:xfrm>
          <a:prstGeom prst="rect">
            <a:avLst/>
          </a:prstGeom>
          <a:noFill/>
        </p:spPr>
        <p:txBody>
          <a:bodyPr wrap="none" rtlCol="0" anchor="t">
            <a:spAutoFit/>
          </a:bodyPr>
          <a:p>
            <a:r>
              <a:rPr lang="en-US" sz="2400">
                <a:sym typeface="+mn-ea"/>
              </a:rPr>
              <a:t>Potential to build AI / machine learning algorithm for further forecast ... </a:t>
            </a:r>
            <a:endParaRPr 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choose these data sources</a:t>
            </a:r>
            <a:endParaRPr lang="en-US"/>
          </a:p>
        </p:txBody>
      </p:sp>
      <p:sp>
        <p:nvSpPr>
          <p:cNvPr id="3" name="Content Placeholder 2"/>
          <p:cNvSpPr>
            <a:spLocks noGrp="1"/>
          </p:cNvSpPr>
          <p:nvPr>
            <p:ph idx="1"/>
          </p:nvPr>
        </p:nvSpPr>
        <p:spPr>
          <a:xfrm>
            <a:off x="323215" y="1653540"/>
            <a:ext cx="6015990" cy="4034155"/>
          </a:xfrm>
        </p:spPr>
        <p:txBody>
          <a:bodyPr/>
          <a:lstStyle/>
          <a:p>
            <a:r>
              <a:rPr lang="en-US"/>
              <a:t>To build a solid fundation for further data analysis</a:t>
            </a:r>
            <a:endParaRPr lang="en-US"/>
          </a:p>
          <a:p>
            <a:endParaRPr lang="en-US"/>
          </a:p>
          <a:p>
            <a:r>
              <a:rPr lang="en-US"/>
              <a:t>To find correlation between these data and discover insight among them</a:t>
            </a:r>
            <a:endParaRPr lang="en-US"/>
          </a:p>
          <a:p>
            <a:pPr marL="0" indent="0">
              <a:buNone/>
            </a:pPr>
            <a:endParaRPr lang="en-US"/>
          </a:p>
        </p:txBody>
      </p:sp>
      <p:pic>
        <p:nvPicPr>
          <p:cNvPr id="102" name="Content Placeholder 101"/>
          <p:cNvPicPr>
            <a:picLocks noChangeAspect="1"/>
          </p:cNvPicPr>
          <p:nvPr>
            <p:ph sz="half" idx="2"/>
          </p:nvPr>
        </p:nvPicPr>
        <p:blipFill>
          <a:blip r:embed="rId1"/>
          <a:stretch>
            <a:fillRect/>
          </a:stretch>
        </p:blipFill>
        <p:spPr>
          <a:xfrm>
            <a:off x="6410960" y="1275715"/>
            <a:ext cx="5171440" cy="51714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sp>
        <p:nvSpPr>
          <p:cNvPr id="3" name="Content Placeholder 2"/>
          <p:cNvSpPr>
            <a:spLocks noGrp="1"/>
          </p:cNvSpPr>
          <p:nvPr>
            <p:ph sz="half" idx="1"/>
          </p:nvPr>
        </p:nvSpPr>
        <p:spPr>
          <a:xfrm>
            <a:off x="609599" y="1773382"/>
            <a:ext cx="11056883" cy="3255818"/>
          </a:xfrm>
        </p:spPr>
        <p:txBody>
          <a:bodyPr/>
          <a:lstStyle/>
          <a:p>
            <a:pPr marL="0" indent="0">
              <a:buNone/>
            </a:pPr>
            <a:r>
              <a:rPr lang="en-NZ" sz="4000" u="sng" dirty="0"/>
              <a:t>Data Sources used:</a:t>
            </a:r>
            <a:endParaRPr lang="en-NZ" sz="4000" dirty="0"/>
          </a:p>
          <a:p>
            <a:endParaRPr lang="en-NZ" sz="2400" dirty="0"/>
          </a:p>
          <a:p>
            <a:r>
              <a:rPr lang="en-NZ" sz="2400" dirty="0"/>
              <a:t>https://infoshare.stats.govt.nz</a:t>
            </a:r>
            <a:endParaRPr lang="en-NZ" sz="2400" dirty="0"/>
          </a:p>
          <a:p>
            <a:r>
              <a:rPr lang="en-NZ" sz="2400" dirty="0"/>
              <a:t>https://www.interest.co.nz/chart-data/get-csv-data</a:t>
            </a:r>
            <a:endParaRPr lang="en-NZ" sz="2400" dirty="0"/>
          </a:p>
          <a:p>
            <a:r>
              <a:rPr lang="en-NZ" sz="2400" dirty="0"/>
              <a:t>https://api.ofx.com/PublicSite.ApiService//SpotRateHistory/allTime/NZD/CNY</a:t>
            </a:r>
            <a:endParaRPr lang="en-NZ" sz="2400" dirty="0"/>
          </a:p>
          <a:p>
            <a:endParaRPr lang="en-NZ" sz="2400"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7227</Words>
  <Application>WPS Presentation</Application>
  <PresentationFormat>Widescreen</PresentationFormat>
  <Paragraphs>170</Paragraphs>
  <Slides>20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微软雅黑</vt:lpstr>
      <vt:lpstr>Arial Unicode MS</vt:lpstr>
      <vt:lpstr>Calibri</vt:lpstr>
      <vt:lpstr>Communications and Dialogues</vt:lpstr>
      <vt:lpstr>Team Asclepius</vt:lpstr>
      <vt:lpstr>Background</vt:lpstr>
      <vt:lpstr>NZ monteary policy impacting the economic</vt:lpstr>
      <vt:lpstr>What do we want to collect</vt:lpstr>
      <vt:lpstr>Data model</vt:lpstr>
      <vt:lpstr>What target you chose  (I.e.n what is the intended use of the data, …)</vt:lpstr>
      <vt:lpstr>What target you chose  (I.e.n what is the intended use of the data, …)</vt:lpstr>
      <vt:lpstr>Why do we choose these data sources</vt:lpstr>
      <vt:lpstr>Resources used to get data</vt:lpstr>
      <vt:lpstr>Techniques and tools used</vt:lpstr>
      <vt:lpstr>Resources used to get data</vt:lpstr>
      <vt:lpstr>Resources used to get data</vt:lpstr>
      <vt:lpstr>What techniques you did see</vt:lpstr>
      <vt:lpstr>What you managed to achieve and what you failed to do  </vt:lpstr>
      <vt:lpstr>Charts</vt:lpstr>
      <vt:lpstr>PowerPoint 演示文稿</vt:lpstr>
      <vt:lpstr>Charts Generated </vt:lpstr>
      <vt:lpstr>Charts generated to </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263</cp:revision>
  <dcterms:created xsi:type="dcterms:W3CDTF">2022-10-05T13:04:00Z</dcterms:created>
  <dcterms:modified xsi:type="dcterms:W3CDTF">2022-10-20T12:27:05Z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