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303" r:id="rId8"/>
    <p:sldId id="259" r:id="rId9"/>
    <p:sldId id="288" r:id="rId10"/>
    <p:sldId id="258" r:id="rId11"/>
    <p:sldId id="287" r:id="rId12"/>
    <p:sldId id="260" r:id="rId13"/>
    <p:sldId id="261" r:id="rId14"/>
    <p:sldId id="262" r:id="rId15"/>
    <p:sldId id="263" r:id="rId16"/>
    <p:sldId id="297" r:id="rId17"/>
    <p:sldId id="298" r:id="rId18"/>
    <p:sldId id="264" r:id="rId19"/>
    <p:sldId id="302"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jpeg"/><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jpe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GIF"/><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endParaRPr lang="en-US" dirty="0"/>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pic>
        <p:nvPicPr>
          <p:cNvPr id="102" name="Picture 101"/>
          <p:cNvPicPr/>
          <p:nvPr/>
        </p:nvPicPr>
        <p:blipFill>
          <a:blip r:embed="rId3"/>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What difficulties you have to overcome to wrangle the data sources into the target data model</a:t>
            </a:r>
            <a:endParaRPr lang="en-US" sz="2400"/>
          </a:p>
        </p:txBody>
      </p:sp>
      <p:sp>
        <p:nvSpPr>
          <p:cNvPr id="3" name="Content Placeholder 2"/>
          <p:cNvSpPr>
            <a:spLocks noGrp="1"/>
          </p:cNvSpPr>
          <p:nvPr>
            <p:ph sz="half" idx="1"/>
          </p:nvPr>
        </p:nvSpPr>
        <p:spPr/>
        <p:txBody>
          <a:bodyPr/>
          <a:p>
            <a:r>
              <a:rPr lang="en-US" sz="2400"/>
              <a:t>We faced difficulties of finding keys between these entities, these historical data are not collected with the same frequencies. Some of them are collected on annual base, some of them are collected on monthly base and some of them are collected on quarterly basis. We need to wrangle these data to form unified keys for further construction of the relationship between these entities. </a:t>
            </a:r>
            <a:endParaRPr lang="en-US" sz="2400"/>
          </a:p>
        </p:txBody>
      </p:sp>
      <p:pic>
        <p:nvPicPr>
          <p:cNvPr id="4" name="Content Placeholder 3"/>
          <p:cNvPicPr>
            <a:picLocks noChangeAspect="1"/>
          </p:cNvPicPr>
          <p:nvPr>
            <p:ph sz="half" idx="2"/>
          </p:nvPr>
        </p:nvPicPr>
        <p:blipFill>
          <a:blip r:embed="rId1"/>
          <a:stretch>
            <a:fillRect/>
          </a:stretch>
        </p:blipFill>
        <p:spPr>
          <a:xfrm>
            <a:off x="6344920" y="1506855"/>
            <a:ext cx="5384800" cy="2244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p>
            <a:r>
              <a:rPr lang="en-US"/>
              <a:t>For data scraping,  various techniques have been utilized for direct data file downing, web scraping, API calling</a:t>
            </a:r>
            <a:endParaRPr lang="en-US"/>
          </a:p>
        </p:txBody>
      </p:sp>
      <p:pic>
        <p:nvPicPr>
          <p:cNvPr id="100" name="Content Placeholder 99"/>
          <p:cNvPicPr/>
          <p:nvPr>
            <p:ph sz="half" idx="2"/>
          </p:nvPr>
        </p:nvPicPr>
        <p:blipFill>
          <a:blip r:embed="rId1"/>
          <a:stretch>
            <a:fillRect/>
          </a:stretch>
        </p:blipFill>
        <p:spPr>
          <a:xfrm>
            <a:off x="4691380" y="3823335"/>
            <a:ext cx="6891020" cy="2545715"/>
          </a:xfrm>
          <a:prstGeom prst="rect">
            <a:avLst/>
          </a:prstGeom>
          <a:noFill/>
          <a:ln w="9525">
            <a:noFill/>
          </a:ln>
        </p:spPr>
      </p:pic>
      <p:pic>
        <p:nvPicPr>
          <p:cNvPr id="102" name="Picture 101"/>
          <p:cNvPicPr/>
          <p:nvPr/>
        </p:nvPicPr>
        <p:blipFill>
          <a:blip r:embed="rId2"/>
          <a:stretch>
            <a:fillRect/>
          </a:stretch>
        </p:blipFill>
        <p:spPr>
          <a:xfrm>
            <a:off x="462915" y="3714115"/>
            <a:ext cx="4084955" cy="265493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r>
              <a:rPr lang="en-US"/>
              <a:t>API </a:t>
            </a:r>
            <a:endParaRPr lang="en-US"/>
          </a:p>
          <a:p>
            <a:r>
              <a:rPr lang="en-US"/>
              <a:t>HPI failed to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a:t>
            </a:r>
            <a:endParaRPr lang="en-US"/>
          </a:p>
        </p:txBody>
      </p:sp>
      <p:pic>
        <p:nvPicPr>
          <p:cNvPr id="4" name="Content Placeholder 3"/>
          <p:cNvPicPr>
            <a:picLocks noChangeAspect="1"/>
          </p:cNvPicPr>
          <p:nvPr>
            <p:ph idx="1"/>
          </p:nvPr>
        </p:nvPicPr>
        <p:blipFill>
          <a:blip r:embed="rId1"/>
          <a:stretch>
            <a:fillRect/>
          </a:stretch>
        </p:blipFill>
        <p:spPr>
          <a:xfrm>
            <a:off x="3642995" y="1469390"/>
            <a:ext cx="4905375" cy="4362450"/>
          </a:xfrm>
          <a:prstGeom prst="rect">
            <a:avLst/>
          </a:prstGeom>
        </p:spPr>
      </p:pic>
      <p:sp>
        <p:nvSpPr>
          <p:cNvPr id="3" name="Text Box 2"/>
          <p:cNvSpPr txBox="1"/>
          <p:nvPr/>
        </p:nvSpPr>
        <p:spPr>
          <a:xfrm>
            <a:off x="999490" y="6069330"/>
            <a:ext cx="10695305" cy="368300"/>
          </a:xfrm>
          <a:prstGeom prst="rect">
            <a:avLst/>
          </a:prstGeom>
          <a:noFill/>
        </p:spPr>
        <p:txBody>
          <a:bodyPr wrap="square" rtlCol="0">
            <a:spAutoFit/>
          </a:bodyPr>
          <a:p>
            <a:r>
              <a:rPr lang="en-US"/>
              <a:t>2) x axis time (yyyy-mm) :  y axis (Tourism international visitors arrivals) + nzd-usd-exchange rate</a:t>
            </a:r>
            <a:endParaRPr lang="en-US"/>
          </a:p>
        </p:txBody>
      </p:sp>
      <p:sp>
        <p:nvSpPr>
          <p:cNvPr id="5" name="Text Box 4"/>
          <p:cNvSpPr txBox="1"/>
          <p:nvPr/>
        </p:nvSpPr>
        <p:spPr>
          <a:xfrm>
            <a:off x="704850" y="2527935"/>
            <a:ext cx="2364105" cy="2861310"/>
          </a:xfrm>
          <a:prstGeom prst="rect">
            <a:avLst/>
          </a:prstGeom>
          <a:noFill/>
        </p:spPr>
        <p:txBody>
          <a:bodyPr wrap="square" rtlCol="0">
            <a:spAutoFit/>
          </a:bodyPr>
          <a:p>
            <a:r>
              <a:rPr lang="en-US"/>
              <a:t>With increase of the NZDollar USdollar exchange, it is more expensive for tourism coming to New Zealand, we can observe a dropping of the “Tourism International Visitors Arrivals”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466465" y="1493520"/>
            <a:ext cx="5257800" cy="4314825"/>
          </a:xfrm>
          <a:prstGeom prst="rect">
            <a:avLst/>
          </a:prstGeom>
        </p:spPr>
      </p:pic>
      <p:sp>
        <p:nvSpPr>
          <p:cNvPr id="3" name="Text Box 2"/>
          <p:cNvSpPr txBox="1"/>
          <p:nvPr/>
        </p:nvSpPr>
        <p:spPr>
          <a:xfrm>
            <a:off x="1683385" y="5982970"/>
            <a:ext cx="7766050" cy="645160"/>
          </a:xfrm>
          <a:prstGeom prst="rect">
            <a:avLst/>
          </a:prstGeom>
          <a:noFill/>
        </p:spPr>
        <p:txBody>
          <a:bodyPr wrap="square" rtlCol="0">
            <a:spAutoFit/>
          </a:bodyPr>
          <a:p>
            <a:r>
              <a:rPr lang="en-US"/>
              <a:t>Plot</a:t>
            </a:r>
            <a:endParaRPr lang="en-US"/>
          </a:p>
          <a:p>
            <a:r>
              <a:rPr lang="en-US"/>
              <a:t>1) x axis time (yyyy-mm) : y axis (OCR + (Labour force status))</a:t>
            </a:r>
            <a:endParaRPr lang="en-US"/>
          </a:p>
        </p:txBody>
      </p:sp>
      <p:sp>
        <p:nvSpPr>
          <p:cNvPr id="5" name="Text Box 4"/>
          <p:cNvSpPr txBox="1"/>
          <p:nvPr/>
        </p:nvSpPr>
        <p:spPr>
          <a:xfrm>
            <a:off x="826135" y="1765935"/>
            <a:ext cx="2199640" cy="2030095"/>
          </a:xfrm>
          <a:prstGeom prst="rect">
            <a:avLst/>
          </a:prstGeom>
          <a:noFill/>
        </p:spPr>
        <p:txBody>
          <a:bodyPr wrap="square" rtlCol="0">
            <a:spAutoFit/>
          </a:bodyPr>
          <a:p>
            <a:r>
              <a:rPr lang="en-US"/>
              <a:t>In this chart, it is observable that as OCR increase, in a few months time, the unemployment rate has also increased.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sz="half" idx="1"/>
          </p:nvPr>
        </p:nvPicPr>
        <p:blipFill>
          <a:blip r:embed="rId1"/>
          <a:stretch>
            <a:fillRect/>
          </a:stretch>
        </p:blipFill>
        <p:spPr>
          <a:xfrm>
            <a:off x="609600" y="1494790"/>
            <a:ext cx="2371090" cy="1822450"/>
          </a:xfrm>
          <a:prstGeom prst="rect">
            <a:avLst/>
          </a:prstGeom>
        </p:spPr>
      </p:pic>
      <p:pic>
        <p:nvPicPr>
          <p:cNvPr id="5" name="Content Placeholder 3"/>
          <p:cNvPicPr>
            <a:picLocks noChangeAspect="1"/>
          </p:cNvPicPr>
          <p:nvPr/>
        </p:nvPicPr>
        <p:blipFill>
          <a:blip r:embed="rId1"/>
          <a:stretch>
            <a:fillRect/>
          </a:stretch>
        </p:blipFill>
        <p:spPr>
          <a:xfrm>
            <a:off x="3606165" y="3836035"/>
            <a:ext cx="3176270" cy="2441575"/>
          </a:xfrm>
          <a:prstGeom prst="rect">
            <a:avLst/>
          </a:prstGeom>
          <a:noFill/>
          <a:ln w="9525">
            <a:noFill/>
          </a:ln>
        </p:spPr>
      </p:pic>
      <p:pic>
        <p:nvPicPr>
          <p:cNvPr id="6" name="Content Placeholder 3"/>
          <p:cNvPicPr>
            <a:picLocks noChangeAspect="1"/>
          </p:cNvPicPr>
          <p:nvPr/>
        </p:nvPicPr>
        <p:blipFill>
          <a:blip r:embed="rId1"/>
          <a:stretch>
            <a:fillRect/>
          </a:stretch>
        </p:blipFill>
        <p:spPr>
          <a:xfrm>
            <a:off x="7388860" y="4064000"/>
            <a:ext cx="2947035" cy="2265680"/>
          </a:xfrm>
          <a:prstGeom prst="rect">
            <a:avLst/>
          </a:prstGeom>
          <a:noFill/>
          <a:ln w="9525">
            <a:noFill/>
          </a:ln>
        </p:spPr>
      </p:pic>
      <p:pic>
        <p:nvPicPr>
          <p:cNvPr id="7" name="Content Placeholder 3"/>
          <p:cNvPicPr>
            <a:picLocks noChangeAspect="1"/>
          </p:cNvPicPr>
          <p:nvPr/>
        </p:nvPicPr>
        <p:blipFill>
          <a:blip r:embed="rId1"/>
          <a:stretch>
            <a:fillRect/>
          </a:stretch>
        </p:blipFill>
        <p:spPr>
          <a:xfrm>
            <a:off x="7608570" y="1313815"/>
            <a:ext cx="3577590" cy="2750185"/>
          </a:xfrm>
          <a:prstGeom prst="rect">
            <a:avLst/>
          </a:prstGeom>
          <a:noFill/>
          <a:ln w="9525">
            <a:noFill/>
          </a:ln>
        </p:spPr>
      </p:pic>
      <p:sp>
        <p:nvSpPr>
          <p:cNvPr id="8" name="Text Box 7"/>
          <p:cNvSpPr txBox="1"/>
          <p:nvPr/>
        </p:nvSpPr>
        <p:spPr>
          <a:xfrm>
            <a:off x="433070" y="969645"/>
            <a:ext cx="3004820" cy="275590"/>
          </a:xfrm>
          <a:prstGeom prst="rect">
            <a:avLst/>
          </a:prstGeom>
          <a:noFill/>
        </p:spPr>
        <p:txBody>
          <a:bodyPr wrap="square" rtlCol="0">
            <a:spAutoFit/>
          </a:bodyPr>
          <a:p>
            <a:r>
              <a:rPr lang="en-US" sz="1200"/>
              <a:t>3) Correlation between “OCR” and CPI</a:t>
            </a:r>
            <a:endParaRPr lang="en-US" sz="1200"/>
          </a:p>
        </p:txBody>
      </p:sp>
      <p:sp>
        <p:nvSpPr>
          <p:cNvPr id="9" name="Text Box 8"/>
          <p:cNvSpPr txBox="1"/>
          <p:nvPr/>
        </p:nvSpPr>
        <p:spPr>
          <a:xfrm>
            <a:off x="3839210" y="1038225"/>
            <a:ext cx="3004820" cy="275590"/>
          </a:xfrm>
          <a:prstGeom prst="rect">
            <a:avLst/>
          </a:prstGeom>
          <a:noFill/>
        </p:spPr>
        <p:txBody>
          <a:bodyPr wrap="square" rtlCol="0">
            <a:spAutoFit/>
          </a:bodyPr>
          <a:p>
            <a:r>
              <a:rPr lang="en-US" sz="1200"/>
              <a:t>4) Correlation between “CPI” and HPI</a:t>
            </a:r>
            <a:endParaRPr lang="en-US" sz="1200"/>
          </a:p>
        </p:txBody>
      </p:sp>
      <p:sp>
        <p:nvSpPr>
          <p:cNvPr id="10" name="Text Box 9"/>
          <p:cNvSpPr txBox="1"/>
          <p:nvPr/>
        </p:nvSpPr>
        <p:spPr>
          <a:xfrm>
            <a:off x="7733030" y="946150"/>
            <a:ext cx="3004820" cy="460375"/>
          </a:xfrm>
          <a:prstGeom prst="rect">
            <a:avLst/>
          </a:prstGeom>
          <a:noFill/>
        </p:spPr>
        <p:txBody>
          <a:bodyPr wrap="square" rtlCol="0">
            <a:spAutoFit/>
          </a:bodyPr>
          <a:p>
            <a:r>
              <a:rPr lang="en-US" sz="1200"/>
              <a:t>5) Correlation between “OCR” and Exchange Rate NZD VS. USD</a:t>
            </a:r>
            <a:endParaRPr lang="en-US" sz="1200"/>
          </a:p>
        </p:txBody>
      </p:sp>
      <p:sp>
        <p:nvSpPr>
          <p:cNvPr id="11" name="Text Box 10"/>
          <p:cNvSpPr txBox="1"/>
          <p:nvPr/>
        </p:nvSpPr>
        <p:spPr>
          <a:xfrm>
            <a:off x="1998980" y="6383020"/>
            <a:ext cx="3004820" cy="275590"/>
          </a:xfrm>
          <a:prstGeom prst="rect">
            <a:avLst/>
          </a:prstGeom>
          <a:noFill/>
        </p:spPr>
        <p:txBody>
          <a:bodyPr wrap="square" rtlCol="0">
            <a:spAutoFit/>
          </a:bodyPr>
          <a:p>
            <a:r>
              <a:rPr lang="en-US" sz="1200"/>
              <a:t>6) Correlation between “OCR” and CPI</a:t>
            </a:r>
            <a:endParaRPr lang="en-US" sz="1200"/>
          </a:p>
        </p:txBody>
      </p:sp>
      <p:sp>
        <p:nvSpPr>
          <p:cNvPr id="12" name="Text Box 11"/>
          <p:cNvSpPr txBox="1"/>
          <p:nvPr/>
        </p:nvSpPr>
        <p:spPr>
          <a:xfrm>
            <a:off x="6844030" y="6290945"/>
            <a:ext cx="3004820" cy="460375"/>
          </a:xfrm>
          <a:prstGeom prst="rect">
            <a:avLst/>
          </a:prstGeom>
          <a:noFill/>
        </p:spPr>
        <p:txBody>
          <a:bodyPr wrap="square" rtlCol="0">
            <a:spAutoFit/>
          </a:bodyPr>
          <a:p>
            <a:r>
              <a:rPr lang="en-US" sz="1200"/>
              <a:t>7) Correlation between “OCR” and “State Highway Traffic Volumns”</a:t>
            </a:r>
            <a:endParaRPr lang="en-US" sz="1200"/>
          </a:p>
        </p:txBody>
      </p:sp>
      <p:sp>
        <p:nvSpPr>
          <p:cNvPr id="14" name="Text Box 13"/>
          <p:cNvSpPr txBox="1"/>
          <p:nvPr/>
        </p:nvSpPr>
        <p:spPr>
          <a:xfrm>
            <a:off x="419100" y="3714750"/>
            <a:ext cx="1333500" cy="2399665"/>
          </a:xfrm>
          <a:prstGeom prst="rect">
            <a:avLst/>
          </a:prstGeom>
          <a:noFill/>
        </p:spPr>
        <p:txBody>
          <a:bodyPr wrap="square" rtlCol="0">
            <a:spAutoFit/>
          </a:bodyPr>
          <a:p>
            <a:r>
              <a:rPr lang="en-US" sz="1000"/>
              <a:t>3) x axis (OCR from low to high value) : y axis (CPI from low to high value) </a:t>
            </a:r>
            <a:endParaRPr lang="en-US" sz="1000"/>
          </a:p>
          <a:p>
            <a:r>
              <a:rPr lang="en-US" sz="1000"/>
              <a:t>[cut in the Official Cash Rate (OCR) leads to an increase in inflation and GDP growth]</a:t>
            </a:r>
            <a:endParaRPr lang="en-US" sz="1000"/>
          </a:p>
          <a:p>
            <a:r>
              <a:rPr lang="en-US" sz="1000"/>
              <a:t>[References : https://www.rbnz.govt.nz/-/media/d0024c4168944dc6a502b497cdd5d46c.ashx]</a:t>
            </a:r>
            <a:endParaRPr lang="en-US" sz="1000"/>
          </a:p>
        </p:txBody>
      </p:sp>
      <p:pic>
        <p:nvPicPr>
          <p:cNvPr id="103" name="Content Placeholder 102"/>
          <p:cNvPicPr/>
          <p:nvPr>
            <p:ph sz="half" idx="2"/>
          </p:nvPr>
        </p:nvPicPr>
        <p:blipFill>
          <a:blip r:embed="rId2"/>
          <a:stretch>
            <a:fillRect/>
          </a:stretch>
        </p:blipFill>
        <p:spPr>
          <a:xfrm>
            <a:off x="3839210" y="1405890"/>
            <a:ext cx="3281045" cy="2324735"/>
          </a:xfrm>
          <a:prstGeom prst="rect">
            <a:avLst/>
          </a:prstGeom>
          <a:noFill/>
          <a:ln w="9525">
            <a:noFill/>
          </a:ln>
        </p:spPr>
      </p:pic>
      <p:sp>
        <p:nvSpPr>
          <p:cNvPr id="16" name="Text Box 15"/>
          <p:cNvSpPr txBox="1"/>
          <p:nvPr/>
        </p:nvSpPr>
        <p:spPr>
          <a:xfrm>
            <a:off x="2463800" y="3418840"/>
            <a:ext cx="4799965" cy="275590"/>
          </a:xfrm>
          <a:prstGeom prst="rect">
            <a:avLst/>
          </a:prstGeom>
          <a:noFill/>
        </p:spPr>
        <p:txBody>
          <a:bodyPr wrap="square" rtlCol="0" anchor="t">
            <a:spAutoFit/>
          </a:bodyPr>
          <a:p>
            <a:r>
              <a:rPr lang="en-US" sz="1200"/>
              <a:t>https://www.bankingstrategist.com/housing-prices-hpi-vs-cpi</a:t>
            </a:r>
            <a:endParaRPr lang="en-US" sz="1200"/>
          </a:p>
        </p:txBody>
      </p:sp>
      <p:sp>
        <p:nvSpPr>
          <p:cNvPr id="17" name="Text Box 16"/>
          <p:cNvSpPr txBox="1"/>
          <p:nvPr/>
        </p:nvSpPr>
        <p:spPr>
          <a:xfrm>
            <a:off x="10593705" y="1610360"/>
            <a:ext cx="978535" cy="2553335"/>
          </a:xfrm>
          <a:prstGeom prst="rect">
            <a:avLst/>
          </a:prstGeom>
          <a:noFill/>
        </p:spPr>
        <p:txBody>
          <a:bodyPr wrap="square" rtlCol="0">
            <a:spAutoFit/>
          </a:bodyPr>
          <a:p>
            <a:r>
              <a:rPr lang="en-US" sz="800"/>
              <a:t>[If we raise the OCR, banks' interest rates also tend to increase and vice versa. </a:t>
            </a:r>
            <a:endParaRPr lang="en-US" sz="800"/>
          </a:p>
          <a:p>
            <a:r>
              <a:rPr lang="en-US" sz="800"/>
              <a:t>This is because the OCR influences the banks' costs, so as with any business, changes in costs are passed on in their prices. </a:t>
            </a:r>
            <a:endParaRPr lang="en-US" sz="800"/>
          </a:p>
          <a:p>
            <a:r>
              <a:rPr lang="en-US" sz="800"/>
              <a:t>A decrease in banks' interest rates usually results in people spending more.]</a:t>
            </a:r>
            <a:endParaRPr lang="en-US" sz="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Interest Rate Impact HPI</a:t>
            </a:r>
            <a:endParaRPr lang="en-US"/>
          </a:p>
        </p:txBody>
      </p:sp>
      <p:pic>
        <p:nvPicPr>
          <p:cNvPr id="7" name="Content Placeholder 6"/>
          <p:cNvPicPr>
            <a:picLocks noChangeAspect="1"/>
          </p:cNvPicPr>
          <p:nvPr>
            <p:ph idx="1"/>
          </p:nvPr>
        </p:nvPicPr>
        <p:blipFill>
          <a:blip r:embed="rId1"/>
          <a:stretch>
            <a:fillRect/>
          </a:stretch>
        </p:blipFill>
        <p:spPr>
          <a:xfrm>
            <a:off x="4513580" y="1154430"/>
            <a:ext cx="7442200" cy="4953000"/>
          </a:xfrm>
          <a:prstGeom prst="rect">
            <a:avLst/>
          </a:prstGeom>
        </p:spPr>
      </p:pic>
      <p:sp>
        <p:nvSpPr>
          <p:cNvPr id="8" name="Text Box 7"/>
          <p:cNvSpPr txBox="1"/>
          <p:nvPr/>
        </p:nvSpPr>
        <p:spPr>
          <a:xfrm>
            <a:off x="301625" y="1176655"/>
            <a:ext cx="3818255" cy="922020"/>
          </a:xfrm>
          <a:prstGeom prst="rect">
            <a:avLst/>
          </a:prstGeom>
          <a:noFill/>
        </p:spPr>
        <p:txBody>
          <a:bodyPr wrap="square" rtlCol="0">
            <a:spAutoFit/>
          </a:bodyPr>
          <a:p>
            <a:r>
              <a:rPr lang="en-US"/>
              <a:t>How does Interest Rate of Reserver Bank of New Zealand Impact on house price index (HPI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sz="half" idx="1"/>
          </p:nvPr>
        </p:nvSpPr>
        <p:spPr>
          <a:xfrm>
            <a:off x="609600" y="1174750"/>
            <a:ext cx="5384800" cy="5375275"/>
          </a:xfrm>
        </p:spPr>
        <p:txBody>
          <a:bodyPr/>
          <a:p>
            <a:r>
              <a:rPr lang="en-US" sz="1800"/>
              <a:t>Based on the data we have collected as well as what subsequent plots generated based on that.  The following insights have been reviewed. </a:t>
            </a:r>
            <a:endParaRPr lang="en-US" sz="1800"/>
          </a:p>
          <a:p>
            <a:pPr lvl="1"/>
            <a:r>
              <a:rPr lang="en-US" sz="1600"/>
              <a:t>As New Zealand Reserve Bank sets its interest rate up, various business will have difficult of getting cheap loans for further development, therefore business activities have been reduced, which leads to increase of unemployment. </a:t>
            </a:r>
            <a:endParaRPr lang="en-US" sz="1600"/>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sz="1600"/>
          </a:p>
          <a:p>
            <a:pPr lvl="1"/>
            <a:r>
              <a:rPr lang="en-US" sz="1600"/>
              <a:t>However, Reserve Bank raise interest rate usually to combat high inflation rate (CPI), therefore, we should be expecting dropping of the CPI.</a:t>
            </a:r>
            <a:endParaRPr lang="en-US" sz="1600"/>
          </a:p>
        </p:txBody>
      </p:sp>
      <p:pic>
        <p:nvPicPr>
          <p:cNvPr id="103" name="Content Placeholder 102"/>
          <p:cNvPicPr/>
          <p:nvPr>
            <p:ph sz="half" idx="2"/>
          </p:nvPr>
        </p:nvPicPr>
        <p:blipFill>
          <a:blip r:embed="rId1"/>
          <a:stretch>
            <a:fillRect/>
          </a:stretch>
        </p:blipFill>
        <p:spPr>
          <a:xfrm>
            <a:off x="6197600" y="1174750"/>
            <a:ext cx="5922010" cy="2874645"/>
          </a:xfrm>
          <a:prstGeom prst="rect">
            <a:avLst/>
          </a:prstGeom>
          <a:noFill/>
          <a:ln w="9525">
            <a:noFill/>
          </a:ln>
        </p:spPr>
      </p:pic>
      <p:pic>
        <p:nvPicPr>
          <p:cNvPr id="4" name="Picture 3"/>
          <p:cNvPicPr>
            <a:picLocks noChangeAspect="1"/>
          </p:cNvPicPr>
          <p:nvPr/>
        </p:nvPicPr>
        <p:blipFill>
          <a:blip r:embed="rId2"/>
          <a:stretch>
            <a:fillRect/>
          </a:stretch>
        </p:blipFill>
        <p:spPr>
          <a:xfrm>
            <a:off x="6410960" y="4076700"/>
            <a:ext cx="4133850" cy="2781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Autofit/>
          </a:bodyPr>
          <a:p>
            <a:r>
              <a:rPr lang="en-US" sz="1800"/>
              <a:t>When the economic activities are low and unemployment rate is high </a:t>
            </a:r>
            <a:endParaRPr lang="en-US" sz="1800"/>
          </a:p>
          <a:p>
            <a:pPr lvl="1"/>
            <a:r>
              <a:rPr lang="en-US" sz="1600"/>
              <a:t>New Zealand government is under pressure to unleash new monetary policies to stimulate economy. Hence government usually </a:t>
            </a:r>
            <a:r>
              <a:rPr lang="en-US" sz="1600" b="1"/>
              <a:t>resolve to lower reserve bank interest rate</a:t>
            </a:r>
            <a:r>
              <a:rPr lang="en-US" sz="1600"/>
              <a:t>. </a:t>
            </a:r>
            <a:endParaRPr lang="en-US" sz="1600"/>
          </a:p>
          <a:p>
            <a:pPr lvl="1"/>
            <a:r>
              <a:rPr lang="en-US" sz="1600"/>
              <a:t>With </a:t>
            </a:r>
            <a:r>
              <a:rPr lang="en-US" sz="1600" b="1"/>
              <a:t>high reserve bank interest rate</a:t>
            </a:r>
            <a:r>
              <a:rPr lang="en-US" sz="1600"/>
              <a:t>, we should be able to observe </a:t>
            </a:r>
            <a:r>
              <a:rPr lang="en-US" sz="1600" b="1"/>
              <a:t>weak New Zealand dollars VS US dollars</a:t>
            </a:r>
            <a:r>
              <a:rPr lang="en-US" sz="1600"/>
              <a:t>. Thus make export of our products cheaper, therefore attracts more oversea orders, subsequently we should be able to observe an increase of freight transportation activities, oversea passage flights. </a:t>
            </a:r>
            <a:endParaRPr lang="en-US" sz="1600"/>
          </a:p>
          <a:p>
            <a:pPr lvl="1"/>
            <a:r>
              <a:rPr lang="en-US" sz="1600"/>
              <a:t>To stimulate general economic growth, government usually starts major infrastructural projects like major road works, etc. Hence it is also anticipated that general road construction activities are increasing.</a:t>
            </a:r>
            <a:endParaRPr lang="en-US" sz="1600"/>
          </a:p>
        </p:txBody>
      </p:sp>
      <p:pic>
        <p:nvPicPr>
          <p:cNvPr id="4" name="Content Placeholder 3"/>
          <p:cNvPicPr>
            <a:picLocks noChangeAspect="1"/>
          </p:cNvPicPr>
          <p:nvPr>
            <p:ph sz="half" idx="2"/>
          </p:nvPr>
        </p:nvPicPr>
        <p:blipFill>
          <a:blip r:embed="rId1"/>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p>
            <a:r>
              <a:rPr lang="en-US" sz="1400"/>
              <a:t>https://www.treasury.govt.nz/publications/weu/weekly-economic-update-17-april-2020-html</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a:t>
            </a:r>
            <a:endParaRPr lang="en-US"/>
          </a:p>
        </p:txBody>
      </p:sp>
      <p:sp>
        <p:nvSpPr>
          <p:cNvPr id="3" name="Content Placeholder 2"/>
          <p:cNvSpPr>
            <a:spLocks noGrp="1"/>
          </p:cNvSpPr>
          <p:nvPr>
            <p:ph sz="half" idx="1"/>
          </p:nvPr>
        </p:nvSpPr>
        <p:spPr/>
        <p:txBody>
          <a:bodyPr/>
          <a:p>
            <a:r>
              <a:rPr lang="en-US"/>
              <a:t>Turbluent International Market caused by political uneasying and COVID-19</a:t>
            </a:r>
            <a:endParaRPr lang="en-US"/>
          </a:p>
          <a:p>
            <a:endParaRPr lang="en-US"/>
          </a:p>
        </p:txBody>
      </p:sp>
      <p:pic>
        <p:nvPicPr>
          <p:cNvPr id="101" name="Content Placeholder 100"/>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NZ monteary policy impacting the economic</a:t>
            </a:r>
            <a:endParaRPr lang="en-US"/>
          </a:p>
        </p:txBody>
      </p:sp>
      <p:sp>
        <p:nvSpPr>
          <p:cNvPr id="3" name="Content Placeholder 2"/>
          <p:cNvSpPr>
            <a:spLocks noGrp="1"/>
          </p:cNvSpPr>
          <p:nvPr>
            <p:ph sz="half" idx="1"/>
          </p:nvPr>
        </p:nvSpPr>
        <p:spPr/>
        <p:txBody>
          <a:bodyPr/>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7324725" y="117475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sz="half" idx="1"/>
          </p:nvPr>
        </p:nvSpPr>
        <p:spPr/>
        <p:txBody>
          <a:bodyPr/>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pic>
        <p:nvPicPr>
          <p:cNvPr id="102" name="Picture 101"/>
          <p:cNvPicPr/>
          <p:nvPr/>
        </p:nvPicPr>
        <p:blipFill>
          <a:blip r:embed="rId1"/>
          <a:stretch>
            <a:fillRect/>
          </a:stretch>
        </p:blipFill>
        <p:spPr>
          <a:xfrm>
            <a:off x="6048058" y="1174750"/>
            <a:ext cx="5534025" cy="2933700"/>
          </a:xfrm>
          <a:prstGeom prst="rect">
            <a:avLst/>
          </a:prstGeom>
          <a:noFill/>
          <a:ln w="9525">
            <a:noFill/>
          </a:ln>
        </p:spPr>
      </p:pic>
      <p:pic>
        <p:nvPicPr>
          <p:cNvPr id="104" name="Content Placeholder 103"/>
          <p:cNvPicPr/>
          <p:nvPr>
            <p:ph sz="half" idx="2"/>
          </p:nvPr>
        </p:nvPicPr>
        <p:blipFill>
          <a:blip r:embed="rId2"/>
          <a:stretch>
            <a:fillRect/>
          </a:stretch>
        </p:blipFill>
        <p:spPr>
          <a:xfrm>
            <a:off x="4331970" y="4046855"/>
            <a:ext cx="4792345" cy="2811145"/>
          </a:xfrm>
          <a:prstGeom prst="rect">
            <a:avLst/>
          </a:prstGeom>
          <a:noFill/>
          <a:ln w="9525">
            <a:noFill/>
          </a:ln>
        </p:spPr>
      </p:pic>
      <p:sp>
        <p:nvSpPr>
          <p:cNvPr id="5" name="Text Box 4"/>
          <p:cNvSpPr txBox="1"/>
          <p:nvPr/>
        </p:nvSpPr>
        <p:spPr>
          <a:xfrm>
            <a:off x="3398520" y="972185"/>
            <a:ext cx="6289040" cy="275590"/>
          </a:xfrm>
          <a:prstGeom prst="rect">
            <a:avLst/>
          </a:prstGeom>
          <a:noFill/>
        </p:spPr>
        <p:txBody>
          <a:bodyPr wrap="square" rtlCol="0" anchor="t">
            <a:spAutoFit/>
          </a:bodyPr>
          <a:p>
            <a:r>
              <a:rPr lang="en-US" sz="1200"/>
              <a:t>https://chartingtransport.com/category/new-zealand-cities/</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a:t>
            </a:r>
            <a:endParaRPr lang="en-US"/>
          </a:p>
        </p:txBody>
      </p:sp>
      <p:sp>
        <p:nvSpPr>
          <p:cNvPr id="8" name="Text Box 7"/>
          <p:cNvSpPr txBox="1"/>
          <p:nvPr/>
        </p:nvSpPr>
        <p:spPr>
          <a:xfrm>
            <a:off x="6169025" y="1745615"/>
            <a:ext cx="5281295" cy="2861310"/>
          </a:xfrm>
          <a:prstGeom prst="rect">
            <a:avLst/>
          </a:prstGeom>
          <a:noFill/>
        </p:spPr>
        <p:txBody>
          <a:bodyPr wrap="square" rtlCol="0">
            <a:spAutoFit/>
          </a:bodyPr>
          <a:p>
            <a:r>
              <a:rPr lang="en-US"/>
              <a:t>Official cash rate / Interest rate</a:t>
            </a:r>
            <a:endParaRPr lang="en-US"/>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endParaRPr lang="en-US" sz="1600"/>
          </a:p>
          <a:p>
            <a:endParaRPr lang="en-US" sz="1600"/>
          </a:p>
          <a:p>
            <a:r>
              <a:rPr lang="en-US" sz="1600"/>
              <a:t>In our project, we choose “Reserve bank Interest Rate” as primary monetar policy indicators</a:t>
            </a:r>
            <a:endParaRPr lang="en-US" sz="1600"/>
          </a:p>
        </p:txBody>
      </p:sp>
      <p:pic>
        <p:nvPicPr>
          <p:cNvPr id="4" name="Picture 3" descr="DatabaseDesign"/>
          <p:cNvPicPr>
            <a:picLocks noChangeAspect="1"/>
          </p:cNvPicPr>
          <p:nvPr/>
        </p:nvPicPr>
        <p:blipFill>
          <a:blip r:embed="rId1"/>
          <a:stretch>
            <a:fillRect/>
          </a:stretch>
        </p:blipFill>
        <p:spPr>
          <a:xfrm>
            <a:off x="215900" y="917575"/>
            <a:ext cx="5329555" cy="5659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p>
            <a:r>
              <a:rPr lang="en-US"/>
              <a:t>Review of the hisotrical economic performance VS. policy</a:t>
            </a:r>
            <a:endParaRPr lang="en-US"/>
          </a:p>
          <a:p>
            <a:r>
              <a:rPr lang="en-US"/>
              <a:t>Potential to build </a:t>
            </a:r>
            <a:r>
              <a:rPr lang="en-US"/>
              <a:t>AI / machine learning algorithm for further forecast ... </a:t>
            </a:r>
            <a:endParaRPr lang="en-US"/>
          </a:p>
          <a:p>
            <a:pPr marL="0" indent="0">
              <a:buNone/>
            </a:pPr>
            <a:endParaRPr lang="en-US" sz="1000" b="1">
              <a:sym typeface="+mn-ea"/>
            </a:endParaRPr>
          </a:p>
          <a:p>
            <a:pPr marL="0" indent="0">
              <a:buNone/>
            </a:pPr>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pPr marL="0" indent="0">
              <a:buNone/>
            </a:pPr>
            <a:endParaRPr lang="en-US" sz="1000"/>
          </a:p>
          <a:p>
            <a:pPr marL="0" indent="0">
              <a:buNone/>
            </a:pPr>
            <a:r>
              <a:rPr lang="en-US" sz="1000"/>
              <a:t>Critical review of the NZ monetary policy effectiveness. To coupe with covid-19 lockdown and sequence recession, slowing down to dealing. </a:t>
            </a:r>
            <a:endParaRPr lang="en-US" sz="1000"/>
          </a:p>
          <a:p>
            <a:pPr marL="0" indent="0">
              <a:buNone/>
            </a:pPr>
            <a:endParaRPr lang="en-US" sz="1000"/>
          </a:p>
          <a:p>
            <a:pPr marL="0" indent="0">
              <a:buNone/>
            </a:pPr>
            <a:r>
              <a:rPr lang="en-US" sz="1000" b="1"/>
              <a:t>2) Potential usage </a:t>
            </a:r>
            <a:r>
              <a:rPr lang="en-US" sz="1000"/>
              <a:t>: </a:t>
            </a:r>
            <a:endParaRPr lang="en-US" sz="1000"/>
          </a:p>
          <a:p>
            <a:pPr marL="0" indent="0">
              <a:buNone/>
            </a:pPr>
            <a:r>
              <a:rPr lang="en-US" sz="1000"/>
              <a:t>The data source we are building is intended to be used for building (visualization) and training prediction model (machine learning) _time series, forecasting . for New Zealand companies. </a:t>
            </a:r>
            <a:endParaRPr lang="en-US" sz="1000"/>
          </a:p>
          <a:p>
            <a:pPr marL="0" indent="0">
              <a:buNone/>
            </a:pPr>
            <a:endParaRPr lang="en-US" sz="1000"/>
          </a:p>
          <a:p>
            <a:pPr marL="0" indent="0">
              <a:buNone/>
            </a:pPr>
            <a:r>
              <a:rPr lang="en-US" sz="1000"/>
              <a:t>The potential user of our datasource are targeted to improve their company efficiency.</a:t>
            </a:r>
            <a:endParaRPr lang="en-US" sz="1000"/>
          </a:p>
          <a:p>
            <a:pPr marL="0" indent="0">
              <a:buNone/>
            </a:pPr>
            <a:endParaRPr lang="en-US" sz="1000"/>
          </a:p>
          <a:p>
            <a:pPr marL="0" indent="0">
              <a:buNone/>
            </a:pPr>
            <a:r>
              <a:rPr lang="en-US" sz="1000"/>
              <a:t>By analyzing company performance data such as Annual Income VS historical transportation statistics VS. New Zealand Government monetary policy data such as CPI, Exchange Rate, Import Taxation. </a:t>
            </a:r>
            <a:endParaRPr lang="en-US" sz="1000"/>
          </a:p>
          <a:p>
            <a:pPr marL="0" indent="0">
              <a:buNone/>
            </a:pPr>
            <a:endParaRPr lang="en-US" sz="1000"/>
          </a:p>
          <a:p>
            <a:pPr marL="0" indent="0">
              <a:buNone/>
            </a:pPr>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9" name="Content Placeholder 108"/>
          <p:cNvPicPr/>
          <p:nvPr>
            <p:ph idx="1"/>
          </p:nvPr>
        </p:nvPicPr>
        <p:blipFill>
          <a:blip r:embed="rId1"/>
          <a:stretch>
            <a:fillRect/>
          </a:stretch>
        </p:blipFill>
        <p:spPr>
          <a:xfrm>
            <a:off x="609600" y="1115695"/>
            <a:ext cx="7397115" cy="3074035"/>
          </a:xfrm>
          <a:prstGeom prst="rect">
            <a:avLst/>
          </a:prstGeom>
          <a:noFill/>
          <a:ln w="9525">
            <a:noFill/>
          </a:ln>
        </p:spPr>
      </p:pic>
      <p:sp>
        <p:nvSpPr>
          <p:cNvPr id="5" name="Text Box 4"/>
          <p:cNvSpPr txBox="1"/>
          <p:nvPr/>
        </p:nvSpPr>
        <p:spPr>
          <a:xfrm>
            <a:off x="8705850" y="1584325"/>
            <a:ext cx="2978785" cy="1753235"/>
          </a:xfrm>
          <a:prstGeom prst="rect">
            <a:avLst/>
          </a:prstGeom>
          <a:noFill/>
        </p:spPr>
        <p:txBody>
          <a:bodyPr wrap="square" rtlCol="0">
            <a:spAutoFit/>
          </a:bodyPr>
          <a:p>
            <a:r>
              <a:rPr lang="en-US"/>
              <a:t>Based on the data we have collected, machine learning / Artificial Intelligence Algorithms could be deployed to conduct prediction on Recession</a:t>
            </a:r>
            <a:endParaRPr lang="en-US"/>
          </a:p>
        </p:txBody>
      </p:sp>
      <p:sp>
        <p:nvSpPr>
          <p:cNvPr id="7" name="Title 6"/>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a:p>
            <a:pPr marL="0" indent="0">
              <a:buNone/>
            </a:pPr>
            <a:endParaRPr lang="en-US"/>
          </a:p>
        </p:txBody>
      </p:sp>
      <p:pic>
        <p:nvPicPr>
          <p:cNvPr id="105" name="Picture 104"/>
          <p:cNvPicPr/>
          <p:nvPr/>
        </p:nvPicPr>
        <p:blipFill>
          <a:blip r:embed="rId1"/>
          <a:stretch>
            <a:fillRect/>
          </a:stretch>
        </p:blipFill>
        <p:spPr>
          <a:xfrm>
            <a:off x="6955155" y="2713355"/>
            <a:ext cx="4879975" cy="3251200"/>
          </a:xfrm>
          <a:prstGeom prst="rect">
            <a:avLst/>
          </a:prstGeom>
          <a:noFill/>
          <a:ln w="9525">
            <a:noFill/>
          </a:ln>
        </p:spPr>
      </p:pic>
      <p:sp>
        <p:nvSpPr>
          <p:cNvPr id="4" name="Text Box 3"/>
          <p:cNvSpPr txBox="1"/>
          <p:nvPr/>
        </p:nvSpPr>
        <p:spPr>
          <a:xfrm>
            <a:off x="245110" y="6127750"/>
            <a:ext cx="8954770" cy="368300"/>
          </a:xfrm>
          <a:prstGeom prst="rect">
            <a:avLst/>
          </a:prstGeom>
          <a:noFill/>
        </p:spPr>
        <p:txBody>
          <a:bodyPr wrap="square" rtlCol="0" anchor="t">
            <a:spAutoFit/>
          </a:bodyPr>
          <a:p>
            <a:r>
              <a:rPr lang="en-US"/>
              <a:t>https://www.eiu.com/n/will-the-new-zealand-economy-tip-into-recession/</a:t>
            </a:r>
            <a:endParaRPr lang="en-US"/>
          </a:p>
        </p:txBody>
      </p:sp>
      <p:pic>
        <p:nvPicPr>
          <p:cNvPr id="106" name="Picture 105"/>
          <p:cNvPicPr/>
          <p:nvPr/>
        </p:nvPicPr>
        <p:blipFill>
          <a:blip r:embed="rId2"/>
          <a:stretch>
            <a:fillRect/>
          </a:stretch>
        </p:blipFill>
        <p:spPr>
          <a:xfrm>
            <a:off x="735965" y="2767330"/>
            <a:ext cx="5715000" cy="3143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a:t>
            </a:r>
            <a:endParaRPr lang="en-US"/>
          </a:p>
        </p:txBody>
      </p:sp>
      <p:pic>
        <p:nvPicPr>
          <p:cNvPr id="8" name="Content Placeholder 7"/>
          <p:cNvPicPr>
            <a:picLocks noChangeAspect="1"/>
          </p:cNvPicPr>
          <p:nvPr>
            <p:ph sz="half" idx="1"/>
          </p:nvPr>
        </p:nvPicPr>
        <p:blipFill>
          <a:blip r:embed="rId1"/>
          <a:stretch>
            <a:fillRect/>
          </a:stretch>
        </p:blipFill>
        <p:spPr>
          <a:xfrm>
            <a:off x="741045" y="1174750"/>
            <a:ext cx="5120640" cy="4953000"/>
          </a:xfrm>
          <a:prstGeom prst="rect">
            <a:avLst/>
          </a:prstGeom>
        </p:spPr>
      </p:pic>
      <p:pic>
        <p:nvPicPr>
          <p:cNvPr id="9" name="Content Placeholder 8"/>
          <p:cNvPicPr>
            <a:picLocks noChangeAspect="1"/>
          </p:cNvPicPr>
          <p:nvPr>
            <p:ph sz="half" idx="2"/>
          </p:nvPr>
        </p:nvPicPr>
        <p:blipFill>
          <a:blip r:embed="rId2"/>
          <a:stretch>
            <a:fillRect/>
          </a:stretch>
        </p:blipFill>
        <p:spPr>
          <a:xfrm>
            <a:off x="6309995" y="1350010"/>
            <a:ext cx="5384800" cy="312991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7030</Words>
  <Application>WPS Presentation</Application>
  <PresentationFormat>Widescreen</PresentationFormat>
  <Paragraphs>140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Calibri</vt:lpstr>
      <vt:lpstr>Communications and Dialogues</vt:lpstr>
      <vt:lpstr>Team Asclepius</vt:lpstr>
      <vt:lpstr>Background</vt:lpstr>
      <vt:lpstr>NZ monteary policy impacting the economic</vt:lpstr>
      <vt:lpstr>What do we want to collect</vt:lpstr>
      <vt:lpstr>Data model</vt:lpstr>
      <vt:lpstr>What target you chose  (I.e.n what is the intended use of the data, …)</vt:lpstr>
      <vt:lpstr>What target you chose  (I.e.n what is the intended use of the data, …)</vt:lpstr>
      <vt:lpstr>Why do we choose these data sources</vt:lpstr>
      <vt:lpstr>`</vt:lpstr>
      <vt:lpstr>What difficulties you have to overcome to wrangle the data sources into the target data model</vt:lpstr>
      <vt:lpstr>What techniques you did see</vt:lpstr>
      <vt:lpstr>What you managed to achieve and what you failed to do  </vt:lpstr>
      <vt:lpstr>Charts generated to </vt:lpstr>
      <vt:lpstr>Charts</vt:lpstr>
      <vt:lpstr>PowerPoint 演示文稿</vt:lpstr>
      <vt:lpstr>Charts Generated </vt:lpstr>
      <vt:lpstr>How does Interest Rate Impact HPI</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178</cp:revision>
  <dcterms:created xsi:type="dcterms:W3CDTF">2022-10-05T13:04:00Z</dcterms:created>
  <dcterms:modified xsi:type="dcterms:W3CDTF">2022-10-19T16:20:56Z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