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65" r:id="rId5"/>
    <p:sldId id="276" r:id="rId6"/>
    <p:sldId id="257" r:id="rId7"/>
    <p:sldId id="258" r:id="rId8"/>
    <p:sldId id="259" r:id="rId9"/>
    <p:sldId id="260" r:id="rId10"/>
    <p:sldId id="261" r:id="rId11"/>
    <p:sldId id="262" r:id="rId12"/>
    <p:sldId id="263" r:id="rId13"/>
    <p:sldId id="264" r:id="rId14"/>
    <p:sldId id="266" r:id="rId15"/>
    <p:sldId id="267"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New Zealand is a relatively small economical entity that heavily rely on overseas business. Facing an increasing turbulent international political and economical environment (war and covid-19), in order to maintain our prosperity, in depth analysis on how New Zealand vital economical policy impact on our main economical activities are not only useful but also crucial for the success of these New Zealand companies, such as Air NewZealand, Kiwi Rail and Tourism New Zealand. </a:t>
            </a:r>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3"/>
          <p:cNvPicPr>
            <a:picLocks noChangeAspect="1"/>
          </p:cNvPicPr>
          <p:nvPr/>
        </p:nvPicPr>
        <p:blipFill>
          <a:blip r:embed="rId2"/>
          <a:stretch>
            <a:fillRect/>
          </a:stretch>
        </p:blipFill>
        <p:spPr>
          <a:xfrm>
            <a:off x="0" y="19050"/>
            <a:ext cx="12206817" cy="6867525"/>
          </a:xfrm>
          <a:prstGeom prst="rect">
            <a:avLst/>
          </a:prstGeom>
          <a:noFill/>
          <a:ln w="9525">
            <a:noFill/>
          </a:ln>
        </p:spPr>
      </p:pic>
      <p:sp>
        <p:nvSpPr>
          <p:cNvPr id="2051" name="Rectangle 3"/>
          <p:cNvSpPr>
            <a:spLocks noGrp="1" noChangeArrowheads="1"/>
          </p:cNvSpPr>
          <p:nvPr>
            <p:ph type="ctrTitle"/>
          </p:nvPr>
        </p:nvSpPr>
        <p:spPr>
          <a:xfrm>
            <a:off x="2063751" y="1701800"/>
            <a:ext cx="9211733" cy="1082675"/>
          </a:xfrm>
        </p:spPr>
        <p:txBody>
          <a:bodyPr/>
          <a:lstStyle>
            <a:lvl1pPr>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2063751" y="2927350"/>
            <a:ext cx="9218083" cy="1752600"/>
          </a:xfrm>
        </p:spPr>
        <p:txBody>
          <a:bodyPr/>
          <a:lstStyle>
            <a:lvl1pPr marL="0" indent="0" algn="r">
              <a:buFontTx/>
              <a:buNone/>
              <a:defRPr>
                <a:solidFill>
                  <a:schemeClr val="bg1"/>
                </a:solidFill>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8"/>
          <p:cNvPicPr>
            <a:picLocks noChangeAspect="1"/>
          </p:cNvPicPr>
          <p:nvPr/>
        </p:nvPicPr>
        <p:blipFill>
          <a:blip r:embed="rId12"/>
          <a:stretch>
            <a:fillRect/>
          </a:stretch>
        </p:blipFill>
        <p:spPr>
          <a:xfrm>
            <a:off x="0" y="0"/>
            <a:ext cx="12192000"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r" rtl="0" fontAlgn="base">
        <a:spcBef>
          <a:spcPct val="0"/>
        </a:spcBef>
        <a:spcAft>
          <a:spcPct val="0"/>
        </a:spcAft>
        <a:defRPr sz="3600" kern="1200">
          <a:solidFill>
            <a:schemeClr val="bg1"/>
          </a:solidFill>
          <a:latin typeface="+mj-lt"/>
          <a:ea typeface="+mj-ea"/>
          <a:cs typeface="+mj-cs"/>
        </a:defRPr>
      </a:lvl1pPr>
      <a:lvl2pPr algn="r" rtl="0" fontAlgn="base">
        <a:spcBef>
          <a:spcPct val="0"/>
        </a:spcBef>
        <a:spcAft>
          <a:spcPct val="0"/>
        </a:spcAft>
        <a:defRPr sz="3600">
          <a:solidFill>
            <a:schemeClr val="bg1"/>
          </a:solidFill>
          <a:latin typeface="Arial" panose="020B0604020202020204" pitchFamily="34" charset="0"/>
          <a:ea typeface="宋体" panose="02010600030101010101" pitchFamily="2" charset="-122"/>
        </a:defRPr>
      </a:lvl2pPr>
      <a:lvl3pPr algn="r" rtl="0" fontAlgn="base">
        <a:spcBef>
          <a:spcPct val="0"/>
        </a:spcBef>
        <a:spcAft>
          <a:spcPct val="0"/>
        </a:spcAft>
        <a:defRPr sz="3600">
          <a:solidFill>
            <a:schemeClr val="bg1"/>
          </a:solidFill>
          <a:latin typeface="Arial" panose="020B0604020202020204" pitchFamily="34" charset="0"/>
          <a:ea typeface="宋体" panose="02010600030101010101" pitchFamily="2" charset="-122"/>
        </a:defRPr>
      </a:lvl3pPr>
      <a:lvl4pPr algn="r" rtl="0" fontAlgn="base">
        <a:spcBef>
          <a:spcPct val="0"/>
        </a:spcBef>
        <a:spcAft>
          <a:spcPct val="0"/>
        </a:spcAft>
        <a:defRPr sz="3600">
          <a:solidFill>
            <a:schemeClr val="bg1"/>
          </a:solidFill>
          <a:latin typeface="Arial" panose="020B0604020202020204" pitchFamily="34" charset="0"/>
          <a:ea typeface="宋体" panose="02010600030101010101" pitchFamily="2" charset="-122"/>
        </a:defRPr>
      </a:lvl4pPr>
      <a:lvl5pPr algn="r" rtl="0" fontAlgn="base">
        <a:spcBef>
          <a:spcPct val="0"/>
        </a:spcBef>
        <a:spcAft>
          <a:spcPct val="0"/>
        </a:spcAft>
        <a:defRPr sz="3600">
          <a:solidFill>
            <a:schemeClr val="bg1"/>
          </a:solidFill>
          <a:latin typeface="Arial" panose="020B0604020202020204" pitchFamily="34" charset="0"/>
          <a:ea typeface="宋体" panose="02010600030101010101" pitchFamily="2" charset="-122"/>
        </a:defRPr>
      </a:lvl5pPr>
      <a:lvl6pPr marL="457200" algn="r" rtl="0" fontAlgn="base">
        <a:spcBef>
          <a:spcPct val="0"/>
        </a:spcBef>
        <a:spcAft>
          <a:spcPct val="0"/>
        </a:spcAft>
        <a:defRPr sz="3600">
          <a:solidFill>
            <a:schemeClr val="bg1"/>
          </a:solidFill>
          <a:latin typeface="Arial" panose="020B0604020202020204" pitchFamily="34" charset="0"/>
          <a:ea typeface="宋体" panose="02010600030101010101" pitchFamily="2" charset="-122"/>
        </a:defRPr>
      </a:lvl6pPr>
      <a:lvl7pPr marL="914400" algn="r" rtl="0" fontAlgn="base">
        <a:spcBef>
          <a:spcPct val="0"/>
        </a:spcBef>
        <a:spcAft>
          <a:spcPct val="0"/>
        </a:spcAft>
        <a:defRPr sz="3600">
          <a:solidFill>
            <a:schemeClr val="bg1"/>
          </a:solidFill>
          <a:latin typeface="Arial" panose="020B0604020202020204" pitchFamily="34" charset="0"/>
          <a:ea typeface="宋体" panose="02010600030101010101" pitchFamily="2" charset="-122"/>
        </a:defRPr>
      </a:lvl7pPr>
      <a:lvl8pPr marL="1371600" algn="r" rtl="0" fontAlgn="base">
        <a:spcBef>
          <a:spcPct val="0"/>
        </a:spcBef>
        <a:spcAft>
          <a:spcPct val="0"/>
        </a:spcAft>
        <a:defRPr sz="3600">
          <a:solidFill>
            <a:schemeClr val="bg1"/>
          </a:solidFill>
          <a:latin typeface="Arial" panose="020B0604020202020204" pitchFamily="34" charset="0"/>
          <a:ea typeface="宋体" panose="02010600030101010101" pitchFamily="2" charset="-122"/>
        </a:defRPr>
      </a:lvl8pPr>
      <a:lvl9pPr marL="1828800" algn="r" rtl="0" fontAlgn="base">
        <a:spcBef>
          <a:spcPct val="0"/>
        </a:spcBef>
        <a:spcAft>
          <a:spcPct val="0"/>
        </a:spcAft>
        <a:defRPr sz="3600">
          <a:solidFill>
            <a:schemeClr val="bg1"/>
          </a:solidFill>
          <a:latin typeface="Arial" panose="020B0604020202020204" pitchFamily="34" charset="0"/>
          <a:ea typeface="宋体"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image" Target="../media/image4.jpeg"/><Relationship Id="rId1"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4.xml"/><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image" Target="../media/image5.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1"/>
          <a:stretch>
            <a:fillRect/>
          </a:stretch>
        </p:blipFill>
        <p:spPr>
          <a:xfrm>
            <a:off x="6926580" y="4222750"/>
            <a:ext cx="5265420" cy="2265045"/>
          </a:xfrm>
          <a:prstGeom prst="rect">
            <a:avLst/>
          </a:prstGeom>
        </p:spPr>
      </p:pic>
      <p:sp>
        <p:nvSpPr>
          <p:cNvPr id="2" name="Title 1"/>
          <p:cNvSpPr>
            <a:spLocks noGrp="1"/>
          </p:cNvSpPr>
          <p:nvPr>
            <p:ph type="ctrTitle"/>
          </p:nvPr>
        </p:nvSpPr>
        <p:spPr/>
        <p:txBody>
          <a:bodyPr/>
          <a:lstStyle/>
          <a:p>
            <a:r>
              <a:rPr lang="en-US" dirty="0"/>
              <a:t>Team Asclepius</a:t>
            </a:r>
            <a:endParaRPr lang="en-US" dirty="0"/>
          </a:p>
        </p:txBody>
      </p:sp>
      <p:sp>
        <p:nvSpPr>
          <p:cNvPr id="3" name="Subtitle 2"/>
          <p:cNvSpPr>
            <a:spLocks noGrp="1"/>
          </p:cNvSpPr>
          <p:nvPr>
            <p:ph type="subTitle" idx="1"/>
          </p:nvPr>
        </p:nvSpPr>
        <p:spPr/>
        <p:txBody>
          <a:bodyPr/>
          <a:lstStyle/>
          <a:p>
            <a:r>
              <a:rPr lang="en-US"/>
              <a:t>Insight into New Zealand Economy </a:t>
            </a:r>
            <a:endParaRPr lang="en-US"/>
          </a:p>
          <a:p>
            <a:r>
              <a:rPr lang="en-US"/>
              <a:t>- A data science approach</a:t>
            </a:r>
            <a:endParaRPr lang="en-US"/>
          </a:p>
        </p:txBody>
      </p:sp>
      <p:pic>
        <p:nvPicPr>
          <p:cNvPr id="100" name="Picture 99"/>
          <p:cNvPicPr/>
          <p:nvPr/>
        </p:nvPicPr>
        <p:blipFill>
          <a:blip r:embed="rId2"/>
          <a:stretch>
            <a:fillRect/>
          </a:stretch>
        </p:blipFill>
        <p:spPr>
          <a:xfrm>
            <a:off x="1785620" y="4222750"/>
            <a:ext cx="5010785" cy="2265045"/>
          </a:xfrm>
          <a:prstGeom prst="rect">
            <a:avLst/>
          </a:prstGeom>
          <a:noFill/>
          <a:ln w="9525">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Charts generated to </a:t>
            </a:r>
            <a:endParaRPr lang="en-US"/>
          </a:p>
        </p:txBody>
      </p:sp>
      <p:pic>
        <p:nvPicPr>
          <p:cNvPr id="4" name="Content Placeholder 3"/>
          <p:cNvPicPr>
            <a:picLocks noChangeAspect="1"/>
          </p:cNvPicPr>
          <p:nvPr>
            <p:ph idx="1"/>
          </p:nvPr>
        </p:nvPicPr>
        <p:blipFill>
          <a:blip r:embed="rId1"/>
          <a:stretch>
            <a:fillRect/>
          </a:stretch>
        </p:blipFill>
        <p:spPr>
          <a:xfrm>
            <a:off x="2227580" y="1825625"/>
            <a:ext cx="7735570" cy="435165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Charts Generated </a:t>
            </a:r>
            <a:endParaRPr lang="en-US"/>
          </a:p>
        </p:txBody>
      </p:sp>
      <p:pic>
        <p:nvPicPr>
          <p:cNvPr id="4" name="Content Placeholder 3"/>
          <p:cNvPicPr>
            <a:picLocks noChangeAspect="1"/>
          </p:cNvPicPr>
          <p:nvPr>
            <p:ph sz="half" idx="1"/>
          </p:nvPr>
        </p:nvPicPr>
        <p:blipFill>
          <a:blip r:embed="rId1"/>
          <a:stretch>
            <a:fillRect/>
          </a:stretch>
        </p:blipFill>
        <p:spPr>
          <a:xfrm>
            <a:off x="492760" y="1313815"/>
            <a:ext cx="3117850" cy="2396490"/>
          </a:xfrm>
          <a:prstGeom prst="rect">
            <a:avLst/>
          </a:prstGeom>
        </p:spPr>
      </p:pic>
      <p:pic>
        <p:nvPicPr>
          <p:cNvPr id="3" name="Content Placeholder 3"/>
          <p:cNvPicPr>
            <a:picLocks noChangeAspect="1"/>
          </p:cNvPicPr>
          <p:nvPr>
            <p:ph sz="half" idx="2"/>
          </p:nvPr>
        </p:nvPicPr>
        <p:blipFill>
          <a:blip r:embed="rId1"/>
          <a:stretch>
            <a:fillRect/>
          </a:stretch>
        </p:blipFill>
        <p:spPr>
          <a:xfrm>
            <a:off x="4010660" y="1489075"/>
            <a:ext cx="2661285" cy="2045970"/>
          </a:xfrm>
          <a:prstGeom prst="rect">
            <a:avLst/>
          </a:prstGeom>
          <a:noFill/>
          <a:ln w="9525">
            <a:noFill/>
          </a:ln>
        </p:spPr>
      </p:pic>
      <p:pic>
        <p:nvPicPr>
          <p:cNvPr id="5" name="Content Placeholder 3"/>
          <p:cNvPicPr>
            <a:picLocks noChangeAspect="1"/>
          </p:cNvPicPr>
          <p:nvPr/>
        </p:nvPicPr>
        <p:blipFill>
          <a:blip r:embed="rId1"/>
          <a:stretch>
            <a:fillRect/>
          </a:stretch>
        </p:blipFill>
        <p:spPr>
          <a:xfrm>
            <a:off x="433070" y="3689985"/>
            <a:ext cx="3577590" cy="2750185"/>
          </a:xfrm>
          <a:prstGeom prst="rect">
            <a:avLst/>
          </a:prstGeom>
          <a:noFill/>
          <a:ln w="9525">
            <a:noFill/>
          </a:ln>
        </p:spPr>
      </p:pic>
      <p:pic>
        <p:nvPicPr>
          <p:cNvPr id="6" name="Content Placeholder 3"/>
          <p:cNvPicPr>
            <a:picLocks noChangeAspect="1"/>
          </p:cNvPicPr>
          <p:nvPr/>
        </p:nvPicPr>
        <p:blipFill>
          <a:blip r:embed="rId1"/>
          <a:stretch>
            <a:fillRect/>
          </a:stretch>
        </p:blipFill>
        <p:spPr>
          <a:xfrm>
            <a:off x="3943985" y="3710305"/>
            <a:ext cx="3577590" cy="2750185"/>
          </a:xfrm>
          <a:prstGeom prst="rect">
            <a:avLst/>
          </a:prstGeom>
          <a:noFill/>
          <a:ln w="9525">
            <a:noFill/>
          </a:ln>
        </p:spPr>
      </p:pic>
      <p:pic>
        <p:nvPicPr>
          <p:cNvPr id="7" name="Content Placeholder 3"/>
          <p:cNvPicPr>
            <a:picLocks noChangeAspect="1"/>
          </p:cNvPicPr>
          <p:nvPr/>
        </p:nvPicPr>
        <p:blipFill>
          <a:blip r:embed="rId1"/>
          <a:stretch>
            <a:fillRect/>
          </a:stretch>
        </p:blipFill>
        <p:spPr>
          <a:xfrm>
            <a:off x="7608570" y="1313815"/>
            <a:ext cx="3577590" cy="2750185"/>
          </a:xfrm>
          <a:prstGeom prst="rect">
            <a:avLst/>
          </a:prstGeom>
          <a:noFill/>
          <a:ln w="9525">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Conclusions</a:t>
            </a:r>
            <a:endParaRPr lang="en-US"/>
          </a:p>
        </p:txBody>
      </p:sp>
      <p:sp>
        <p:nvSpPr>
          <p:cNvPr id="3" name="Content Placeholder 2"/>
          <p:cNvSpPr>
            <a:spLocks noGrp="1"/>
          </p:cNvSpPr>
          <p:nvPr>
            <p:ph idx="1"/>
          </p:nvPr>
        </p:nvSpPr>
        <p:spPr/>
        <p:txBody>
          <a:bodyPr>
            <a:normAutofit fontScale="90000" lnSpcReduction="20000"/>
          </a:bodyPr>
          <a:p>
            <a:r>
              <a:rPr lang="en-US"/>
              <a:t>Based on the data we have collected as well as what subsequent plots generated based on that.  The following insights have been reviewed. </a:t>
            </a:r>
            <a:endParaRPr lang="en-US"/>
          </a:p>
          <a:p>
            <a:pPr lvl="1"/>
            <a:r>
              <a:rPr lang="en-US" sz="2700"/>
              <a:t>As New Zealand Reserve Bank sets its interest rate up, various business will have difficult of getting cheap loans for further development, therefore business activities have been reduced, which leads to increase of unemployment. </a:t>
            </a:r>
            <a:endParaRPr lang="en-US" sz="2700"/>
          </a:p>
          <a:p>
            <a:pPr lvl="1"/>
            <a:r>
              <a:rPr lang="en-US" sz="2700"/>
              <a:t>On the other hand, increase of Reserve Bank interest rate will attract oversea hot money for short term investment, therefore it is anticipated that exchange rate of New Zealand dollars VS. Other currency will go up. The high Reserve bank interest rate will lead to lower level of economic activities, hence in term of cargo freight statistics, general vehicle activities and tourism account, we are anticipating dropping in these activities.</a:t>
            </a:r>
            <a:endParaRPr lang="en-US" sz="2700"/>
          </a:p>
          <a:p>
            <a:pPr lvl="1"/>
            <a:r>
              <a:rPr lang="en-US" sz="2700"/>
              <a:t>However, Reserve Bank raise interest rate usually to combat high inflation rate (CPI), therefore, we should be expecting dropping of the CPI.</a:t>
            </a:r>
            <a:endParaRPr lang="en-US" sz="27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normAutofit lnSpcReduction="20000"/>
          </a:bodyPr>
          <a:p>
            <a:r>
              <a:rPr lang="en-US"/>
              <a:t>When the economic activities are low and unemployment rate is high </a:t>
            </a:r>
            <a:endParaRPr lang="en-US"/>
          </a:p>
          <a:p>
            <a:pPr lvl="1"/>
            <a:r>
              <a:rPr lang="en-US"/>
              <a:t>New Zealand government is under pressure to unleash new monetary policies to stimulate economy. Hence government usually resolve to lower reserve bank interest rate. </a:t>
            </a:r>
            <a:endParaRPr lang="en-US"/>
          </a:p>
          <a:p>
            <a:pPr lvl="1"/>
            <a:r>
              <a:rPr lang="en-US"/>
              <a:t>With high reserve bank interest rate, we should be able to observe weak New Zealand dollars VS other currency. Thus make export of our products cheaper, therefore attracts more oversea orders, subsequently we should be able to observe an increase of freight transportation activities, oversea passage flights. </a:t>
            </a:r>
            <a:endParaRPr lang="en-US"/>
          </a:p>
          <a:p>
            <a:pPr lvl="1"/>
            <a:r>
              <a:rPr lang="en-US"/>
              <a:t>To stimulate general economic growth, government usually starts major infrastructural projects like major road works, etc. Hence it is also anticipated that general road construction activities are increasing.</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Overview</a:t>
            </a:r>
            <a:endParaRPr lang="en-US"/>
          </a:p>
        </p:txBody>
      </p:sp>
      <p:sp>
        <p:nvSpPr>
          <p:cNvPr id="3" name="Content Placeholder 2"/>
          <p:cNvSpPr>
            <a:spLocks noGrp="1"/>
          </p:cNvSpPr>
          <p:nvPr>
            <p:ph sz="half" idx="1"/>
          </p:nvPr>
        </p:nvSpPr>
        <p:spPr/>
        <p:txBody>
          <a:bodyPr/>
          <a:p>
            <a:r>
              <a:rPr lang="en-US"/>
              <a:t>Turbluent International Market caused by political uneasying and COVID-19</a:t>
            </a:r>
            <a:endParaRPr lang="en-US"/>
          </a:p>
          <a:p>
            <a:endParaRPr lang="en-US"/>
          </a:p>
        </p:txBody>
      </p:sp>
      <p:pic>
        <p:nvPicPr>
          <p:cNvPr id="101" name="Content Placeholder 100"/>
          <p:cNvPicPr/>
          <p:nvPr>
            <p:ph sz="half" idx="2"/>
          </p:nvPr>
        </p:nvPicPr>
        <p:blipFill>
          <a:blip r:embed="rId1"/>
          <a:stretch>
            <a:fillRect/>
          </a:stretch>
        </p:blipFill>
        <p:spPr>
          <a:xfrm>
            <a:off x="838200" y="3161665"/>
            <a:ext cx="5395595" cy="2601595"/>
          </a:xfrm>
          <a:prstGeom prst="rect">
            <a:avLst/>
          </a:prstGeom>
          <a:noFill/>
          <a:ln w="9525">
            <a:noFill/>
          </a:ln>
        </p:spPr>
      </p:pic>
      <p:pic>
        <p:nvPicPr>
          <p:cNvPr id="102" name="Picture 101"/>
          <p:cNvPicPr/>
          <p:nvPr/>
        </p:nvPicPr>
        <p:blipFill>
          <a:blip r:embed="rId2"/>
          <a:stretch>
            <a:fillRect/>
          </a:stretch>
        </p:blipFill>
        <p:spPr>
          <a:xfrm>
            <a:off x="6733540" y="1139190"/>
            <a:ext cx="4494530" cy="2672080"/>
          </a:xfrm>
          <a:prstGeom prst="rect">
            <a:avLst/>
          </a:prstGeom>
          <a:noFill/>
          <a:ln w="9525">
            <a:noFill/>
          </a:ln>
        </p:spPr>
      </p:pic>
      <p:pic>
        <p:nvPicPr>
          <p:cNvPr id="103" name="Picture 102"/>
          <p:cNvPicPr/>
          <p:nvPr/>
        </p:nvPicPr>
        <p:blipFill>
          <a:blip r:embed="rId3"/>
          <a:stretch>
            <a:fillRect/>
          </a:stretch>
        </p:blipFill>
        <p:spPr>
          <a:xfrm>
            <a:off x="6733540" y="4020820"/>
            <a:ext cx="4620260" cy="2774950"/>
          </a:xfrm>
          <a:prstGeom prst="rect">
            <a:avLst/>
          </a:prstGeom>
          <a:noFill/>
          <a:ln w="9525">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NZ monteary policy impacting the economic</a:t>
            </a:r>
            <a:endParaRPr lang="en-US"/>
          </a:p>
        </p:txBody>
      </p:sp>
      <p:sp>
        <p:nvSpPr>
          <p:cNvPr id="3" name="Content Placeholder 2"/>
          <p:cNvSpPr>
            <a:spLocks noGrp="1"/>
          </p:cNvSpPr>
          <p:nvPr>
            <p:ph sz="half" idx="1"/>
          </p:nvPr>
        </p:nvSpPr>
        <p:spPr/>
        <p:txBody>
          <a:bodyPr/>
          <a:p>
            <a:r>
              <a:rPr lang="en-US"/>
              <a:t>using reserve bank interest rate / official cash rate</a:t>
            </a:r>
            <a:endParaRPr lang="en-US"/>
          </a:p>
          <a:p>
            <a:r>
              <a:rPr lang="en-US"/>
              <a:t>CPI...</a:t>
            </a:r>
            <a:endParaRPr lang="en-US"/>
          </a:p>
        </p:txBody>
      </p:sp>
      <p:sp>
        <p:nvSpPr>
          <p:cNvPr id="4" name="Content Placeholder 3"/>
          <p:cNvSpPr>
            <a:spLocks noGrp="1"/>
          </p:cNvSpPr>
          <p:nvPr>
            <p:ph sz="half" idx="2"/>
          </p:nvPr>
        </p:nvSpPr>
        <p:spPr/>
        <p:txBody>
          <a:bodyPr/>
          <a:p>
            <a:r>
              <a:rPr lang="en-US"/>
              <a:t>Stimulate the economy</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What do we want to collect</a:t>
            </a:r>
            <a:endParaRPr lang="en-US"/>
          </a:p>
        </p:txBody>
      </p:sp>
      <p:sp>
        <p:nvSpPr>
          <p:cNvPr id="3" name="Content Placeholder 2"/>
          <p:cNvSpPr>
            <a:spLocks noGrp="1"/>
          </p:cNvSpPr>
          <p:nvPr>
            <p:ph idx="1"/>
          </p:nvPr>
        </p:nvSpPr>
        <p:spPr/>
        <p:txBody>
          <a:bodyPr/>
          <a:p>
            <a:r>
              <a:rPr lang="en-US"/>
              <a:t>Historical economical activity data for New Zeland</a:t>
            </a:r>
            <a:endParaRPr lang="en-US"/>
          </a:p>
          <a:p>
            <a:pPr lvl="1"/>
            <a:r>
              <a:rPr lang="en-US"/>
              <a:t>Transporation (Air, Land...)</a:t>
            </a:r>
            <a:endParaRPr lang="en-US"/>
          </a:p>
          <a:p>
            <a:pPr lvl="1"/>
            <a:r>
              <a:rPr lang="en-US"/>
              <a:t>Employment / Unemployment Rate</a:t>
            </a:r>
            <a:endParaRPr lang="en-US"/>
          </a:p>
          <a:p>
            <a:r>
              <a:rPr lang="en-US"/>
              <a:t>Economical policy data of New Zealand Government</a:t>
            </a:r>
            <a:endParaRPr lang="en-US"/>
          </a:p>
          <a:p>
            <a:pPr lvl="1"/>
            <a:r>
              <a:rPr lang="en-US"/>
              <a:t>Interest rate</a:t>
            </a:r>
            <a:endParaRPr lang="en-US"/>
          </a:p>
          <a:p>
            <a:pPr lvl="1"/>
            <a:r>
              <a:rPr lang="en-US"/>
              <a:t>CPI</a:t>
            </a:r>
            <a:endParaRPr lang="en-US"/>
          </a:p>
          <a:p>
            <a:pPr lvl="1"/>
            <a:r>
              <a:rPr lang="en-US"/>
              <a:t>HPI (optional)</a:t>
            </a:r>
            <a:endParaRPr lang="en-US"/>
          </a:p>
          <a:p>
            <a:pPr lvl="1"/>
            <a:r>
              <a:rPr lang="en-US"/>
              <a:t>Exchange Rate</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Why do we choose these data sources</a:t>
            </a:r>
            <a:endParaRPr lang="en-US"/>
          </a:p>
        </p:txBody>
      </p:sp>
      <p:sp>
        <p:nvSpPr>
          <p:cNvPr id="3" name="Content Placeholder 2"/>
          <p:cNvSpPr>
            <a:spLocks noGrp="1"/>
          </p:cNvSpPr>
          <p:nvPr>
            <p:ph idx="1"/>
          </p:nvPr>
        </p:nvSpPr>
        <p:spPr/>
        <p:txBody>
          <a:bodyPr/>
          <a:p>
            <a:r>
              <a:rPr lang="en-US"/>
              <a:t>To build a solid fundation for further data analysis</a:t>
            </a:r>
            <a:endParaRPr lang="en-US"/>
          </a:p>
          <a:p>
            <a:r>
              <a:rPr lang="en-US"/>
              <a:t>To find correlation between these data</a:t>
            </a:r>
            <a:endParaRPr lang="en-US"/>
          </a:p>
          <a:p>
            <a:pPr marL="0" indent="0">
              <a:buNone/>
            </a:pP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t>What target you chose (I.e.n what is the intended use of the data, …)</a:t>
            </a:r>
            <a:endParaRPr lang="en-US"/>
          </a:p>
        </p:txBody>
      </p:sp>
      <p:sp>
        <p:nvSpPr>
          <p:cNvPr id="3" name="Content Placeholder 2"/>
          <p:cNvSpPr>
            <a:spLocks noGrp="1"/>
          </p:cNvSpPr>
          <p:nvPr>
            <p:ph idx="1"/>
          </p:nvPr>
        </p:nvSpPr>
        <p:spPr/>
        <p:txBody>
          <a:bodyPr/>
          <a:p>
            <a:r>
              <a:rPr lang="en-US"/>
              <a:t>Review of the hisotrical economic performance VS. policy</a:t>
            </a:r>
            <a:endParaRPr lang="en-US"/>
          </a:p>
          <a:p>
            <a:r>
              <a:rPr lang="en-US"/>
              <a:t>Potential to build </a:t>
            </a:r>
            <a:r>
              <a:rPr lang="en-US"/>
              <a:t>AI / machine learning algorithm for further forecast ... </a:t>
            </a:r>
            <a:endParaRPr lang="en-US"/>
          </a:p>
          <a:p>
            <a:r>
              <a:rPr lang="en-US" sz="1000" b="1">
                <a:sym typeface="+mn-ea"/>
              </a:rPr>
              <a:t>1) </a:t>
            </a:r>
            <a:r>
              <a:rPr lang="en-US" sz="1000" b="1"/>
              <a:t>Our target is to produce a well structured New Zealand economic dataset,</a:t>
            </a:r>
            <a:r>
              <a:rPr lang="en-US" sz="1000"/>
              <a:t> that is used to solve economic recession problem. (Output : collect vital NZ ecnoimic indicators for visualization and try to reveal the potential correlation between these indicators. )</a:t>
            </a:r>
            <a:endParaRPr lang="en-US" sz="1000"/>
          </a:p>
          <a:p>
            <a:endParaRPr lang="en-US" sz="1000"/>
          </a:p>
          <a:p>
            <a:r>
              <a:rPr lang="en-US" sz="1000"/>
              <a:t>Critical review of the NZ monetary policy effectiveness. To coupe with covid-19 lockdown and sequence recession, slowing down to dealing. </a:t>
            </a:r>
            <a:endParaRPr lang="en-US" sz="1000"/>
          </a:p>
          <a:p>
            <a:endParaRPr lang="en-US" sz="1000"/>
          </a:p>
          <a:p>
            <a:r>
              <a:rPr lang="en-US" sz="1000" b="1"/>
              <a:t>2) Potential usage </a:t>
            </a:r>
            <a:r>
              <a:rPr lang="en-US" sz="1000"/>
              <a:t>: </a:t>
            </a:r>
            <a:endParaRPr lang="en-US" sz="1000"/>
          </a:p>
          <a:p>
            <a:r>
              <a:rPr lang="en-US" sz="1000"/>
              <a:t>The data source we are building is intended to be used for building (visualization) and training prediction model (machine learning) _time series, forecasting . for New Zealand companies. </a:t>
            </a:r>
            <a:endParaRPr lang="en-US" sz="1000"/>
          </a:p>
          <a:p>
            <a:endParaRPr lang="en-US" sz="1000"/>
          </a:p>
          <a:p>
            <a:r>
              <a:rPr lang="en-US" sz="1000"/>
              <a:t>The potential user of our datasource are targeted to improve their company efficiency.</a:t>
            </a:r>
            <a:endParaRPr lang="en-US" sz="1000"/>
          </a:p>
          <a:p>
            <a:endParaRPr lang="en-US" sz="1000"/>
          </a:p>
          <a:p>
            <a:r>
              <a:rPr lang="en-US" sz="1000"/>
              <a:t>By analyzing company performance data such as Annual Income VS historical transportation statistics VS. New Zealand Government monetary policy data such as CPI, Exchange Rate, Import Taxation. </a:t>
            </a:r>
            <a:endParaRPr lang="en-US" sz="1000"/>
          </a:p>
          <a:p>
            <a:endParaRPr lang="en-US" sz="1000"/>
          </a:p>
          <a:p>
            <a:r>
              <a:rPr lang="en-US" sz="1000"/>
              <a:t>Should we include more overseas government data such Import Tax of China, US. Dollar CPI. Join these such data together, we are potentially able to produce a prediction mode trained with these historical data. Utilization of such prediction model will enable company to device forward strategies for increase or decrease production capabilities. Such company strategies will further enable its finance / accounting department on allocate investment budgets as well as income forecasting. Whether or not company should be hiring new employees and purchasing new equipment will depends upon such forward strategies.</a:t>
            </a:r>
            <a:endParaRPr lang="en-US" sz="10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t>What difficulties you have to overcome to wrangle the data sources into the target data model</a:t>
            </a:r>
            <a:endParaRPr lang="en-US"/>
          </a:p>
        </p:txBody>
      </p:sp>
      <p:sp>
        <p:nvSpPr>
          <p:cNvPr id="3" name="Content Placeholder 2"/>
          <p:cNvSpPr>
            <a:spLocks noGrp="1"/>
          </p:cNvSpPr>
          <p:nvPr>
            <p:ph idx="1"/>
          </p:nvPr>
        </p:nvSpPr>
        <p:spPr/>
        <p:txBody>
          <a:bodyPr/>
          <a:p>
            <a:r>
              <a:rPr lang="en-US"/>
              <a:t>We faced difficulties of finding keys between these entities, these historical data are not collected with the same frequencies. Some of them are collected on annual base, some of them are collected on monthly base and some of them are collected on quarterly basis. We need to wrangle these data to form unified keys for further construction of the relationship between these entities. </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What techniques you did see</a:t>
            </a:r>
            <a:endParaRPr lang="en-US"/>
          </a:p>
        </p:txBody>
      </p:sp>
      <p:sp>
        <p:nvSpPr>
          <p:cNvPr id="3" name="Content Placeholder 2"/>
          <p:cNvSpPr>
            <a:spLocks noGrp="1"/>
          </p:cNvSpPr>
          <p:nvPr>
            <p:ph idx="1"/>
          </p:nvPr>
        </p:nvSpPr>
        <p:spPr/>
        <p:txBody>
          <a:bodyPr/>
          <a:p>
            <a:r>
              <a:rPr lang="en-US"/>
              <a:t>For data scraping,  various techniques have been utilized for direct data file downing, web scraping, API calling</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t>What you managed to achieve and what you failed to do  </a:t>
            </a:r>
            <a:endParaRPr lang="en-US"/>
          </a:p>
        </p:txBody>
      </p:sp>
      <p:sp>
        <p:nvSpPr>
          <p:cNvPr id="3" name="Content Placeholder 2"/>
          <p:cNvSpPr>
            <a:spLocks noGrp="1"/>
          </p:cNvSpPr>
          <p:nvPr>
            <p:ph idx="1"/>
          </p:nvPr>
        </p:nvSpPr>
        <p:spPr/>
        <p:txBody>
          <a:bodyPr/>
          <a:p>
            <a:r>
              <a:rPr lang="en-US"/>
              <a:t>API </a:t>
            </a:r>
            <a:endParaRPr lang="en-US"/>
          </a:p>
          <a:p>
            <a:r>
              <a:rPr lang="en-US"/>
              <a:t>HPI failed to </a:t>
            </a:r>
            <a:endParaRPr lang="en-US"/>
          </a:p>
        </p:txBody>
      </p:sp>
    </p:spTree>
  </p:cSld>
  <p:clrMapOvr>
    <a:masterClrMapping/>
  </p:clrMapOvr>
</p:sld>
</file>

<file path=ppt/theme/theme1.xml><?xml version="1.0" encoding="utf-8"?>
<a:theme xmlns:a="http://schemas.openxmlformats.org/drawingml/2006/main" name="Communications and Dialogues">
  <a:themeElements>
    <a:clrScheme name="Communications and Dialogu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Communications and Dialogu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Communications and Dialogu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ommunications and Dialogu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ommunications and Dialogu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ommunications and Dialogu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ommunications and Dialogu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ommunications and Dialogu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ommunications and Dialogu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ommunications and Dialogu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ommunications and Dialogu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ommunications and Dialogu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ommunications and Dialogu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ommunications and Dialogu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Communications and Dialogu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4769</Words>
  <Application>WPS Presentation</Application>
  <PresentationFormat>Widescreen</PresentationFormat>
  <Paragraphs>80</Paragraphs>
  <Slides>13</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13</vt:i4>
      </vt:variant>
    </vt:vector>
  </HeadingPairs>
  <TitlesOfParts>
    <vt:vector size="21" baseType="lpstr">
      <vt:lpstr>Arial</vt:lpstr>
      <vt:lpstr>宋体</vt:lpstr>
      <vt:lpstr>Wingdings</vt:lpstr>
      <vt:lpstr>Calibri Light</vt:lpstr>
      <vt:lpstr>Calibri</vt:lpstr>
      <vt:lpstr>微软雅黑</vt:lpstr>
      <vt:lpstr>Arial Unicode MS</vt:lpstr>
      <vt:lpstr>Communications and Dialogues</vt:lpstr>
      <vt:lpstr>Team Asclepius</vt:lpstr>
      <vt:lpstr>Overview</vt:lpstr>
      <vt:lpstr>PowerPoint 演示文稿</vt:lpstr>
      <vt:lpstr>What do we want to collect</vt:lpstr>
      <vt:lpstr>Why do we choose these data sources</vt:lpstr>
      <vt:lpstr>What target you chose (I.e.n what is the intended use of the data, …)</vt:lpstr>
      <vt:lpstr>What difficulties you have to overcome to wrangle the data sources into the target data model</vt:lpstr>
      <vt:lpstr>What techniques you did see</vt:lpstr>
      <vt:lpstr>What you managed to achieve and what you failed to do  </vt:lpstr>
      <vt:lpstr>Charts generated to </vt:lpstr>
      <vt:lpstr>Charts Generated </vt:lpstr>
      <vt:lpstr>Conclusions</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Asclepius</dc:title>
  <dc:creator/>
  <cp:lastModifiedBy>JeffreyC</cp:lastModifiedBy>
  <cp:revision>79</cp:revision>
  <dcterms:created xsi:type="dcterms:W3CDTF">2022-10-05T13:04:00Z</dcterms:created>
  <dcterms:modified xsi:type="dcterms:W3CDTF">2022-10-18T06:35:17Z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DFF83EA6D80D4869AFCFF2CBA884F942</vt:lpwstr>
  </property>
  <property fmtid="{D5CDD505-2E9C-101B-9397-08002B2CF9AE}" pid="3" name="KSOProductBuildVer">
    <vt:lpwstr>1033-11.2.0.11341</vt:lpwstr>
  </property>
</Properties>
</file>