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65" r:id="rId3"/>
    <p:sldId id="276" r:id="rId4"/>
    <p:sldId id="257" r:id="rId5"/>
    <p:sldId id="303" r:id="rId6"/>
    <p:sldId id="259" r:id="rId7"/>
    <p:sldId id="288" r:id="rId8"/>
    <p:sldId id="258" r:id="rId9"/>
    <p:sldId id="287" r:id="rId10"/>
    <p:sldId id="304" r:id="rId11"/>
    <p:sldId id="305" r:id="rId12"/>
    <p:sldId id="307" r:id="rId13"/>
    <p:sldId id="306" r:id="rId14"/>
    <p:sldId id="261" r:id="rId15"/>
    <p:sldId id="262" r:id="rId16"/>
    <p:sldId id="263" r:id="rId17"/>
    <p:sldId id="297" r:id="rId18"/>
    <p:sldId id="298" r:id="rId19"/>
    <p:sldId id="264" r:id="rId20"/>
    <p:sldId id="302"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 id="2" name="Ali Surface" initials="AS" lastIdx="1" clrIdx="1">
    <p:extLst>
      <p:ext uri="{19B8F6BF-5375-455C-9EA6-DF929625EA0E}">
        <p15:presenceInfo xmlns:p15="http://schemas.microsoft.com/office/powerpoint/2012/main" userId="98716492380931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7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2:14:41.75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10/20/2022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10/20/2022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26580" y="4222750"/>
            <a:ext cx="5265420" cy="2265045"/>
          </a:xfrm>
          <a:prstGeom prst="rect">
            <a:avLst/>
          </a:prstGeom>
        </p:spPr>
      </p:pic>
      <p:sp>
        <p:nvSpPr>
          <p:cNvPr id="2" name="Title 1"/>
          <p:cNvSpPr>
            <a:spLocks noGrp="1"/>
          </p:cNvSpPr>
          <p:nvPr>
            <p:ph type="ctrTitle"/>
          </p:nvPr>
        </p:nvSpPr>
        <p:spPr>
          <a:xfrm>
            <a:off x="2159001" y="1251585"/>
            <a:ext cx="9211733" cy="1082675"/>
          </a:xfrm>
        </p:spPr>
        <p:txBody>
          <a:bodyPr/>
          <a:lstStyle/>
          <a:p>
            <a:r>
              <a:rPr lang="en-US" dirty="0"/>
              <a:t>Team Asclepius</a:t>
            </a:r>
          </a:p>
        </p:txBody>
      </p:sp>
      <p:sp>
        <p:nvSpPr>
          <p:cNvPr id="3" name="Subtitle 2"/>
          <p:cNvSpPr>
            <a:spLocks noGrp="1"/>
          </p:cNvSpPr>
          <p:nvPr>
            <p:ph type="subTitle" idx="1"/>
          </p:nvPr>
        </p:nvSpPr>
        <p:spPr>
          <a:xfrm>
            <a:off x="2288541" y="2239010"/>
            <a:ext cx="9218083" cy="1752600"/>
          </a:xfrm>
        </p:spPr>
        <p:txBody>
          <a:bodyPr/>
          <a:lstStyle/>
          <a:p>
            <a:r>
              <a:rPr lang="en-US"/>
              <a:t>Insight into New Zealand Economy </a:t>
            </a:r>
          </a:p>
          <a:p>
            <a:r>
              <a:rPr lang="en-US"/>
              <a:t>- A data science approach</a:t>
            </a:r>
          </a:p>
        </p:txBody>
      </p:sp>
      <p:pic>
        <p:nvPicPr>
          <p:cNvPr id="100" name="Picture 99"/>
          <p:cNvPicPr/>
          <p:nvPr/>
        </p:nvPicPr>
        <p:blipFill>
          <a:blip r:embed="rId4"/>
          <a:stretch>
            <a:fillRect/>
          </a:stretch>
        </p:blipFill>
        <p:spPr>
          <a:xfrm>
            <a:off x="1785620" y="4222750"/>
            <a:ext cx="5010785" cy="2265045"/>
          </a:xfrm>
          <a:prstGeom prst="rect">
            <a:avLst/>
          </a:prstGeom>
          <a:noFill/>
          <a:ln w="9525">
            <a:noFill/>
          </a:ln>
        </p:spPr>
      </p:pic>
      <p:pic>
        <p:nvPicPr>
          <p:cNvPr id="102" name="Picture 101"/>
          <p:cNvPicPr/>
          <p:nvPr/>
        </p:nvPicPr>
        <p:blipFill>
          <a:blip r:embed="rId5"/>
          <a:stretch>
            <a:fillRect/>
          </a:stretch>
        </p:blipFill>
        <p:spPr>
          <a:xfrm>
            <a:off x="2343150" y="1115695"/>
            <a:ext cx="1807845" cy="2254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p>
        </p:txBody>
      </p:sp>
      <p:sp>
        <p:nvSpPr>
          <p:cNvPr id="3" name="Content Placeholder 2">
            <a:extLst>
              <a:ext uri="{FF2B5EF4-FFF2-40B4-BE49-F238E27FC236}">
                <a16:creationId xmlns:a16="http://schemas.microsoft.com/office/drawing/2014/main" id="{710032EE-B782-C044-BD0F-24183EE1F90C}"/>
              </a:ext>
            </a:extLst>
          </p:cNvPr>
          <p:cNvSpPr>
            <a:spLocks noGrp="1"/>
          </p:cNvSpPr>
          <p:nvPr>
            <p:ph sz="half" idx="1"/>
          </p:nvPr>
        </p:nvSpPr>
        <p:spPr>
          <a:xfrm>
            <a:off x="609599" y="1773382"/>
            <a:ext cx="11056883" cy="3255818"/>
          </a:xfrm>
        </p:spPr>
        <p:txBody>
          <a:bodyPr/>
          <a:lstStyle/>
          <a:p>
            <a:pPr marL="0" indent="0">
              <a:buNone/>
            </a:pPr>
            <a:r>
              <a:rPr lang="en-NZ" sz="4000" u="sng" dirty="0"/>
              <a:t>Data Sources used:</a:t>
            </a:r>
            <a:endParaRPr lang="en-NZ" sz="4000" dirty="0"/>
          </a:p>
          <a:p>
            <a:endParaRPr lang="en-NZ" sz="2400" dirty="0"/>
          </a:p>
          <a:p>
            <a:r>
              <a:rPr lang="en-NZ" sz="2400" dirty="0"/>
              <a:t>https://infoshare.stats.govt.nz</a:t>
            </a:r>
          </a:p>
          <a:p>
            <a:r>
              <a:rPr lang="en-NZ" sz="2400" dirty="0"/>
              <a:t>https://www.interest.co.nz/chart-data/get-csv-data</a:t>
            </a:r>
          </a:p>
          <a:p>
            <a:r>
              <a:rPr lang="en-NZ" sz="2400" dirty="0"/>
              <a:t>https://api.ofx.com/PublicSite.ApiService//SpotRateHistory/allTime/NZD/CNY</a:t>
            </a:r>
          </a:p>
          <a:p>
            <a:endParaRPr lang="en-NZ" sz="2400" dirty="0"/>
          </a:p>
        </p:txBody>
      </p:sp>
    </p:spTree>
    <p:extLst>
      <p:ext uri="{BB962C8B-B14F-4D97-AF65-F5344CB8AC3E}">
        <p14:creationId xmlns:p14="http://schemas.microsoft.com/office/powerpoint/2010/main" val="47816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Techniques and tools used</a:t>
            </a:r>
          </a:p>
        </p:txBody>
      </p:sp>
      <p:sp>
        <p:nvSpPr>
          <p:cNvPr id="3" name="Content Placeholder 2">
            <a:extLst>
              <a:ext uri="{FF2B5EF4-FFF2-40B4-BE49-F238E27FC236}">
                <a16:creationId xmlns:a16="http://schemas.microsoft.com/office/drawing/2014/main" id="{710032EE-B782-C044-BD0F-24183EE1F90C}"/>
              </a:ext>
            </a:extLst>
          </p:cNvPr>
          <p:cNvSpPr>
            <a:spLocks noGrp="1"/>
          </p:cNvSpPr>
          <p:nvPr>
            <p:ph sz="half" idx="1"/>
          </p:nvPr>
        </p:nvSpPr>
        <p:spPr>
          <a:xfrm>
            <a:off x="609600" y="1174750"/>
            <a:ext cx="10972800" cy="1900959"/>
          </a:xfrm>
        </p:spPr>
        <p:txBody>
          <a:bodyPr/>
          <a:lstStyle/>
          <a:p>
            <a:pPr marL="0" indent="0">
              <a:buNone/>
            </a:pPr>
            <a:r>
              <a:rPr lang="en-NZ" sz="4000" u="sng" dirty="0"/>
              <a:t>Techniques used:</a:t>
            </a:r>
          </a:p>
          <a:p>
            <a:r>
              <a:rPr lang="en-NZ" dirty="0"/>
              <a:t>Browser Automation</a:t>
            </a:r>
          </a:p>
          <a:p>
            <a:r>
              <a:rPr lang="en-NZ" dirty="0"/>
              <a:t>Scrapping</a:t>
            </a:r>
          </a:p>
          <a:p>
            <a:endParaRPr lang="en-NZ" dirty="0"/>
          </a:p>
        </p:txBody>
      </p:sp>
      <p:sp>
        <p:nvSpPr>
          <p:cNvPr id="5" name="Content Placeholder 4">
            <a:extLst>
              <a:ext uri="{FF2B5EF4-FFF2-40B4-BE49-F238E27FC236}">
                <a16:creationId xmlns:a16="http://schemas.microsoft.com/office/drawing/2014/main" id="{3BC8EE21-2A6E-9570-D00B-B05C592FB086}"/>
              </a:ext>
            </a:extLst>
          </p:cNvPr>
          <p:cNvSpPr>
            <a:spLocks noGrp="1"/>
          </p:cNvSpPr>
          <p:nvPr>
            <p:ph sz="half" idx="2"/>
          </p:nvPr>
        </p:nvSpPr>
        <p:spPr>
          <a:xfrm>
            <a:off x="609600" y="3865418"/>
            <a:ext cx="10972800" cy="2262332"/>
          </a:xfrm>
        </p:spPr>
        <p:txBody>
          <a:bodyPr/>
          <a:lstStyle/>
          <a:p>
            <a:pPr marL="0" indent="0">
              <a:buNone/>
            </a:pPr>
            <a:r>
              <a:rPr lang="en-NZ" sz="3200" u="sng" dirty="0"/>
              <a:t>Tools used for scraping and automation:</a:t>
            </a:r>
          </a:p>
          <a:p>
            <a:r>
              <a:rPr lang="en-NZ" dirty="0" err="1"/>
              <a:t>rvest</a:t>
            </a:r>
            <a:endParaRPr lang="en-NZ" dirty="0"/>
          </a:p>
          <a:p>
            <a:r>
              <a:rPr lang="en-NZ" dirty="0" err="1"/>
              <a:t>RSelenium</a:t>
            </a:r>
            <a:endParaRPr lang="en-NZ" dirty="0"/>
          </a:p>
        </p:txBody>
      </p:sp>
    </p:spTree>
    <p:extLst>
      <p:ext uri="{BB962C8B-B14F-4D97-AF65-F5344CB8AC3E}">
        <p14:creationId xmlns:p14="http://schemas.microsoft.com/office/powerpoint/2010/main" val="38841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p>
        </p:txBody>
      </p:sp>
      <p:pic>
        <p:nvPicPr>
          <p:cNvPr id="8" name="Content Placeholder 3">
            <a:extLst>
              <a:ext uri="{FF2B5EF4-FFF2-40B4-BE49-F238E27FC236}">
                <a16:creationId xmlns:a16="http://schemas.microsoft.com/office/drawing/2014/main" id="{96CC7DBA-2188-B3B8-FEDB-D19BDA5605C4}"/>
              </a:ext>
            </a:extLst>
          </p:cNvPr>
          <p:cNvPicPr>
            <a:picLocks noGrp="1" noChangeAspect="1"/>
          </p:cNvPicPr>
          <p:nvPr>
            <p:ph sz="half" idx="1"/>
          </p:nvPr>
        </p:nvPicPr>
        <p:blipFill>
          <a:blip r:embed="rId2"/>
          <a:stretch>
            <a:fillRect/>
          </a:stretch>
        </p:blipFill>
        <p:spPr>
          <a:xfrm>
            <a:off x="457728" y="906391"/>
            <a:ext cx="11124672" cy="5772703"/>
          </a:xfrm>
        </p:spPr>
      </p:pic>
    </p:spTree>
    <p:extLst>
      <p:ext uri="{BB962C8B-B14F-4D97-AF65-F5344CB8AC3E}">
        <p14:creationId xmlns:p14="http://schemas.microsoft.com/office/powerpoint/2010/main" val="252609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Resources used to get data</a:t>
            </a:r>
          </a:p>
        </p:txBody>
      </p:sp>
      <p:pic>
        <p:nvPicPr>
          <p:cNvPr id="17" name="Picture 16">
            <a:extLst>
              <a:ext uri="{FF2B5EF4-FFF2-40B4-BE49-F238E27FC236}">
                <a16:creationId xmlns:a16="http://schemas.microsoft.com/office/drawing/2014/main" id="{F0343934-D581-BEB9-DBA5-D54C045F4706}"/>
              </a:ext>
            </a:extLst>
          </p:cNvPr>
          <p:cNvPicPr>
            <a:picLocks noChangeAspect="1"/>
          </p:cNvPicPr>
          <p:nvPr/>
        </p:nvPicPr>
        <p:blipFill rotWithShape="1">
          <a:blip r:embed="rId2"/>
          <a:srcRect b="10276"/>
          <a:stretch/>
        </p:blipFill>
        <p:spPr>
          <a:xfrm>
            <a:off x="700585" y="1190624"/>
            <a:ext cx="10881815" cy="5667376"/>
          </a:xfrm>
          <a:prstGeom prst="rect">
            <a:avLst/>
          </a:prstGeom>
        </p:spPr>
      </p:pic>
    </p:spTree>
    <p:extLst>
      <p:ext uri="{BB962C8B-B14F-4D97-AF65-F5344CB8AC3E}">
        <p14:creationId xmlns:p14="http://schemas.microsoft.com/office/powerpoint/2010/main" val="209797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techniques you did see</a:t>
            </a:r>
          </a:p>
        </p:txBody>
      </p:sp>
      <p:sp>
        <p:nvSpPr>
          <p:cNvPr id="3" name="Content Placeholder 2"/>
          <p:cNvSpPr>
            <a:spLocks noGrp="1"/>
          </p:cNvSpPr>
          <p:nvPr>
            <p:ph sz="half" idx="1"/>
          </p:nvPr>
        </p:nvSpPr>
        <p:spPr>
          <a:xfrm>
            <a:off x="609600" y="1174750"/>
            <a:ext cx="11246485" cy="1351280"/>
          </a:xfrm>
        </p:spPr>
        <p:txBody>
          <a:bodyPr/>
          <a:lstStyle/>
          <a:p>
            <a:pPr marL="0" indent="0">
              <a:buNone/>
            </a:pPr>
            <a:r>
              <a:rPr lang="en-NZ" sz="4000" u="sng" dirty="0"/>
              <a:t>Processes applied to data before visualization:</a:t>
            </a:r>
            <a:endParaRPr lang="en-NZ" sz="4000" dirty="0"/>
          </a:p>
          <a:p>
            <a:r>
              <a:rPr lang="en-US" dirty="0"/>
              <a:t>For data scraping,  various techniques have been utilized for direct data file downing, web scraping, API calling</a:t>
            </a:r>
          </a:p>
          <a:p>
            <a:endParaRPr lang="en-US" dirty="0"/>
          </a:p>
        </p:txBody>
      </p:sp>
      <p:pic>
        <p:nvPicPr>
          <p:cNvPr id="100" name="Content Placeholder 99"/>
          <p:cNvPicPr>
            <a:picLocks noGrp="1"/>
          </p:cNvPicPr>
          <p:nvPr>
            <p:ph sz="half" idx="2"/>
          </p:nvPr>
        </p:nvPicPr>
        <p:blipFill rotWithShape="1">
          <a:blip r:embed="rId2"/>
          <a:srcRect t="16543" b="15906"/>
          <a:stretch/>
        </p:blipFill>
        <p:spPr>
          <a:xfrm>
            <a:off x="-125064" y="3170522"/>
            <a:ext cx="12442127" cy="3104866"/>
          </a:xfrm>
          <a:prstGeom prst="rect">
            <a:avLst/>
          </a:prstGeom>
          <a:noFill/>
          <a:ln w="9525">
            <a:noFill/>
          </a:ln>
        </p:spPr>
      </p:pic>
      <p:sp>
        <p:nvSpPr>
          <p:cNvPr id="6" name="TextBox 5">
            <a:extLst>
              <a:ext uri="{FF2B5EF4-FFF2-40B4-BE49-F238E27FC236}">
                <a16:creationId xmlns:a16="http://schemas.microsoft.com/office/drawing/2014/main" id="{FDD2FEA4-C1F4-A2D7-39A8-53338206B56D}"/>
              </a:ext>
            </a:extLst>
          </p:cNvPr>
          <p:cNvSpPr txBox="1"/>
          <p:nvPr/>
        </p:nvSpPr>
        <p:spPr>
          <a:xfrm>
            <a:off x="7984512" y="6029167"/>
            <a:ext cx="3871573" cy="246221"/>
          </a:xfrm>
          <a:prstGeom prst="rect">
            <a:avLst/>
          </a:prstGeom>
          <a:noFill/>
        </p:spPr>
        <p:txBody>
          <a:bodyPr wrap="none" rtlCol="0">
            <a:spAutoFit/>
          </a:bodyPr>
          <a:lstStyle/>
          <a:p>
            <a:r>
              <a:rPr lang="en-NZ" sz="1000" dirty="0"/>
              <a:t>(Image taken from: https://monkeylearn.com/blog/data-wrangling)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What you managed to achieve and what you failed to do  </a:t>
            </a:r>
          </a:p>
        </p:txBody>
      </p:sp>
      <p:sp>
        <p:nvSpPr>
          <p:cNvPr id="3" name="Content Placeholder 2"/>
          <p:cNvSpPr>
            <a:spLocks noGrp="1"/>
          </p:cNvSpPr>
          <p:nvPr>
            <p:ph idx="1"/>
          </p:nvPr>
        </p:nvSpPr>
        <p:spPr/>
        <p:txBody>
          <a:bodyPr/>
          <a:lstStyle/>
          <a:p>
            <a:r>
              <a:rPr lang="en-US"/>
              <a:t>API </a:t>
            </a:r>
          </a:p>
          <a:p>
            <a:r>
              <a:rPr lang="en-US"/>
              <a:t>HPI failed to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Charts generated to </a:t>
            </a:r>
          </a:p>
        </p:txBody>
      </p:sp>
      <p:pic>
        <p:nvPicPr>
          <p:cNvPr id="4" name="Content Placeholder 3"/>
          <p:cNvPicPr>
            <a:picLocks noGrp="1" noChangeAspect="1"/>
          </p:cNvPicPr>
          <p:nvPr>
            <p:ph idx="1"/>
          </p:nvPr>
        </p:nvPicPr>
        <p:blipFill>
          <a:blip r:embed="rId2"/>
          <a:stretch>
            <a:fillRect/>
          </a:stretch>
        </p:blipFill>
        <p:spPr>
          <a:xfrm>
            <a:off x="2227580" y="1825625"/>
            <a:ext cx="7735570"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Charts</a:t>
            </a:r>
          </a:p>
        </p:txBody>
      </p:sp>
      <p:pic>
        <p:nvPicPr>
          <p:cNvPr id="4" name="Content Placeholder 3"/>
          <p:cNvPicPr>
            <a:picLocks noGrp="1" noChangeAspect="1"/>
          </p:cNvPicPr>
          <p:nvPr>
            <p:ph idx="1"/>
          </p:nvPr>
        </p:nvPicPr>
        <p:blipFill>
          <a:blip r:embed="rId2"/>
          <a:stretch>
            <a:fillRect/>
          </a:stretch>
        </p:blipFill>
        <p:spPr>
          <a:xfrm>
            <a:off x="3642995" y="1469390"/>
            <a:ext cx="4905375" cy="4362450"/>
          </a:xfrm>
          <a:prstGeom prst="rect">
            <a:avLst/>
          </a:prstGeom>
        </p:spPr>
      </p:pic>
      <p:sp>
        <p:nvSpPr>
          <p:cNvPr id="3" name="Text Box 2"/>
          <p:cNvSpPr txBox="1"/>
          <p:nvPr/>
        </p:nvSpPr>
        <p:spPr>
          <a:xfrm>
            <a:off x="999490" y="6069330"/>
            <a:ext cx="10695305" cy="368300"/>
          </a:xfrm>
          <a:prstGeom prst="rect">
            <a:avLst/>
          </a:prstGeom>
          <a:noFill/>
        </p:spPr>
        <p:txBody>
          <a:bodyPr wrap="square" rtlCol="0">
            <a:spAutoFit/>
          </a:bodyPr>
          <a:lstStyle/>
          <a:p>
            <a:r>
              <a:rPr lang="en-US"/>
              <a:t>2) x axis time (yyyy-mm) :  y axis (Tourism international visitors arrivals) + nzd-usd-exchange rate</a:t>
            </a:r>
          </a:p>
        </p:txBody>
      </p:sp>
      <p:sp>
        <p:nvSpPr>
          <p:cNvPr id="5" name="Text Box 4"/>
          <p:cNvSpPr txBox="1"/>
          <p:nvPr/>
        </p:nvSpPr>
        <p:spPr>
          <a:xfrm>
            <a:off x="704850" y="2527935"/>
            <a:ext cx="2364105" cy="2861310"/>
          </a:xfrm>
          <a:prstGeom prst="rect">
            <a:avLst/>
          </a:prstGeom>
          <a:noFill/>
        </p:spPr>
        <p:txBody>
          <a:bodyPr wrap="square" rtlCol="0">
            <a:spAutoFit/>
          </a:bodyPr>
          <a:lstStyle/>
          <a:p>
            <a:r>
              <a:rPr lang="en-US"/>
              <a:t>With increase of the NZDollar USdollar exchange, it is more expensive for tourism coming to New Zealand, we can observe a dropping of the “Tourism International Visitors Arrivals”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66465" y="1493520"/>
            <a:ext cx="5257800" cy="4314825"/>
          </a:xfrm>
          <a:prstGeom prst="rect">
            <a:avLst/>
          </a:prstGeom>
        </p:spPr>
      </p:pic>
      <p:sp>
        <p:nvSpPr>
          <p:cNvPr id="3" name="Text Box 2"/>
          <p:cNvSpPr txBox="1"/>
          <p:nvPr/>
        </p:nvSpPr>
        <p:spPr>
          <a:xfrm>
            <a:off x="1683385" y="5982970"/>
            <a:ext cx="7766050" cy="645160"/>
          </a:xfrm>
          <a:prstGeom prst="rect">
            <a:avLst/>
          </a:prstGeom>
          <a:noFill/>
        </p:spPr>
        <p:txBody>
          <a:bodyPr wrap="square" rtlCol="0">
            <a:spAutoFit/>
          </a:bodyPr>
          <a:lstStyle/>
          <a:p>
            <a:r>
              <a:rPr lang="en-US"/>
              <a:t>Plot</a:t>
            </a:r>
          </a:p>
          <a:p>
            <a:r>
              <a:rPr lang="en-US"/>
              <a:t>1) x axis time (yyyy-mm) : y axis (OCR + (Labour force status))</a:t>
            </a:r>
          </a:p>
        </p:txBody>
      </p:sp>
      <p:sp>
        <p:nvSpPr>
          <p:cNvPr id="5" name="Text Box 4"/>
          <p:cNvSpPr txBox="1"/>
          <p:nvPr/>
        </p:nvSpPr>
        <p:spPr>
          <a:xfrm>
            <a:off x="826135" y="1765935"/>
            <a:ext cx="2199640" cy="2030095"/>
          </a:xfrm>
          <a:prstGeom prst="rect">
            <a:avLst/>
          </a:prstGeom>
          <a:noFill/>
        </p:spPr>
        <p:txBody>
          <a:bodyPr wrap="square" rtlCol="0">
            <a:spAutoFit/>
          </a:bodyPr>
          <a:lstStyle/>
          <a:p>
            <a:r>
              <a:rPr lang="en-US"/>
              <a:t>In this chart, it is observable that as OCR increase, in a few months time, the unemployment rate has also increased.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Charts Generated </a:t>
            </a:r>
          </a:p>
        </p:txBody>
      </p:sp>
      <p:pic>
        <p:nvPicPr>
          <p:cNvPr id="4" name="Content Placeholder 3"/>
          <p:cNvPicPr>
            <a:picLocks noGrp="1" noChangeAspect="1"/>
          </p:cNvPicPr>
          <p:nvPr>
            <p:ph sz="half" idx="1"/>
          </p:nvPr>
        </p:nvPicPr>
        <p:blipFill>
          <a:blip r:embed="rId2"/>
          <a:stretch>
            <a:fillRect/>
          </a:stretch>
        </p:blipFill>
        <p:spPr>
          <a:xfrm>
            <a:off x="609600" y="1494790"/>
            <a:ext cx="2371090" cy="1822450"/>
          </a:xfrm>
          <a:prstGeom prst="rect">
            <a:avLst/>
          </a:prstGeom>
        </p:spPr>
      </p:pic>
      <p:pic>
        <p:nvPicPr>
          <p:cNvPr id="5" name="Content Placeholder 3"/>
          <p:cNvPicPr>
            <a:picLocks noChangeAspect="1"/>
          </p:cNvPicPr>
          <p:nvPr/>
        </p:nvPicPr>
        <p:blipFill>
          <a:blip r:embed="rId2"/>
          <a:stretch>
            <a:fillRect/>
          </a:stretch>
        </p:blipFill>
        <p:spPr>
          <a:xfrm>
            <a:off x="3606165" y="3836035"/>
            <a:ext cx="3176270" cy="2441575"/>
          </a:xfrm>
          <a:prstGeom prst="rect">
            <a:avLst/>
          </a:prstGeom>
          <a:noFill/>
          <a:ln w="9525">
            <a:noFill/>
          </a:ln>
        </p:spPr>
      </p:pic>
      <p:pic>
        <p:nvPicPr>
          <p:cNvPr id="6" name="Content Placeholder 3"/>
          <p:cNvPicPr>
            <a:picLocks noChangeAspect="1"/>
          </p:cNvPicPr>
          <p:nvPr/>
        </p:nvPicPr>
        <p:blipFill>
          <a:blip r:embed="rId2"/>
          <a:stretch>
            <a:fillRect/>
          </a:stretch>
        </p:blipFill>
        <p:spPr>
          <a:xfrm>
            <a:off x="7388860" y="4064000"/>
            <a:ext cx="2947035" cy="2265680"/>
          </a:xfrm>
          <a:prstGeom prst="rect">
            <a:avLst/>
          </a:prstGeom>
          <a:noFill/>
          <a:ln w="9525">
            <a:noFill/>
          </a:ln>
        </p:spPr>
      </p:pic>
      <p:pic>
        <p:nvPicPr>
          <p:cNvPr id="7" name="Content Placeholder 3"/>
          <p:cNvPicPr>
            <a:picLocks noChangeAspect="1"/>
          </p:cNvPicPr>
          <p:nvPr/>
        </p:nvPicPr>
        <p:blipFill>
          <a:blip r:embed="rId2"/>
          <a:stretch>
            <a:fillRect/>
          </a:stretch>
        </p:blipFill>
        <p:spPr>
          <a:xfrm>
            <a:off x="7608570" y="1313815"/>
            <a:ext cx="3577590" cy="2750185"/>
          </a:xfrm>
          <a:prstGeom prst="rect">
            <a:avLst/>
          </a:prstGeom>
          <a:noFill/>
          <a:ln w="9525">
            <a:noFill/>
          </a:ln>
        </p:spPr>
      </p:pic>
      <p:sp>
        <p:nvSpPr>
          <p:cNvPr id="8" name="Text Box 7"/>
          <p:cNvSpPr txBox="1"/>
          <p:nvPr/>
        </p:nvSpPr>
        <p:spPr>
          <a:xfrm>
            <a:off x="433070" y="969645"/>
            <a:ext cx="3004820" cy="275590"/>
          </a:xfrm>
          <a:prstGeom prst="rect">
            <a:avLst/>
          </a:prstGeom>
          <a:noFill/>
        </p:spPr>
        <p:txBody>
          <a:bodyPr wrap="square" rtlCol="0">
            <a:spAutoFit/>
          </a:bodyPr>
          <a:lstStyle/>
          <a:p>
            <a:r>
              <a:rPr lang="en-US" sz="1200"/>
              <a:t>3) Correlation between “OCR” and CPI</a:t>
            </a:r>
          </a:p>
        </p:txBody>
      </p:sp>
      <p:sp>
        <p:nvSpPr>
          <p:cNvPr id="9" name="Text Box 8"/>
          <p:cNvSpPr txBox="1"/>
          <p:nvPr/>
        </p:nvSpPr>
        <p:spPr>
          <a:xfrm>
            <a:off x="3839210" y="1038225"/>
            <a:ext cx="3004820" cy="275590"/>
          </a:xfrm>
          <a:prstGeom prst="rect">
            <a:avLst/>
          </a:prstGeom>
          <a:noFill/>
        </p:spPr>
        <p:txBody>
          <a:bodyPr wrap="square" rtlCol="0">
            <a:spAutoFit/>
          </a:bodyPr>
          <a:lstStyle/>
          <a:p>
            <a:r>
              <a:rPr lang="en-US" sz="1200"/>
              <a:t>4) Correlation between “CPI” and HPI</a:t>
            </a:r>
          </a:p>
        </p:txBody>
      </p:sp>
      <p:sp>
        <p:nvSpPr>
          <p:cNvPr id="10" name="Text Box 9"/>
          <p:cNvSpPr txBox="1"/>
          <p:nvPr/>
        </p:nvSpPr>
        <p:spPr>
          <a:xfrm>
            <a:off x="7733030" y="946150"/>
            <a:ext cx="3004820" cy="460375"/>
          </a:xfrm>
          <a:prstGeom prst="rect">
            <a:avLst/>
          </a:prstGeom>
          <a:noFill/>
        </p:spPr>
        <p:txBody>
          <a:bodyPr wrap="square" rtlCol="0">
            <a:spAutoFit/>
          </a:bodyPr>
          <a:lstStyle/>
          <a:p>
            <a:r>
              <a:rPr lang="en-US" sz="1200"/>
              <a:t>5) Correlation between “OCR” and Exchange Rate NZD VS. USD</a:t>
            </a:r>
          </a:p>
        </p:txBody>
      </p:sp>
      <p:sp>
        <p:nvSpPr>
          <p:cNvPr id="11" name="Text Box 10"/>
          <p:cNvSpPr txBox="1"/>
          <p:nvPr/>
        </p:nvSpPr>
        <p:spPr>
          <a:xfrm>
            <a:off x="1998980" y="6383020"/>
            <a:ext cx="3004820" cy="275590"/>
          </a:xfrm>
          <a:prstGeom prst="rect">
            <a:avLst/>
          </a:prstGeom>
          <a:noFill/>
        </p:spPr>
        <p:txBody>
          <a:bodyPr wrap="square" rtlCol="0">
            <a:spAutoFit/>
          </a:bodyPr>
          <a:lstStyle/>
          <a:p>
            <a:r>
              <a:rPr lang="en-US" sz="1200"/>
              <a:t>6) Correlation between “OCR” and CPI</a:t>
            </a:r>
          </a:p>
        </p:txBody>
      </p:sp>
      <p:sp>
        <p:nvSpPr>
          <p:cNvPr id="12" name="Text Box 11"/>
          <p:cNvSpPr txBox="1"/>
          <p:nvPr/>
        </p:nvSpPr>
        <p:spPr>
          <a:xfrm>
            <a:off x="6844030" y="6290945"/>
            <a:ext cx="3004820" cy="460375"/>
          </a:xfrm>
          <a:prstGeom prst="rect">
            <a:avLst/>
          </a:prstGeom>
          <a:noFill/>
        </p:spPr>
        <p:txBody>
          <a:bodyPr wrap="square" rtlCol="0">
            <a:spAutoFit/>
          </a:bodyPr>
          <a:lstStyle/>
          <a:p>
            <a:r>
              <a:rPr lang="en-US" sz="1200"/>
              <a:t>7) Correlation between “OCR” and “State Highway Traffic Volumns”</a:t>
            </a:r>
          </a:p>
        </p:txBody>
      </p:sp>
      <p:sp>
        <p:nvSpPr>
          <p:cNvPr id="14" name="Text Box 13"/>
          <p:cNvSpPr txBox="1"/>
          <p:nvPr/>
        </p:nvSpPr>
        <p:spPr>
          <a:xfrm>
            <a:off x="419100" y="3714750"/>
            <a:ext cx="1333500" cy="2399665"/>
          </a:xfrm>
          <a:prstGeom prst="rect">
            <a:avLst/>
          </a:prstGeom>
          <a:noFill/>
        </p:spPr>
        <p:txBody>
          <a:bodyPr wrap="square" rtlCol="0">
            <a:spAutoFit/>
          </a:bodyPr>
          <a:lstStyle/>
          <a:p>
            <a:r>
              <a:rPr lang="en-US" sz="1000"/>
              <a:t>3) x axis (OCR from low to high value) : y axis (CPI from low to high value) </a:t>
            </a:r>
          </a:p>
          <a:p>
            <a:r>
              <a:rPr lang="en-US" sz="1000"/>
              <a:t>[cut in the Official Cash Rate (OCR) leads to an increase in inflation and GDP growth]</a:t>
            </a:r>
          </a:p>
          <a:p>
            <a:r>
              <a:rPr lang="en-US" sz="1000"/>
              <a:t>[References : https://www.rbnz.govt.nz/-/media/d0024c4168944dc6a502b497cdd5d46c.ashx]</a:t>
            </a:r>
          </a:p>
        </p:txBody>
      </p:sp>
      <p:pic>
        <p:nvPicPr>
          <p:cNvPr id="103" name="Content Placeholder 102"/>
          <p:cNvPicPr>
            <a:picLocks noGrp="1"/>
          </p:cNvPicPr>
          <p:nvPr>
            <p:ph sz="half" idx="2"/>
          </p:nvPr>
        </p:nvPicPr>
        <p:blipFill>
          <a:blip r:embed="rId3"/>
          <a:stretch>
            <a:fillRect/>
          </a:stretch>
        </p:blipFill>
        <p:spPr>
          <a:xfrm>
            <a:off x="3839210" y="1405890"/>
            <a:ext cx="3281045" cy="2324735"/>
          </a:xfrm>
          <a:prstGeom prst="rect">
            <a:avLst/>
          </a:prstGeom>
          <a:noFill/>
          <a:ln w="9525">
            <a:noFill/>
          </a:ln>
        </p:spPr>
      </p:pic>
      <p:sp>
        <p:nvSpPr>
          <p:cNvPr id="16" name="Text Box 15"/>
          <p:cNvSpPr txBox="1"/>
          <p:nvPr/>
        </p:nvSpPr>
        <p:spPr>
          <a:xfrm>
            <a:off x="2463800" y="3418840"/>
            <a:ext cx="4799965" cy="275590"/>
          </a:xfrm>
          <a:prstGeom prst="rect">
            <a:avLst/>
          </a:prstGeom>
          <a:noFill/>
        </p:spPr>
        <p:txBody>
          <a:bodyPr wrap="square" rtlCol="0" anchor="t">
            <a:spAutoFit/>
          </a:bodyPr>
          <a:lstStyle/>
          <a:p>
            <a:r>
              <a:rPr lang="en-US" sz="1200"/>
              <a:t>https://www.bankingstrategist.com/housing-prices-hpi-vs-cpi</a:t>
            </a:r>
          </a:p>
        </p:txBody>
      </p:sp>
      <p:sp>
        <p:nvSpPr>
          <p:cNvPr id="17" name="Text Box 16"/>
          <p:cNvSpPr txBox="1"/>
          <p:nvPr/>
        </p:nvSpPr>
        <p:spPr>
          <a:xfrm>
            <a:off x="10593705" y="1610360"/>
            <a:ext cx="978535" cy="2553335"/>
          </a:xfrm>
          <a:prstGeom prst="rect">
            <a:avLst/>
          </a:prstGeom>
          <a:noFill/>
        </p:spPr>
        <p:txBody>
          <a:bodyPr wrap="square" rtlCol="0">
            <a:spAutoFit/>
          </a:bodyPr>
          <a:lstStyle/>
          <a:p>
            <a:r>
              <a:rPr lang="en-US" sz="800"/>
              <a:t>[If we raise the OCR, banks' interest rates also tend to increase and vice versa. </a:t>
            </a:r>
          </a:p>
          <a:p>
            <a:r>
              <a:rPr lang="en-US" sz="800"/>
              <a:t>This is because the OCR influences the banks' costs, so as with any business, changes in costs are passed on in their prices. </a:t>
            </a:r>
          </a:p>
          <a:p>
            <a:r>
              <a:rPr lang="en-US" sz="800"/>
              <a:t>A decrease in banks' interest rates usually results in people spending more.]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p>
        </p:txBody>
      </p:sp>
      <p:sp>
        <p:nvSpPr>
          <p:cNvPr id="3" name="Content Placeholder 2"/>
          <p:cNvSpPr>
            <a:spLocks noGrp="1"/>
          </p:cNvSpPr>
          <p:nvPr>
            <p:ph sz="half" idx="1"/>
          </p:nvPr>
        </p:nvSpPr>
        <p:spPr/>
        <p:txBody>
          <a:bodyPr/>
          <a:lstStyle/>
          <a:p>
            <a:r>
              <a:rPr lang="en-US"/>
              <a:t>Turbluent International Market caused by political uneasying and COVID-19</a:t>
            </a:r>
          </a:p>
          <a:p>
            <a:endParaRPr lang="en-US"/>
          </a:p>
        </p:txBody>
      </p:sp>
      <p:pic>
        <p:nvPicPr>
          <p:cNvPr id="101" name="Content Placeholder 100"/>
          <p:cNvPicPr>
            <a:picLocks noGrp="1"/>
          </p:cNvPicPr>
          <p:nvPr>
            <p:ph sz="half" idx="2"/>
          </p:nvPr>
        </p:nvPicPr>
        <p:blipFill>
          <a:blip r:embed="rId3"/>
          <a:stretch>
            <a:fillRect/>
          </a:stretch>
        </p:blipFill>
        <p:spPr>
          <a:xfrm>
            <a:off x="838200" y="3161665"/>
            <a:ext cx="5395595" cy="2601595"/>
          </a:xfrm>
          <a:prstGeom prst="rect">
            <a:avLst/>
          </a:prstGeom>
          <a:noFill/>
          <a:ln w="9525">
            <a:noFill/>
          </a:ln>
        </p:spPr>
      </p:pic>
      <p:pic>
        <p:nvPicPr>
          <p:cNvPr id="102" name="Picture 101"/>
          <p:cNvPicPr/>
          <p:nvPr/>
        </p:nvPicPr>
        <p:blipFill>
          <a:blip r:embed="rId4"/>
          <a:stretch>
            <a:fillRect/>
          </a:stretch>
        </p:blipFill>
        <p:spPr>
          <a:xfrm>
            <a:off x="6733540" y="1139190"/>
            <a:ext cx="4494530" cy="2672080"/>
          </a:xfrm>
          <a:prstGeom prst="rect">
            <a:avLst/>
          </a:prstGeom>
          <a:noFill/>
          <a:ln w="9525">
            <a:noFill/>
          </a:ln>
        </p:spPr>
      </p:pic>
      <p:pic>
        <p:nvPicPr>
          <p:cNvPr id="103" name="Picture 102"/>
          <p:cNvPicPr/>
          <p:nvPr/>
        </p:nvPicPr>
        <p:blipFill>
          <a:blip r:embed="rId5"/>
          <a:stretch>
            <a:fillRect/>
          </a:stretch>
        </p:blipFill>
        <p:spPr>
          <a:xfrm>
            <a:off x="6733540" y="4020820"/>
            <a:ext cx="4620260" cy="277495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does Interest Rate Impact HPI</a:t>
            </a:r>
          </a:p>
        </p:txBody>
      </p:sp>
      <p:pic>
        <p:nvPicPr>
          <p:cNvPr id="7" name="Content Placeholder 6"/>
          <p:cNvPicPr>
            <a:picLocks noGrp="1" noChangeAspect="1"/>
          </p:cNvPicPr>
          <p:nvPr>
            <p:ph idx="1"/>
          </p:nvPr>
        </p:nvPicPr>
        <p:blipFill>
          <a:blip r:embed="rId2"/>
          <a:stretch>
            <a:fillRect/>
          </a:stretch>
        </p:blipFill>
        <p:spPr>
          <a:xfrm>
            <a:off x="4513580" y="1154430"/>
            <a:ext cx="7442200" cy="4953000"/>
          </a:xfrm>
          <a:prstGeom prst="rect">
            <a:avLst/>
          </a:prstGeom>
        </p:spPr>
      </p:pic>
      <p:sp>
        <p:nvSpPr>
          <p:cNvPr id="8" name="Text Box 7"/>
          <p:cNvSpPr txBox="1"/>
          <p:nvPr/>
        </p:nvSpPr>
        <p:spPr>
          <a:xfrm>
            <a:off x="301625" y="1176655"/>
            <a:ext cx="3818255" cy="922020"/>
          </a:xfrm>
          <a:prstGeom prst="rect">
            <a:avLst/>
          </a:prstGeom>
          <a:noFill/>
        </p:spPr>
        <p:txBody>
          <a:bodyPr wrap="square" rtlCol="0">
            <a:spAutoFit/>
          </a:bodyPr>
          <a:lstStyle/>
          <a:p>
            <a:r>
              <a:rPr lang="en-US"/>
              <a:t>How does Interest Rate of Reserver Bank of New Zealand Impact on house price index (HPI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Conclusions</a:t>
            </a:r>
          </a:p>
        </p:txBody>
      </p:sp>
      <p:sp>
        <p:nvSpPr>
          <p:cNvPr id="3" name="Content Placeholder 2"/>
          <p:cNvSpPr>
            <a:spLocks noGrp="1"/>
          </p:cNvSpPr>
          <p:nvPr>
            <p:ph sz="half" idx="1"/>
          </p:nvPr>
        </p:nvSpPr>
        <p:spPr>
          <a:xfrm>
            <a:off x="609600" y="1174750"/>
            <a:ext cx="5384800" cy="5375275"/>
          </a:xfrm>
        </p:spPr>
        <p:txBody>
          <a:bodyPr/>
          <a:lstStyle/>
          <a:p>
            <a:r>
              <a:rPr lang="en-US" sz="1800"/>
              <a:t>Based on the data we have collected as well as what subsequent plots generated based on that.  The following insights have been reviewed. </a:t>
            </a:r>
          </a:p>
          <a:p>
            <a:pPr lvl="1"/>
            <a:r>
              <a:rPr lang="en-US" sz="1600"/>
              <a:t>As New Zealand Reserve Bank sets its interest rate up, various business will have difficult of getting cheap loans for further development, therefore business activities have been reduced, which leads to increase of unemployment. </a:t>
            </a:r>
          </a:p>
          <a:p>
            <a:pPr lvl="1"/>
            <a:r>
              <a:rPr lang="en-US" sz="1600"/>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are anticipating dropping in these activities.</a:t>
            </a:r>
          </a:p>
          <a:p>
            <a:pPr lvl="1"/>
            <a:r>
              <a:rPr lang="en-US" sz="1600"/>
              <a:t>However, Reserve Bank raise interest rate usually to combat high inflation rate (CPI), therefore, we should be expecting dropping of the CPI.</a:t>
            </a:r>
          </a:p>
        </p:txBody>
      </p:sp>
      <p:pic>
        <p:nvPicPr>
          <p:cNvPr id="103" name="Content Placeholder 102"/>
          <p:cNvPicPr>
            <a:picLocks noGrp="1"/>
          </p:cNvPicPr>
          <p:nvPr>
            <p:ph sz="half" idx="2"/>
          </p:nvPr>
        </p:nvPicPr>
        <p:blipFill>
          <a:blip r:embed="rId3"/>
          <a:stretch>
            <a:fillRect/>
          </a:stretch>
        </p:blipFill>
        <p:spPr>
          <a:xfrm>
            <a:off x="6197600" y="1174750"/>
            <a:ext cx="5922010" cy="2874645"/>
          </a:xfrm>
          <a:prstGeom prst="rect">
            <a:avLst/>
          </a:prstGeom>
          <a:noFill/>
          <a:ln w="9525">
            <a:noFill/>
          </a:ln>
        </p:spPr>
      </p:pic>
      <p:pic>
        <p:nvPicPr>
          <p:cNvPr id="4" name="Picture 3"/>
          <p:cNvPicPr>
            <a:picLocks noChangeAspect="1"/>
          </p:cNvPicPr>
          <p:nvPr/>
        </p:nvPicPr>
        <p:blipFill>
          <a:blip r:embed="rId4"/>
          <a:stretch>
            <a:fillRect/>
          </a:stretch>
        </p:blipFill>
        <p:spPr>
          <a:xfrm>
            <a:off x="6410960" y="4076700"/>
            <a:ext cx="4133850" cy="2781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r>
              <a:rPr lang="en-US" sz="1800"/>
              <a:t>When the economic activities are low and unemployment rate is high </a:t>
            </a:r>
          </a:p>
          <a:p>
            <a:pPr lvl="1"/>
            <a:r>
              <a:rPr lang="en-US" sz="1600"/>
              <a:t>New Zealand government is under pressure to unleash new monetary policies to stimulate economy. Hence government usually </a:t>
            </a:r>
            <a:r>
              <a:rPr lang="en-US" sz="1600" b="1"/>
              <a:t>resolve to lower reserve bank interest rate</a:t>
            </a:r>
            <a:r>
              <a:rPr lang="en-US" sz="1600"/>
              <a:t>. </a:t>
            </a:r>
          </a:p>
          <a:p>
            <a:pPr lvl="1"/>
            <a:r>
              <a:rPr lang="en-US" sz="1600"/>
              <a:t>With </a:t>
            </a:r>
            <a:r>
              <a:rPr lang="en-US" sz="1600" b="1"/>
              <a:t>high reserve bank interest rate</a:t>
            </a:r>
            <a:r>
              <a:rPr lang="en-US" sz="1600"/>
              <a:t>, we should be able to observe </a:t>
            </a:r>
            <a:r>
              <a:rPr lang="en-US" sz="1600" b="1"/>
              <a:t>weak New Zealand dollars VS US dollars</a:t>
            </a:r>
            <a:r>
              <a:rPr lang="en-US" sz="1600"/>
              <a:t>. Thus make export of our products cheaper, therefore attracts more oversea orders, subsequently we should be able to observe an increase of freight transportation activities, oversea passage flights. </a:t>
            </a:r>
          </a:p>
          <a:p>
            <a:pPr lvl="1"/>
            <a:r>
              <a:rPr lang="en-US" sz="1600"/>
              <a:t>To stimulate general economic growth, government usually starts major infrastructural projects like major road works, etc. Hence it is also anticipated that general road construction activities are increasing.</a:t>
            </a:r>
          </a:p>
        </p:txBody>
      </p:sp>
      <p:pic>
        <p:nvPicPr>
          <p:cNvPr id="4" name="Content Placeholder 3"/>
          <p:cNvPicPr>
            <a:picLocks noGrp="1" noChangeAspect="1"/>
          </p:cNvPicPr>
          <p:nvPr>
            <p:ph sz="half" idx="2"/>
          </p:nvPr>
        </p:nvPicPr>
        <p:blipFill>
          <a:blip r:embed="rId2"/>
          <a:stretch>
            <a:fillRect/>
          </a:stretch>
        </p:blipFill>
        <p:spPr>
          <a:xfrm>
            <a:off x="6665595" y="1264920"/>
            <a:ext cx="4448175" cy="4772025"/>
          </a:xfrm>
          <a:prstGeom prst="rect">
            <a:avLst/>
          </a:prstGeom>
        </p:spPr>
      </p:pic>
      <p:sp>
        <p:nvSpPr>
          <p:cNvPr id="6" name="Text Box 5"/>
          <p:cNvSpPr txBox="1"/>
          <p:nvPr/>
        </p:nvSpPr>
        <p:spPr>
          <a:xfrm>
            <a:off x="609600" y="6227445"/>
            <a:ext cx="8583930" cy="306705"/>
          </a:xfrm>
          <a:prstGeom prst="rect">
            <a:avLst/>
          </a:prstGeom>
          <a:noFill/>
        </p:spPr>
        <p:txBody>
          <a:bodyPr wrap="square" rtlCol="0" anchor="t">
            <a:spAutoFit/>
          </a:bodyPr>
          <a:lstStyle/>
          <a:p>
            <a:r>
              <a:rPr lang="en-US" sz="1400"/>
              <a:t>https://www.treasury.govt.nz/publications/weu/weekly-economic-update-17-april-2020-html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NZ monteary policy impacting the economic</a:t>
            </a:r>
          </a:p>
        </p:txBody>
      </p:sp>
      <p:sp>
        <p:nvSpPr>
          <p:cNvPr id="3" name="Content Placeholder 2"/>
          <p:cNvSpPr>
            <a:spLocks noGrp="1"/>
          </p:cNvSpPr>
          <p:nvPr>
            <p:ph sz="half" idx="1"/>
          </p:nvPr>
        </p:nvSpPr>
        <p:spPr/>
        <p:txBody>
          <a:bodyPr/>
          <a:lstStyle/>
          <a:p>
            <a:r>
              <a:rPr lang="en-US"/>
              <a:t>Using reserve bank interest rate / official cash rate</a:t>
            </a:r>
          </a:p>
          <a:p>
            <a:r>
              <a:rPr lang="en-US"/>
              <a:t>CPI...</a:t>
            </a:r>
          </a:p>
        </p:txBody>
      </p:sp>
      <p:sp>
        <p:nvSpPr>
          <p:cNvPr id="4" name="Content Placeholder 3"/>
          <p:cNvSpPr>
            <a:spLocks noGrp="1"/>
          </p:cNvSpPr>
          <p:nvPr>
            <p:ph sz="half" idx="2"/>
          </p:nvPr>
        </p:nvSpPr>
        <p:spPr/>
        <p:txBody>
          <a:bodyPr/>
          <a:lstStyle/>
          <a:p>
            <a:endParaRPr lang="en-US"/>
          </a:p>
          <a:p>
            <a:endParaRPr lang="en-US"/>
          </a:p>
          <a:p>
            <a:endParaRPr lang="en-US"/>
          </a:p>
          <a:p>
            <a:endParaRPr lang="en-US"/>
          </a:p>
          <a:p>
            <a:endParaRPr lang="en-US"/>
          </a:p>
          <a:p>
            <a:r>
              <a:rPr lang="en-US"/>
              <a:t>Stimulate the economy</a:t>
            </a:r>
          </a:p>
        </p:txBody>
      </p:sp>
      <p:pic>
        <p:nvPicPr>
          <p:cNvPr id="100" name="Picture 99"/>
          <p:cNvPicPr/>
          <p:nvPr/>
        </p:nvPicPr>
        <p:blipFill>
          <a:blip r:embed="rId2"/>
          <a:stretch>
            <a:fillRect/>
          </a:stretch>
        </p:blipFill>
        <p:spPr>
          <a:xfrm>
            <a:off x="2258060" y="3041015"/>
            <a:ext cx="3831590" cy="2862580"/>
          </a:xfrm>
          <a:prstGeom prst="rect">
            <a:avLst/>
          </a:prstGeom>
          <a:noFill/>
          <a:ln w="9525">
            <a:noFill/>
          </a:ln>
        </p:spPr>
      </p:pic>
      <p:pic>
        <p:nvPicPr>
          <p:cNvPr id="101" name="Picture 100"/>
          <p:cNvPicPr/>
          <p:nvPr/>
        </p:nvPicPr>
        <p:blipFill>
          <a:blip r:embed="rId3"/>
          <a:stretch>
            <a:fillRect/>
          </a:stretch>
        </p:blipFill>
        <p:spPr>
          <a:xfrm>
            <a:off x="7324725" y="117475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 we want to collect</a:t>
            </a:r>
          </a:p>
        </p:txBody>
      </p:sp>
      <p:sp>
        <p:nvSpPr>
          <p:cNvPr id="3" name="Content Placeholder 2"/>
          <p:cNvSpPr>
            <a:spLocks noGrp="1"/>
          </p:cNvSpPr>
          <p:nvPr>
            <p:ph sz="half" idx="1"/>
          </p:nvPr>
        </p:nvSpPr>
        <p:spPr/>
        <p:txBody>
          <a:bodyPr/>
          <a:lstStyle/>
          <a:p>
            <a:r>
              <a:rPr lang="en-US" sz="2800"/>
              <a:t>Historical economical activity data for New Zeland</a:t>
            </a:r>
          </a:p>
          <a:p>
            <a:pPr lvl="1"/>
            <a:r>
              <a:rPr lang="en-US" sz="2400"/>
              <a:t>Transporation (Air, Land...)</a:t>
            </a:r>
          </a:p>
          <a:p>
            <a:pPr lvl="1"/>
            <a:r>
              <a:rPr lang="en-US" sz="2400"/>
              <a:t>Employment / Unemployment Rate</a:t>
            </a:r>
          </a:p>
          <a:p>
            <a:r>
              <a:rPr lang="en-US" sz="2800"/>
              <a:t>Economical policy data of New Zealand Government</a:t>
            </a:r>
          </a:p>
          <a:p>
            <a:pPr lvl="1"/>
            <a:r>
              <a:rPr lang="en-US" sz="2400"/>
              <a:t>Interest rate</a:t>
            </a:r>
          </a:p>
          <a:p>
            <a:pPr lvl="1"/>
            <a:r>
              <a:rPr lang="en-US" sz="2400"/>
              <a:t>CPI</a:t>
            </a:r>
          </a:p>
          <a:p>
            <a:pPr lvl="1"/>
            <a:r>
              <a:rPr lang="en-US" sz="2400"/>
              <a:t>HPI (optional)</a:t>
            </a:r>
          </a:p>
          <a:p>
            <a:pPr lvl="1"/>
            <a:r>
              <a:rPr lang="en-US" sz="2400"/>
              <a:t>Exchange Rate</a:t>
            </a:r>
          </a:p>
        </p:txBody>
      </p:sp>
      <p:pic>
        <p:nvPicPr>
          <p:cNvPr id="102" name="Picture 101"/>
          <p:cNvPicPr/>
          <p:nvPr/>
        </p:nvPicPr>
        <p:blipFill>
          <a:blip r:embed="rId2"/>
          <a:stretch>
            <a:fillRect/>
          </a:stretch>
        </p:blipFill>
        <p:spPr>
          <a:xfrm>
            <a:off x="6048058" y="1174750"/>
            <a:ext cx="5534025" cy="2933700"/>
          </a:xfrm>
          <a:prstGeom prst="rect">
            <a:avLst/>
          </a:prstGeom>
          <a:noFill/>
          <a:ln w="9525">
            <a:noFill/>
          </a:ln>
        </p:spPr>
      </p:pic>
      <p:pic>
        <p:nvPicPr>
          <p:cNvPr id="104" name="Content Placeholder 103"/>
          <p:cNvPicPr>
            <a:picLocks noGrp="1"/>
          </p:cNvPicPr>
          <p:nvPr>
            <p:ph sz="half" idx="2"/>
          </p:nvPr>
        </p:nvPicPr>
        <p:blipFill>
          <a:blip r:embed="rId3"/>
          <a:stretch>
            <a:fillRect/>
          </a:stretch>
        </p:blipFill>
        <p:spPr>
          <a:xfrm>
            <a:off x="4331970" y="4046855"/>
            <a:ext cx="4792345" cy="2811145"/>
          </a:xfrm>
          <a:prstGeom prst="rect">
            <a:avLst/>
          </a:prstGeom>
          <a:noFill/>
          <a:ln w="9525">
            <a:noFill/>
          </a:ln>
        </p:spPr>
      </p:pic>
      <p:sp>
        <p:nvSpPr>
          <p:cNvPr id="5" name="Text Box 4"/>
          <p:cNvSpPr txBox="1"/>
          <p:nvPr/>
        </p:nvSpPr>
        <p:spPr>
          <a:xfrm>
            <a:off x="3398520" y="972185"/>
            <a:ext cx="6289040" cy="275590"/>
          </a:xfrm>
          <a:prstGeom prst="rect">
            <a:avLst/>
          </a:prstGeom>
          <a:noFill/>
        </p:spPr>
        <p:txBody>
          <a:bodyPr wrap="square" rtlCol="0" anchor="t">
            <a:spAutoFit/>
          </a:bodyPr>
          <a:lstStyle/>
          <a:p>
            <a:r>
              <a:rPr lang="en-US" sz="1200"/>
              <a:t>https://chartingtransport.com/category/new-zealand-cities/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model</a:t>
            </a:r>
          </a:p>
        </p:txBody>
      </p:sp>
      <p:sp>
        <p:nvSpPr>
          <p:cNvPr id="8" name="Text Box 7"/>
          <p:cNvSpPr txBox="1"/>
          <p:nvPr/>
        </p:nvSpPr>
        <p:spPr>
          <a:xfrm>
            <a:off x="6169025" y="1745615"/>
            <a:ext cx="5281295" cy="2861310"/>
          </a:xfrm>
          <a:prstGeom prst="rect">
            <a:avLst/>
          </a:prstGeom>
          <a:noFill/>
        </p:spPr>
        <p:txBody>
          <a:bodyPr wrap="square" rtlCol="0">
            <a:spAutoFit/>
          </a:bodyPr>
          <a:lstStyle/>
          <a:p>
            <a:r>
              <a:rPr lang="en-US"/>
              <a:t>Official cash rate / Interest rate</a:t>
            </a:r>
          </a:p>
          <a:p>
            <a:endParaRPr lang="en-US"/>
          </a:p>
          <a:p>
            <a:r>
              <a:rPr lang="en-US" sz="1600"/>
              <a:t>Monetary policy influences economic activity by changing the incentives for saving and investment. This channel typically affects consumption, housing investment and business investment. Lower interest rates on bank deposits reduce the incentives households have to save their money.</a:t>
            </a:r>
          </a:p>
          <a:p>
            <a:endParaRPr lang="en-US" sz="1600"/>
          </a:p>
          <a:p>
            <a:r>
              <a:rPr lang="en-US" sz="1600"/>
              <a:t>In our project, we choose “Reserve bank Interest Rate” as primary monetar policy indicators</a:t>
            </a:r>
          </a:p>
        </p:txBody>
      </p:sp>
      <p:pic>
        <p:nvPicPr>
          <p:cNvPr id="4" name="Picture 3" descr="DatabaseDesign"/>
          <p:cNvPicPr>
            <a:picLocks noChangeAspect="1"/>
          </p:cNvPicPr>
          <p:nvPr/>
        </p:nvPicPr>
        <p:blipFill>
          <a:blip r:embed="rId2"/>
          <a:stretch>
            <a:fillRect/>
          </a:stretch>
        </p:blipFill>
        <p:spPr>
          <a:xfrm>
            <a:off x="215900" y="917575"/>
            <a:ext cx="5329555" cy="5659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2395"/>
            <a:ext cx="10972800" cy="790575"/>
          </a:xfrm>
        </p:spPr>
        <p:txBody>
          <a:bodyPr>
            <a:normAutofit fontScale="90000"/>
          </a:bodyPr>
          <a:lstStyle/>
          <a:p>
            <a:pPr algn="r"/>
            <a:r>
              <a:rPr lang="en-US"/>
              <a:t>What target you chose </a:t>
            </a:r>
            <a:br>
              <a:rPr lang="en-US"/>
            </a:br>
            <a:r>
              <a:rPr lang="en-US" sz="2700"/>
              <a:t>(I.e.n what is the intended use of the data, …)</a:t>
            </a:r>
          </a:p>
        </p:txBody>
      </p:sp>
      <p:sp>
        <p:nvSpPr>
          <p:cNvPr id="3" name="Content Placeholder 2"/>
          <p:cNvSpPr>
            <a:spLocks noGrp="1"/>
          </p:cNvSpPr>
          <p:nvPr>
            <p:ph idx="1"/>
          </p:nvPr>
        </p:nvSpPr>
        <p:spPr/>
        <p:txBody>
          <a:bodyPr/>
          <a:lstStyle/>
          <a:p>
            <a:r>
              <a:rPr lang="en-US"/>
              <a:t>Review of the hisotrical economic performance VS. policy</a:t>
            </a:r>
          </a:p>
          <a:p>
            <a:r>
              <a:rPr lang="en-US"/>
              <a:t>Potential to build AI / machine learning algorithm for further forecast ... </a:t>
            </a:r>
          </a:p>
          <a:p>
            <a:pPr marL="0" indent="0">
              <a:buNone/>
            </a:pPr>
            <a:endParaRPr lang="en-US" sz="1000" b="1">
              <a:sym typeface="+mn-ea"/>
            </a:endParaRPr>
          </a:p>
          <a:p>
            <a:pPr marL="0" indent="0">
              <a:buNone/>
            </a:pPr>
            <a:r>
              <a:rPr lang="en-US" sz="1000" b="1">
                <a:sym typeface="+mn-ea"/>
              </a:rPr>
              <a:t>1) </a:t>
            </a:r>
            <a:r>
              <a:rPr lang="en-US" sz="1000" b="1"/>
              <a:t>Our target is to produce a well structured New Zealand economic dataset,</a:t>
            </a:r>
            <a:r>
              <a:rPr lang="en-US" sz="1000"/>
              <a:t> that is used to solve economic recession problem. (Output : collect vital NZ ecnoimic indicators for visualization and try to reveal the potential correlation between these indicators. )</a:t>
            </a:r>
          </a:p>
          <a:p>
            <a:pPr marL="0" indent="0">
              <a:buNone/>
            </a:pPr>
            <a:endParaRPr lang="en-US" sz="1000"/>
          </a:p>
          <a:p>
            <a:pPr marL="0" indent="0">
              <a:buNone/>
            </a:pPr>
            <a:r>
              <a:rPr lang="en-US" sz="1000"/>
              <a:t>Critical review of the NZ monetary policy effectiveness. To coupe with covid-19 lockdown and sequence recession, slowing down to dealing. </a:t>
            </a:r>
          </a:p>
          <a:p>
            <a:pPr marL="0" indent="0">
              <a:buNone/>
            </a:pPr>
            <a:endParaRPr lang="en-US" sz="1000"/>
          </a:p>
          <a:p>
            <a:pPr marL="0" indent="0">
              <a:buNone/>
            </a:pPr>
            <a:r>
              <a:rPr lang="en-US" sz="1000" b="1"/>
              <a:t>2) Potential usage </a:t>
            </a:r>
            <a:r>
              <a:rPr lang="en-US" sz="1000"/>
              <a:t>: </a:t>
            </a:r>
          </a:p>
          <a:p>
            <a:pPr marL="0" indent="0">
              <a:buNone/>
            </a:pPr>
            <a:r>
              <a:rPr lang="en-US" sz="1000"/>
              <a:t>The data source we are building is intended to be used for building (visualization) and training prediction model (machine learning) _time series, forecasting . for New Zealand companies. </a:t>
            </a:r>
          </a:p>
          <a:p>
            <a:pPr marL="0" indent="0">
              <a:buNone/>
            </a:pPr>
            <a:endParaRPr lang="en-US" sz="1000"/>
          </a:p>
          <a:p>
            <a:pPr marL="0" indent="0">
              <a:buNone/>
            </a:pPr>
            <a:r>
              <a:rPr lang="en-US" sz="1000"/>
              <a:t>The potential user of our datasource are targeted to improve their company efficiency.</a:t>
            </a:r>
          </a:p>
          <a:p>
            <a:pPr marL="0" indent="0">
              <a:buNone/>
            </a:pPr>
            <a:endParaRPr lang="en-US" sz="1000"/>
          </a:p>
          <a:p>
            <a:pPr marL="0" indent="0">
              <a:buNone/>
            </a:pPr>
            <a:r>
              <a:rPr lang="en-US" sz="1000"/>
              <a:t>By analyzing company performance data such as Annual Income VS historical transportation statistics VS. New Zealand Government monetary policy data such as CPI, Exchange Rate, Import Taxation. </a:t>
            </a:r>
          </a:p>
          <a:p>
            <a:pPr marL="0" indent="0">
              <a:buNone/>
            </a:pPr>
            <a:endParaRPr lang="en-US" sz="1000"/>
          </a:p>
          <a:p>
            <a:pPr marL="0" indent="0">
              <a:buNone/>
            </a:pPr>
            <a:r>
              <a:rPr lang="en-US" sz="1000"/>
              <a:t>Should we include more overseas government data such Import Tax of China, US. Dollar CPI. Join these such data together, we are potentially able to produce a prediction mode trained with these historical data. Utilization of such prediction model will enable company to device forward strategies for increase or decrease production capabilities. Such company strategies will further enable its finance / accounting department on allocate investment budgets as well as income forecasting. Whether or not company should be hiring new employees and purchasing new equipment will depends upon such forward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Content Placeholder 108"/>
          <p:cNvPicPr>
            <a:picLocks noGrp="1"/>
          </p:cNvPicPr>
          <p:nvPr>
            <p:ph idx="1"/>
          </p:nvPr>
        </p:nvPicPr>
        <p:blipFill>
          <a:blip r:embed="rId2"/>
          <a:stretch>
            <a:fillRect/>
          </a:stretch>
        </p:blipFill>
        <p:spPr>
          <a:xfrm>
            <a:off x="609600" y="1115695"/>
            <a:ext cx="7397115" cy="3074035"/>
          </a:xfrm>
          <a:prstGeom prst="rect">
            <a:avLst/>
          </a:prstGeom>
          <a:noFill/>
          <a:ln w="9525">
            <a:noFill/>
          </a:ln>
        </p:spPr>
      </p:pic>
      <p:sp>
        <p:nvSpPr>
          <p:cNvPr id="5" name="Text Box 4"/>
          <p:cNvSpPr txBox="1"/>
          <p:nvPr/>
        </p:nvSpPr>
        <p:spPr>
          <a:xfrm>
            <a:off x="8705850" y="1584325"/>
            <a:ext cx="2978785" cy="1753235"/>
          </a:xfrm>
          <a:prstGeom prst="rect">
            <a:avLst/>
          </a:prstGeom>
          <a:noFill/>
        </p:spPr>
        <p:txBody>
          <a:bodyPr wrap="square" rtlCol="0">
            <a:spAutoFit/>
          </a:bodyPr>
          <a:lstStyle/>
          <a:p>
            <a:r>
              <a:rPr lang="en-US"/>
              <a:t>Based on the data we have collected, machine learning / Artificial Intelligence Algorithms could be deployed to conduct prediction on Recession</a:t>
            </a:r>
          </a:p>
        </p:txBody>
      </p:sp>
      <p:sp>
        <p:nvSpPr>
          <p:cNvPr id="7" name="Title 6"/>
          <p:cNvSpPr>
            <a:spLocks noGrp="1"/>
          </p:cNvSpPr>
          <p:nvPr>
            <p:ph type="title"/>
          </p:nvPr>
        </p:nvSpPr>
        <p:spPr>
          <a:xfrm>
            <a:off x="609600" y="112395"/>
            <a:ext cx="10972800" cy="790575"/>
          </a:xfrm>
        </p:spPr>
        <p:txBody>
          <a:bodyPr>
            <a:normAutofit fontScale="90000"/>
          </a:bodyPr>
          <a:lstStyle/>
          <a:p>
            <a:pPr algn="r"/>
            <a:r>
              <a:rPr lang="en-US"/>
              <a:t>What target you chose </a:t>
            </a:r>
            <a:br>
              <a:rPr lang="en-US"/>
            </a:br>
            <a:r>
              <a:rPr lang="en-US" sz="2700"/>
              <a:t>(I.e.n what is the intended use of the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 we choose these data sources</a:t>
            </a:r>
          </a:p>
        </p:txBody>
      </p:sp>
      <p:sp>
        <p:nvSpPr>
          <p:cNvPr id="3" name="Content Placeholder 2"/>
          <p:cNvSpPr>
            <a:spLocks noGrp="1"/>
          </p:cNvSpPr>
          <p:nvPr>
            <p:ph idx="1"/>
          </p:nvPr>
        </p:nvSpPr>
        <p:spPr/>
        <p:txBody>
          <a:bodyPr/>
          <a:lstStyle/>
          <a:p>
            <a:r>
              <a:rPr lang="en-US"/>
              <a:t>To build a solid fundation for further data analysis</a:t>
            </a:r>
          </a:p>
          <a:p>
            <a:r>
              <a:rPr lang="en-US"/>
              <a:t>To find correlation between these data</a:t>
            </a:r>
          </a:p>
          <a:p>
            <a:pPr marL="0" indent="0">
              <a:buNone/>
            </a:pPr>
            <a:endParaRPr lang="en-US"/>
          </a:p>
        </p:txBody>
      </p:sp>
      <p:pic>
        <p:nvPicPr>
          <p:cNvPr id="105" name="Picture 104"/>
          <p:cNvPicPr/>
          <p:nvPr/>
        </p:nvPicPr>
        <p:blipFill>
          <a:blip r:embed="rId2"/>
          <a:stretch>
            <a:fillRect/>
          </a:stretch>
        </p:blipFill>
        <p:spPr>
          <a:xfrm>
            <a:off x="6955155" y="2713355"/>
            <a:ext cx="4879975" cy="3251200"/>
          </a:xfrm>
          <a:prstGeom prst="rect">
            <a:avLst/>
          </a:prstGeom>
          <a:noFill/>
          <a:ln w="9525">
            <a:noFill/>
          </a:ln>
        </p:spPr>
      </p:pic>
      <p:sp>
        <p:nvSpPr>
          <p:cNvPr id="4" name="Text Box 3"/>
          <p:cNvSpPr txBox="1"/>
          <p:nvPr/>
        </p:nvSpPr>
        <p:spPr>
          <a:xfrm>
            <a:off x="245110" y="6127750"/>
            <a:ext cx="8954770" cy="368300"/>
          </a:xfrm>
          <a:prstGeom prst="rect">
            <a:avLst/>
          </a:prstGeom>
          <a:noFill/>
        </p:spPr>
        <p:txBody>
          <a:bodyPr wrap="square" rtlCol="0" anchor="t">
            <a:spAutoFit/>
          </a:bodyPr>
          <a:lstStyle/>
          <a:p>
            <a:r>
              <a:rPr lang="en-US"/>
              <a:t>https://www.eiu.com/n/will-the-new-zealand-economy-tip-into-recession/</a:t>
            </a:r>
          </a:p>
        </p:txBody>
      </p:sp>
      <p:pic>
        <p:nvPicPr>
          <p:cNvPr id="106" name="Picture 105"/>
          <p:cNvPicPr/>
          <p:nvPr/>
        </p:nvPicPr>
        <p:blipFill>
          <a:blip r:embed="rId3"/>
          <a:stretch>
            <a:fillRect/>
          </a:stretch>
        </p:blipFill>
        <p:spPr>
          <a:xfrm>
            <a:off x="735965" y="2767330"/>
            <a:ext cx="5715000" cy="31432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a:t>
            </a:r>
          </a:p>
        </p:txBody>
      </p:sp>
      <p:pic>
        <p:nvPicPr>
          <p:cNvPr id="8" name="Content Placeholder 7"/>
          <p:cNvPicPr>
            <a:picLocks noGrp="1" noChangeAspect="1"/>
          </p:cNvPicPr>
          <p:nvPr>
            <p:ph sz="half" idx="1"/>
          </p:nvPr>
        </p:nvPicPr>
        <p:blipFill>
          <a:blip r:embed="rId2"/>
          <a:stretch>
            <a:fillRect/>
          </a:stretch>
        </p:blipFill>
        <p:spPr>
          <a:xfrm>
            <a:off x="741045" y="1174750"/>
            <a:ext cx="5120640" cy="4953000"/>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9995" y="1350010"/>
            <a:ext cx="5384800" cy="312991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1371</Words>
  <Application>Microsoft Office PowerPoint</Application>
  <PresentationFormat>Widescreen</PresentationFormat>
  <Paragraphs>108</Paragraphs>
  <Slides>22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Communications and Dialogues</vt:lpstr>
      <vt:lpstr>Team Asclepius</vt:lpstr>
      <vt:lpstr>Background</vt:lpstr>
      <vt:lpstr>NZ monteary policy impacting the economic</vt:lpstr>
      <vt:lpstr>What do we want to collect</vt:lpstr>
      <vt:lpstr>Data model</vt:lpstr>
      <vt:lpstr>What target you chose  (I.e.n what is the intended use of the data, …)</vt:lpstr>
      <vt:lpstr>What target you chose  (I.e.n what is the intended use of the data, …)</vt:lpstr>
      <vt:lpstr>Why do we choose these data sources</vt:lpstr>
      <vt:lpstr>`</vt:lpstr>
      <vt:lpstr>Resources used to get data</vt:lpstr>
      <vt:lpstr>Techniques and tools used</vt:lpstr>
      <vt:lpstr>Resources used to get data</vt:lpstr>
      <vt:lpstr>Resources used to get data</vt:lpstr>
      <vt:lpstr>What techniques you did see</vt:lpstr>
      <vt:lpstr>What you managed to achieve and what you failed to do  </vt:lpstr>
      <vt:lpstr>Charts generated to </vt:lpstr>
      <vt:lpstr>Charts</vt:lpstr>
      <vt:lpstr>PowerPoint Presentation</vt:lpstr>
      <vt:lpstr>Charts Generated </vt:lpstr>
      <vt:lpstr>How does Interest Rate Impact HPI</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Ali Surface</cp:lastModifiedBy>
  <cp:revision>180</cp:revision>
  <dcterms:created xsi:type="dcterms:W3CDTF">2022-10-05T13:04:00Z</dcterms:created>
  <dcterms:modified xsi:type="dcterms:W3CDTF">2022-10-20T02:25:35Z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