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9051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8713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1697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373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4183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1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53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36918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8512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6856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6578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461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9496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5933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8174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7955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859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4/25/2019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2533908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cap="none" dirty="0">
                <a:ln w="6600">
                  <a:solidFill>
                    <a:schemeClr val="accent2"/>
                  </a:solidFill>
                  <a:prstDash val="solid"/>
                </a:ln>
                <a:solidFill>
                  <a:srgbClr val="FFFFFF"/>
                </a:solidFill>
                <a:effectLst>
                  <a:outerShdw dist="38100" dir="2700000" algn="tl" rotWithShape="0">
                    <a:schemeClr val="accent2"/>
                  </a:outerShdw>
                </a:effectLst>
              </a:rPr>
              <a:t>A Location Recommender System for Business Startup</a:t>
            </a:r>
          </a:p>
        </p:txBody>
      </p:sp>
      <p:sp>
        <p:nvSpPr>
          <p:cNvPr id="3" name="Subtitle 2"/>
          <p:cNvSpPr>
            <a:spLocks noGrp="1"/>
          </p:cNvSpPr>
          <p:nvPr>
            <p:ph type="subTitle" idx="1"/>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cap="none" dirty="0">
                <a:ln/>
                <a:solidFill>
                  <a:schemeClr val="accent3"/>
                </a:solidFill>
                <a:effectLst/>
              </a:rPr>
              <a:t>Applied Data Science Capstone</a:t>
            </a:r>
          </a:p>
          <a:p>
            <a:r>
              <a:rPr lang="it-IT" b="1" cap="none" dirty="0">
                <a:ln/>
                <a:solidFill>
                  <a:schemeClr val="accent3"/>
                </a:solidFill>
                <a:effectLst/>
              </a:rPr>
              <a:t>IBM Data Science Professional Certificate</a:t>
            </a:r>
          </a:p>
          <a:p>
            <a:r>
              <a:rPr lang="en-US" b="1" cap="none" smtClean="0">
                <a:ln/>
                <a:solidFill>
                  <a:schemeClr val="accent3"/>
                </a:solidFill>
                <a:effectLst/>
              </a:rPr>
              <a:t>2019</a:t>
            </a:r>
            <a:endParaRPr lang="en-US" b="1" cap="none" dirty="0">
              <a:ln/>
              <a:solidFill>
                <a:schemeClr val="accent3"/>
              </a:solidFill>
              <a:effectLst/>
            </a:endParaRPr>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18" y="585788"/>
            <a:ext cx="8957701"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smtClean="0"/>
              <a:t>4</a:t>
            </a:r>
            <a:r>
              <a:rPr lang="en-US" b="1" dirty="0"/>
              <a:t>: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1892670"/>
            <a:ext cx="9906000" cy="16971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939822"/>
            <a:ext cx="9905999" cy="2607734"/>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89" y="2155646"/>
            <a:ext cx="9407720" cy="3579109"/>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46" y="248356"/>
            <a:ext cx="9905998" cy="645994"/>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812800"/>
            <a:ext cx="6066583" cy="591537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512" y="1682044"/>
            <a:ext cx="10768786" cy="4109277"/>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6934" y="2540001"/>
            <a:ext cx="9708443" cy="1631216"/>
          </a:xfrm>
          <a:prstGeom prst="rect">
            <a:avLst/>
          </a:prstGeom>
          <a:noFill/>
        </p:spPr>
        <p:txBody>
          <a:bodyPr wrap="square" lIns="91440" tIns="45720" rIns="91440" bIns="45720">
            <a:spAutoFit/>
          </a:bodyPr>
          <a:lstStyle/>
          <a:p>
            <a:pPr algn="ctr"/>
            <a:r>
              <a:rPr lang="en-US" sz="10000" b="1" dirty="0" smtClean="0">
                <a:ln w="22225">
                  <a:solidFill>
                    <a:schemeClr val="accent2"/>
                  </a:solidFill>
                  <a:prstDash val="solid"/>
                </a:ln>
                <a:solidFill>
                  <a:schemeClr val="accent2">
                    <a:lumMod val="40000"/>
                    <a:lumOff val="60000"/>
                  </a:schemeClr>
                </a:solidFill>
              </a:rPr>
              <a:t>Thank You</a:t>
            </a:r>
            <a:endParaRPr lang="en-US" sz="10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b="1" dirty="0"/>
              <a:t>Introduction/Business Problem</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fontScale="85000" lnSpcReduction="20000"/>
          </a:bodyPr>
          <a:lstStyle/>
          <a:p>
            <a:r>
              <a:rPr lang="en-US" b="1" dirty="0" smtClean="0"/>
              <a:t>In </a:t>
            </a:r>
            <a:r>
              <a:rPr lang="en-US" b="1" dirty="0"/>
              <a:t>the boroughs of Toronto (North York), there is a groceries contractor who provides fresh and high-quality groceries to places such as: Different types of Restaurants, Bakery, Breakfast Spot, Brewery and Café. The contractor wants to build a warehouse to store the groceries it buys from producers inside the borough, so that they will support more customers and also bring better "Quality of Service" to the old customers. For example, if the warehouse is close to those old and famous restaurants, then the vegetables and other groceries would be delivered to the restaurant in the right time without delay.</a:t>
            </a:r>
          </a:p>
          <a:p>
            <a:r>
              <a:rPr lang="en-US" b="1" dirty="0"/>
              <a:t>The contractor should build this warehouse where it is closest to its customers in order to minimize the cost of </a:t>
            </a:r>
            <a:r>
              <a:rPr lang="en-US" b="1" dirty="0" smtClean="0"/>
              <a:t>transportation </a:t>
            </a:r>
            <a:r>
              <a:rPr lang="en-US" b="1" dirty="0"/>
              <a:t>in addition to the example above. Which neighborhood (in that borough) would be a better choice for the contractor to build the warehouse in that neighborhood. Finding the right neighborhood is our mission and our recommender system will provide this contractor with a sorted list of neighborhoods in which the first </a:t>
            </a:r>
            <a:r>
              <a:rPr lang="en-US" b="1" dirty="0" smtClean="0"/>
              <a:t>element </a:t>
            </a:r>
            <a:r>
              <a:rPr lang="en-US" b="1" dirty="0"/>
              <a:t>of the list will be the best suggested neighborhood.</a:t>
            </a:r>
          </a:p>
          <a:p>
            <a:endParaRPr lang="en-US"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b="1" dirty="0" smtClean="0"/>
              <a:t>Data </a:t>
            </a:r>
            <a:r>
              <a:rPr lang="en-US" b="1" dirty="0"/>
              <a:t>We </a:t>
            </a:r>
            <a:r>
              <a:rPr lang="en-US" b="1" dirty="0" smtClean="0"/>
              <a:t>Need</a:t>
            </a:r>
            <a:endParaRPr lang="en-US" b="1" dirty="0"/>
          </a:p>
        </p:txBody>
      </p:sp>
      <p:sp>
        <p:nvSpPr>
          <p:cNvPr id="3" name="Content Placeholder 2"/>
          <p:cNvSpPr>
            <a:spLocks noGrp="1"/>
          </p:cNvSpPr>
          <p:nvPr>
            <p:ph idx="1"/>
          </p:nvPr>
        </p:nvSpPr>
        <p:spPr>
          <a:xfrm>
            <a:off x="1141412" y="1337482"/>
            <a:ext cx="9905999" cy="5213444"/>
          </a:xfrm>
        </p:spPr>
        <p:txBody>
          <a:bodyPr/>
          <a:lstStyle/>
          <a:p>
            <a:r>
              <a:rPr lang="en-US" b="1" dirty="0"/>
              <a:t>The location data will be the Toronto neighborhood data with its corresponding geographical data </a:t>
            </a:r>
            <a:r>
              <a:rPr lang="en-US" b="1" dirty="0" smtClean="0"/>
              <a:t>which will be scrape from Wikipedia website.</a:t>
            </a:r>
            <a:endParaRPr lang="en-US" b="1" dirty="0"/>
          </a:p>
          <a:p>
            <a:r>
              <a:rPr lang="en-US" b="1" dirty="0"/>
              <a:t>The data of Toronto is made up of the features Postal Code, Borough, Neighborhood, Latitude, and </a:t>
            </a:r>
            <a:r>
              <a:rPr lang="en-US" b="1" dirty="0" smtClean="0"/>
              <a:t>Longitude in the Borough of NORTH YORK </a:t>
            </a:r>
            <a:r>
              <a:rPr lang="en-US" b="1" dirty="0"/>
              <a:t>which will be used to leverage the Foursquare </a:t>
            </a:r>
            <a:r>
              <a:rPr lang="en-US" b="1" dirty="0" err="1"/>
              <a:t>Api</a:t>
            </a:r>
            <a:r>
              <a:rPr lang="en-US" b="1" dirty="0"/>
              <a:t> to get the best location.</a:t>
            </a:r>
          </a:p>
        </p:txBody>
      </p:sp>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b="1" dirty="0" smtClean="0"/>
              <a:t>We </a:t>
            </a:r>
            <a:r>
              <a:rPr lang="en-US" b="1" dirty="0"/>
              <a:t>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41" y="4127584"/>
            <a:ext cx="10593659" cy="2306669"/>
          </a:xfrm>
          <a:prstGeom prst="rect">
            <a:avLst/>
          </a:prstGeom>
        </p:spPr>
      </p:pic>
      <p:sp>
        <p:nvSpPr>
          <p:cNvPr id="5" name="Title 4"/>
          <p:cNvSpPr>
            <a:spLocks noGrp="1"/>
          </p:cNvSpPr>
          <p:nvPr>
            <p:ph type="title"/>
          </p:nvPr>
        </p:nvSpPr>
        <p:spPr>
          <a:xfrm rot="10800000" flipV="1">
            <a:off x="1141413" y="557560"/>
            <a:ext cx="9905998" cy="779921"/>
          </a:xfrm>
        </p:spPr>
        <p:txBody>
          <a:bodyPr>
            <a:normAutofit/>
          </a:bodyPr>
          <a:lstStyle/>
          <a:p>
            <a:r>
              <a:rPr lang="en-US" b="1" dirty="0"/>
              <a:t>Data</a:t>
            </a:r>
            <a:endParaRPr lang="en-US" dirty="0"/>
          </a:p>
        </p:txBody>
      </p:sp>
    </p:spTree>
    <p:extLst>
      <p:ext uri="{BB962C8B-B14F-4D97-AF65-F5344CB8AC3E}">
        <p14:creationId xmlns:p14="http://schemas.microsoft.com/office/powerpoint/2010/main" val="362994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22" y="753985"/>
            <a:ext cx="9905998" cy="637076"/>
          </a:xfrm>
        </p:spPr>
        <p:txBody>
          <a:bodyPr/>
          <a:lstStyle/>
          <a:p>
            <a:r>
              <a:rPr lang="en-US" b="1" dirty="0"/>
              <a:t>Main </a:t>
            </a:r>
            <a:r>
              <a:rPr lang="en-US" b="1" dirty="0" smtClean="0"/>
              <a:t>Article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77" y="2679838"/>
            <a:ext cx="9685867" cy="2762729"/>
          </a:xfrm>
          <a:prstGeom prst="rect">
            <a:avLst/>
          </a:prstGeom>
        </p:spPr>
      </p:pic>
      <p:sp>
        <p:nvSpPr>
          <p:cNvPr id="8" name="TextBox 7"/>
          <p:cNvSpPr txBox="1"/>
          <p:nvPr/>
        </p:nvSpPr>
        <p:spPr>
          <a:xfrm>
            <a:off x="745067" y="1625174"/>
            <a:ext cx="10656711" cy="461665"/>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latin typeface="+mj-lt"/>
              </a:rPr>
              <a:t>1: Identifying Neighborhoods inside </a:t>
            </a:r>
            <a:r>
              <a:rPr lang="en-US" altLang="en-US" sz="2400" b="1" dirty="0">
                <a:latin typeface="+mj-lt"/>
                <a:cs typeface="Courier New" panose="02070309020205020404" pitchFamily="49" charset="0"/>
              </a:rPr>
              <a:t>North </a:t>
            </a:r>
            <a:r>
              <a:rPr lang="en-US" altLang="en-US" sz="2400" b="1" dirty="0" smtClean="0">
                <a:latin typeface="+mj-lt"/>
                <a:cs typeface="Courier New" panose="02070309020205020404" pitchFamily="49" charset="0"/>
              </a:rPr>
              <a:t>York</a:t>
            </a:r>
            <a:endParaRPr lang="en-US" altLang="en-US" sz="2400" b="1" dirty="0">
              <a:latin typeface="+mj-lt"/>
            </a:endParaRPr>
          </a:p>
        </p:txBody>
      </p:sp>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5"/>
            <a:ext cx="10452277" cy="528050"/>
          </a:xfrm>
        </p:spPr>
        <p:txBody>
          <a:bodyPr>
            <a:normAutofit lnSpcReduction="10000"/>
          </a:bodyPr>
          <a:lstStyle/>
          <a:p>
            <a:r>
              <a:rPr lang="en-US" b="1" dirty="0" smtClean="0"/>
              <a:t>Visualize the Borough of North York and its neighborhood in a map</a:t>
            </a:r>
            <a:endParaRPr lang="en-US" b="1"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733" y="1892670"/>
            <a:ext cx="8678208" cy="4694460"/>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959556" y="1255594"/>
            <a:ext cx="10641042" cy="4535607"/>
          </a:xfrm>
        </p:spPr>
        <p:txBody>
          <a:bodyPr>
            <a:normAutofit/>
          </a:bodyPr>
          <a:lstStyle/>
          <a:p>
            <a:r>
              <a:rPr lang="en-US" b="1" dirty="0" smtClean="0"/>
              <a:t>2</a:t>
            </a:r>
            <a:r>
              <a:rPr lang="en-US" b="1" dirty="0"/>
              <a:t>: Connecting to Foursquare and Retrieving Locational </a:t>
            </a:r>
            <a:r>
              <a:rPr lang="en-US" b="1" dirty="0" smtClean="0"/>
              <a:t>Data</a:t>
            </a:r>
            <a:r>
              <a:rPr lang="en-US" dirty="0"/>
              <a:t> </a:t>
            </a:r>
            <a:r>
              <a:rPr lang="en-US" b="1" dirty="0"/>
              <a:t>for Each Venue in Every </a:t>
            </a:r>
            <a:r>
              <a:rPr lang="en-US" b="1" dirty="0" smtClean="0"/>
              <a:t>Neighborhood</a:t>
            </a:r>
            <a:endParaRPr lang="en-US" b="1" dirty="0" smtClean="0"/>
          </a:p>
          <a:p>
            <a:pPr marL="457200" lvl="1" indent="0">
              <a:buNone/>
            </a:pPr>
            <a:r>
              <a:rPr lang="en-US" sz="2400"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smtClean="0"/>
              <a:t>3</a:t>
            </a:r>
            <a:r>
              <a:rPr lang="en-US" b="1" dirty="0"/>
              <a:t>: Processing the Retrieved Data and Creating a DataFrome for All the Venues inside the Scarborough</a:t>
            </a:r>
          </a:p>
          <a:p>
            <a:pPr marL="457200" lvl="1" indent="0">
              <a:buNone/>
            </a:pPr>
            <a:r>
              <a:rPr lang="en-US" sz="2400" b="1" dirty="0"/>
              <a:t>When the data is completely gathered, we will perform processing on that raw data to find our desirable features for each venue. Our main feature is the category of that venue. After this stage, the column "Venue's Category" </a:t>
            </a:r>
            <a:r>
              <a:rPr lang="en-US" sz="2400" b="1" dirty="0" smtClean="0"/>
              <a:t>will </a:t>
            </a:r>
            <a:r>
              <a:rPr lang="en-US" sz="2400" b="1" dirty="0"/>
              <a:t>be One-hot encoded and different venues will have different feature-columns. After On-hot encoding we will integrate all restaurant columns to one column "Total Restaurants" and all food joint columns to "Total Joints" column</a:t>
            </a:r>
            <a:r>
              <a:rPr lang="en-US" sz="2400" b="1" dirty="0" smtClean="0"/>
              <a:t>.</a:t>
            </a:r>
            <a:endParaRPr lang="en-US" sz="2400" b="1" dirty="0"/>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smtClean="0"/>
              <a:t>3</a:t>
            </a:r>
            <a:r>
              <a:rPr lang="en-US" b="1" dirty="0"/>
              <a:t>: Processing the Retrieved Data and Creating a DataFrome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92" y="2567934"/>
            <a:ext cx="11074840" cy="3155786"/>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388</TotalTime>
  <Words>683</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Trebuchet MS</vt:lpstr>
      <vt:lpstr>Tw Cen MT</vt:lpstr>
      <vt:lpstr>Circuit</vt:lpstr>
      <vt:lpstr>A Location Recommender System for Business Startup</vt:lpstr>
      <vt:lpstr>Introduction/Business Problem </vt:lpstr>
      <vt:lpstr>Data We Need</vt:lpstr>
      <vt:lpstr>Data</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PATRICK</dc:creator>
  <cp:lastModifiedBy>PATRICK</cp:lastModifiedBy>
  <cp:revision>19</cp:revision>
  <dcterms:created xsi:type="dcterms:W3CDTF">2018-09-09T09:14:01Z</dcterms:created>
  <dcterms:modified xsi:type="dcterms:W3CDTF">2019-04-25T11:04:41Z</dcterms:modified>
</cp:coreProperties>
</file>