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275" r:id="rId3"/>
    <p:sldId id="279" r:id="rId4"/>
    <p:sldId id="276" r:id="rId5"/>
    <p:sldId id="28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85813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</p:txBody>
      </p:sp>
    </p:spTree>
    <p:extLst>
      <p:ext uri="{BB962C8B-B14F-4D97-AF65-F5344CB8AC3E}">
        <p14:creationId xmlns:p14="http://schemas.microsoft.com/office/powerpoint/2010/main" val="1772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433118"/>
            <a:ext cx="11036300" cy="662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OUTLIERS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736BCC-CC97-4296-A3F8-AC33843F24B1}"/>
              </a:ext>
            </a:extLst>
          </p:cNvPr>
          <p:cNvSpPr txBox="1">
            <a:spLocks/>
          </p:cNvSpPr>
          <p:nvPr/>
        </p:nvSpPr>
        <p:spPr>
          <a:xfrm>
            <a:off x="647700" y="1268264"/>
            <a:ext cx="11036300" cy="125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/>
              <a:t>Outliers são dados discrepantes, isto é, são dados muito diferentes dos demais dados pertencentes à variável em análise.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6C5CD4-992F-43D8-A7CB-F0F28DFCA871}"/>
              </a:ext>
            </a:extLst>
          </p:cNvPr>
          <p:cNvSpPr txBox="1">
            <a:spLocks/>
          </p:cNvSpPr>
          <p:nvPr/>
        </p:nvSpPr>
        <p:spPr>
          <a:xfrm>
            <a:off x="647700" y="2685947"/>
            <a:ext cx="11036300" cy="200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A relevância deles deve ser analisada para definir se continuarão no </a:t>
            </a:r>
            <a:r>
              <a:rPr lang="pt-BR" sz="3200" dirty="0" err="1"/>
              <a:t>dataset</a:t>
            </a:r>
            <a:r>
              <a:rPr lang="pt-BR" sz="3200" dirty="0"/>
              <a:t> ou se devem ser tratados (corrigidos, excluídos ou substituídos), pois se não forem relevantes, podem interferir significativamente nos resultados das análises.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6F1A3EF-97C5-4955-9210-454DF1935598}"/>
              </a:ext>
            </a:extLst>
          </p:cNvPr>
          <p:cNvSpPr txBox="1">
            <a:spLocks/>
          </p:cNvSpPr>
          <p:nvPr/>
        </p:nvSpPr>
        <p:spPr>
          <a:xfrm>
            <a:off x="577850" y="4954200"/>
            <a:ext cx="11036300" cy="147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Eles podem ser identificados por observações diretas no </a:t>
            </a:r>
            <a:r>
              <a:rPr lang="pt-BR" sz="3200" dirty="0" err="1"/>
              <a:t>dataset</a:t>
            </a:r>
            <a:r>
              <a:rPr lang="pt-BR" sz="3200" dirty="0"/>
              <a:t> (quando a quantidade for pequena), por gráficos e por funções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4459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A51368A-D3A1-4B6C-8B64-25141AFF6236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0" u="none" strike="noStrike" dirty="0">
                <a:solidFill>
                  <a:srgbClr val="000000"/>
                </a:solidFill>
                <a:effectLst/>
              </a:rPr>
              <a:t>O gráfico mais utilizado para identificar outliers é o </a:t>
            </a:r>
            <a:r>
              <a:rPr lang="pt-BR" sz="3200" i="0" u="none" strike="noStrike" dirty="0" err="1">
                <a:solidFill>
                  <a:srgbClr val="000000"/>
                </a:solidFill>
                <a:effectLst/>
              </a:rPr>
              <a:t>BoxPlot</a:t>
            </a:r>
            <a:r>
              <a:rPr lang="pt-BR" sz="320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2B078F-D19F-4397-BFA5-DD06CC3B4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5" y="1340167"/>
            <a:ext cx="8337632" cy="48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643797"/>
            <a:ext cx="11036300" cy="60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Cálculo da faixa de valores que limitam os outliers</a:t>
            </a:r>
            <a:endParaRPr lang="pt-BR" b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68CCE0E-E7D4-4DB1-A9E6-1005FF2A7E72}"/>
              </a:ext>
            </a:extLst>
          </p:cNvPr>
          <p:cNvSpPr txBox="1">
            <a:spLocks/>
          </p:cNvSpPr>
          <p:nvPr/>
        </p:nvSpPr>
        <p:spPr>
          <a:xfrm>
            <a:off x="3489375" y="3533714"/>
            <a:ext cx="4965309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Limite superior = Q3 + 1,5 x IQR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4F7A13E-E7E8-47CB-AA42-03516C5E3B90}"/>
              </a:ext>
            </a:extLst>
          </p:cNvPr>
          <p:cNvSpPr txBox="1">
            <a:spLocks/>
          </p:cNvSpPr>
          <p:nvPr/>
        </p:nvSpPr>
        <p:spPr>
          <a:xfrm>
            <a:off x="647700" y="1782584"/>
            <a:ext cx="11036300" cy="91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/>
              <a:t>A referência de cálculo é o intervalo interquartil (IQR) e obedece a seguinte equação: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AD1E94F-8112-41F7-97D3-0B6ACB55D999}"/>
              </a:ext>
            </a:extLst>
          </p:cNvPr>
          <p:cNvSpPr txBox="1">
            <a:spLocks/>
          </p:cNvSpPr>
          <p:nvPr/>
        </p:nvSpPr>
        <p:spPr>
          <a:xfrm>
            <a:off x="3613345" y="4722633"/>
            <a:ext cx="4965309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Limite inferior = Q1 - 1,5 x IQR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5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Exemplo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7409770" y="1688843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0" u="none" strike="noStrike" dirty="0">
                <a:solidFill>
                  <a:srgbClr val="000000"/>
                </a:solidFill>
                <a:effectLst/>
              </a:rPr>
              <a:t>IQR = 80 - 50 = 30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969DBF-B11B-45E6-B20C-485EC5FD3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456006"/>
            <a:ext cx="5762625" cy="44767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E673783-1618-4459-8573-04026BFFFCCF}"/>
              </a:ext>
            </a:extLst>
          </p:cNvPr>
          <p:cNvSpPr txBox="1">
            <a:spLocks/>
          </p:cNvSpPr>
          <p:nvPr/>
        </p:nvSpPr>
        <p:spPr>
          <a:xfrm>
            <a:off x="6574302" y="3030968"/>
            <a:ext cx="5903742" cy="59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0" u="none" strike="noStrike" dirty="0">
                <a:solidFill>
                  <a:srgbClr val="000000"/>
                </a:solidFill>
                <a:effectLst/>
              </a:rPr>
              <a:t>Limite superior = 80+1,5x30 = 125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23499A2-58EE-47E2-BF6C-921A355814F9}"/>
              </a:ext>
            </a:extLst>
          </p:cNvPr>
          <p:cNvSpPr txBox="1">
            <a:spLocks/>
          </p:cNvSpPr>
          <p:nvPr/>
        </p:nvSpPr>
        <p:spPr>
          <a:xfrm>
            <a:off x="6410325" y="4047639"/>
            <a:ext cx="5903742" cy="59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0" u="none" strike="noStrike" dirty="0">
                <a:solidFill>
                  <a:srgbClr val="000000"/>
                </a:solidFill>
                <a:effectLst/>
              </a:rPr>
              <a:t>Limite inferior = 50 - 1,5x30 = 5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293A105-2289-415D-8AEB-C8349DC714EE}"/>
              </a:ext>
            </a:extLst>
          </p:cNvPr>
          <p:cNvSpPr txBox="1">
            <a:spLocks/>
          </p:cNvSpPr>
          <p:nvPr/>
        </p:nvSpPr>
        <p:spPr>
          <a:xfrm>
            <a:off x="6733882" y="4944616"/>
            <a:ext cx="5903742" cy="98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0" u="none" strike="noStrike" dirty="0">
                <a:solidFill>
                  <a:srgbClr val="ED1515"/>
                </a:solidFill>
                <a:effectLst/>
              </a:rPr>
              <a:t>Conclusão: 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ED1515"/>
                </a:solidFill>
              </a:rPr>
              <a:t>Outliers &gt; 125</a:t>
            </a:r>
          </a:p>
          <a:p>
            <a:pPr marL="0" indent="0" algn="ctr">
              <a:buNone/>
            </a:pPr>
            <a:r>
              <a:rPr lang="pt-BR" b="1" i="0" u="none" strike="noStrike" dirty="0">
                <a:solidFill>
                  <a:srgbClr val="ED1515"/>
                </a:solidFill>
                <a:effectLst/>
              </a:rPr>
              <a:t>Outliers &lt;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3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177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363</cp:revision>
  <dcterms:created xsi:type="dcterms:W3CDTF">2020-11-26T18:44:25Z</dcterms:created>
  <dcterms:modified xsi:type="dcterms:W3CDTF">2021-03-28T21:09:32Z</dcterms:modified>
</cp:coreProperties>
</file>