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498" r:id="rId2"/>
    <p:sldId id="494" r:id="rId3"/>
    <p:sldId id="486" r:id="rId4"/>
    <p:sldId id="487" r:id="rId5"/>
    <p:sldId id="485" r:id="rId6"/>
    <p:sldId id="488" r:id="rId7"/>
    <p:sldId id="495" r:id="rId8"/>
    <p:sldId id="497" r:id="rId9"/>
    <p:sldId id="496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8A4570-81C0-423A-94B3-0CEBDFB059A9}" type="datetimeFigureOut">
              <a:rPr lang="pt-BR" smtClean="0"/>
              <a:t>29/03/2021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43B3C-6B56-4DB9-B8C5-7AAFDCBAF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6207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94466-33D4-4291-AEAB-7DF595163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AFC2AE-93AC-4680-8E7C-B02CB197C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154236-9168-49B8-BC9E-CF41B465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29/03/2021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980C4A-8AD4-4FC6-87E9-7CA1E0273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DD231B-0F56-44C4-B2A7-1017698E7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9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56574-CF26-47C8-AF0C-B847C3C2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7281DF-1488-4181-96DB-4AFD35640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D7EBF4-DB7E-4E9B-B749-26975E99D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29/03/2021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4ACBE3-FF6F-4046-BBFB-4F79F33A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47086A-B25A-44EE-AD4B-E1110441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0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1BA9F9-8E36-4035-A04B-03BBC8982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F3AD45-D5F8-44FD-928C-BF99F8B8B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67D66E-2272-43D1-9940-95CD6F892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29/03/2021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7757E6-72B0-469C-A808-56DC29070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CD322F-100D-4FCE-AE9A-92BAA82C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49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9ADD8-0B53-44E3-92A7-75C9F8284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31DEF2-57B0-4E4C-A2FD-A9EDE6335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0D92E1-EF5F-4177-A65B-65AEBAEE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29/03/2021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E87010-2C39-4AEB-833C-16B0EC62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9898AF-588A-4892-968A-ABFE95401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75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E29DB-B9F1-41DF-B604-5533FBFAB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D8C934-FDC0-453A-8B03-CC1845C05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75B5CD-2E6D-4712-80D9-8422C114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29/03/2021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22413D-C958-4F78-AA2D-365AF04A2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7B3E4D-6BA3-4415-80D5-E0BCFD12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65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B79B8-5798-415F-BEC8-9449C876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B6D46B-F31B-437E-87AA-879EC0AF6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B5E6E9-120E-4119-AE60-B175FF9EC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C1CA78-AA2E-41D6-960B-5CA60B18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29/03/2021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369B28-2C38-4790-901C-7239BAE9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F6621F-49FD-45A9-9381-8E9B565A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06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ACFB2-05E5-469A-A221-C2450C859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4DAA59-8B01-4D64-97B7-10AD559C6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3C0BDC-4F4F-487F-8C55-53A0A38A7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A57F3EA-1617-4594-9736-18B1B044F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CA8F34-5316-4F01-A2C0-0FCA26766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5363F45-C4D4-4493-B200-8C67BB65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29/03/2021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8B3CF5C-3D4B-436D-B1A6-32BA1BE32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D19D8B8-B300-4377-B784-45CB3069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29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AE2E9-6B3C-4ABC-9168-0A9FFCEF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21F18D2-3152-4968-BE18-2527E67A5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29/03/2021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9F55EA-76D4-486C-849A-4A762B56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22ED98-7ABE-4270-AAD6-645A1E27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21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FDF1FEE-8714-458A-9236-55AB851A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29/03/2021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4128630-B400-439D-8FD6-7C95A0824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60FDC8-5046-4D4E-943D-51AF3235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01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91A1F-51B4-4ABB-AF32-A3634206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B694D5-0149-432D-8B95-6BBAE349C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1B68A95-224F-465C-ACEB-E0FFE218A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B8D33D-ED48-4F75-94FB-EB7016472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29/03/2021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3D3291-E87E-4E1F-BA75-9AB958BC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882FF1-8A36-448A-BC6E-EC64D4B6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21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A6073-6014-4043-BE2D-20BCF9864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8DE7003-D0E2-45C3-B9E0-5E71D21EB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46E02D-B33F-4063-A944-75D22F25A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FBA53E-5280-4F19-B9EC-13EDF7B04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29/03/2021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0BC751-C1C0-4F88-A020-0831D9CB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D7C60B-9C74-4FEB-90BB-282213C8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97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333705E-AD18-46DB-9B9E-463034FF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0CB9AC-6007-4C88-A0E9-4E131A21D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7962D1-C7EF-48E8-80E5-524E61215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5984B-C99F-4A38-A308-4C0AB46BC4AE}" type="datetimeFigureOut">
              <a:rPr lang="pt-BR" smtClean="0"/>
              <a:t>29/03/2021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0CF00F-0B12-4CCE-9938-ACF096888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19F014-1BA4-4394-9471-4FCFAAC66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32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5557BD11-BE61-4B7E-A186-5BABFFC88603}"/>
              </a:ext>
            </a:extLst>
          </p:cNvPr>
          <p:cNvSpPr txBox="1">
            <a:spLocks/>
          </p:cNvSpPr>
          <p:nvPr/>
        </p:nvSpPr>
        <p:spPr>
          <a:xfrm>
            <a:off x="1035168" y="5718519"/>
            <a:ext cx="10337369" cy="5360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Prof. Luciano Galdino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5341CB5-B20A-43F7-AD92-D8444021F427}"/>
              </a:ext>
            </a:extLst>
          </p:cNvPr>
          <p:cNvSpPr txBox="1">
            <a:spLocks/>
          </p:cNvSpPr>
          <p:nvPr/>
        </p:nvSpPr>
        <p:spPr>
          <a:xfrm>
            <a:off x="759656" y="1139481"/>
            <a:ext cx="10888394" cy="31792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3700" dirty="0"/>
          </a:p>
          <a:p>
            <a:r>
              <a:rPr lang="pt-BR" sz="5300" b="1" dirty="0"/>
              <a:t>ESTATÍSTICA PARA ANÁLISE DE DADOS</a:t>
            </a:r>
          </a:p>
          <a:p>
            <a:r>
              <a:rPr lang="pt-BR" sz="5300" b="1" dirty="0"/>
              <a:t>EM PYTHON</a:t>
            </a:r>
          </a:p>
          <a:p>
            <a:endParaRPr lang="pt-BR" sz="5300" b="1" dirty="0"/>
          </a:p>
        </p:txBody>
      </p:sp>
    </p:spTree>
    <p:extLst>
      <p:ext uri="{BB962C8B-B14F-4D97-AF65-F5344CB8AC3E}">
        <p14:creationId xmlns:p14="http://schemas.microsoft.com/office/powerpoint/2010/main" val="1852819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247BDEB-EEE0-41FC-B1BA-1196B5617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862996" cy="2869829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18E4E2EE-4E47-4682-8B72-80C00F4A8507}"/>
              </a:ext>
            </a:extLst>
          </p:cNvPr>
          <p:cNvSpPr txBox="1"/>
          <p:nvPr/>
        </p:nvSpPr>
        <p:spPr>
          <a:xfrm>
            <a:off x="1012877" y="2680623"/>
            <a:ext cx="107758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/>
              <a:t>Linguagem de programação Python</a:t>
            </a:r>
          </a:p>
        </p:txBody>
      </p:sp>
    </p:spTree>
    <p:extLst>
      <p:ext uri="{BB962C8B-B14F-4D97-AF65-F5344CB8AC3E}">
        <p14:creationId xmlns:p14="http://schemas.microsoft.com/office/powerpoint/2010/main" val="3915944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F8E0DBA1-350F-4DC4-B1BF-77F196362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895" y="0"/>
            <a:ext cx="11521440" cy="773723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A Linguagem 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9D0F05-8367-4506-8591-330DE035F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8968"/>
            <a:ext cx="10515600" cy="5556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dirty="0"/>
              <a:t>Lançado</a:t>
            </a:r>
            <a:r>
              <a:rPr lang="pt-BR" i="0" dirty="0">
                <a:effectLst/>
              </a:rPr>
              <a:t> por Guido Van </a:t>
            </a:r>
            <a:r>
              <a:rPr lang="pt-BR" i="0" dirty="0" err="1">
                <a:effectLst/>
              </a:rPr>
              <a:t>Rossum</a:t>
            </a:r>
            <a:r>
              <a:rPr lang="pt-BR" i="0" dirty="0">
                <a:effectLst/>
              </a:rPr>
              <a:t> em 1991.</a:t>
            </a: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82202834-17A8-4E51-9B7C-EEA8D7965B13}"/>
              </a:ext>
            </a:extLst>
          </p:cNvPr>
          <p:cNvSpPr txBox="1">
            <a:spLocks/>
          </p:cNvSpPr>
          <p:nvPr/>
        </p:nvSpPr>
        <p:spPr>
          <a:xfrm>
            <a:off x="838200" y="2525074"/>
            <a:ext cx="10515600" cy="5556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Linguagem simples e prática.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359A5060-2727-4677-9610-07163FE13531}"/>
              </a:ext>
            </a:extLst>
          </p:cNvPr>
          <p:cNvSpPr txBox="1">
            <a:spLocks/>
          </p:cNvSpPr>
          <p:nvPr/>
        </p:nvSpPr>
        <p:spPr>
          <a:xfrm>
            <a:off x="838200" y="3325053"/>
            <a:ext cx="10515600" cy="4561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Fonte livre e aberta.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9EF45903-A80B-43FB-9A64-83F830E7162D}"/>
              </a:ext>
            </a:extLst>
          </p:cNvPr>
          <p:cNvSpPr txBox="1">
            <a:spLocks/>
          </p:cNvSpPr>
          <p:nvPr/>
        </p:nvSpPr>
        <p:spPr>
          <a:xfrm>
            <a:off x="838200" y="4990048"/>
            <a:ext cx="10964594" cy="5419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O Python é suportado pelo Windows, Linux, Macintosh, Solaris…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C1691877-5D4F-4F35-9643-617D2D0B670C}"/>
              </a:ext>
            </a:extLst>
          </p:cNvPr>
          <p:cNvSpPr txBox="1">
            <a:spLocks/>
          </p:cNvSpPr>
          <p:nvPr/>
        </p:nvSpPr>
        <p:spPr>
          <a:xfrm>
            <a:off x="838200" y="4146449"/>
            <a:ext cx="10515600" cy="5419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Grande comunidade colaborativa.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8B838102-98E2-49D8-9126-EBB9F4C54AA1}"/>
              </a:ext>
            </a:extLst>
          </p:cNvPr>
          <p:cNvSpPr txBox="1">
            <a:spLocks/>
          </p:cNvSpPr>
          <p:nvPr/>
        </p:nvSpPr>
        <p:spPr>
          <a:xfrm>
            <a:off x="838200" y="5869483"/>
            <a:ext cx="10515600" cy="976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Alto nível para várias aplicações: Desenvolvimento Web, Ciência de Dados, Inteligência Artificial e Computação Gráfica.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127A8794-7A5B-4D35-A445-3DBF37594261}"/>
              </a:ext>
            </a:extLst>
          </p:cNvPr>
          <p:cNvSpPr txBox="1">
            <a:spLocks/>
          </p:cNvSpPr>
          <p:nvPr/>
        </p:nvSpPr>
        <p:spPr>
          <a:xfrm>
            <a:off x="838200" y="1771550"/>
            <a:ext cx="10515600" cy="5556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Uma das linguagens mais utilizadas no mundo.</a:t>
            </a:r>
          </a:p>
        </p:txBody>
      </p:sp>
    </p:spTree>
    <p:extLst>
      <p:ext uri="{BB962C8B-B14F-4D97-AF65-F5344CB8AC3E}">
        <p14:creationId xmlns:p14="http://schemas.microsoft.com/office/powerpoint/2010/main" val="270161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  <p:bldP spid="7" grpId="0" build="p"/>
      <p:bldP spid="8" grpId="0" build="p"/>
      <p:bldP spid="9" grpId="0" build="p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F40F48D5-2644-409F-BC1A-F1F6614746A9}"/>
              </a:ext>
            </a:extLst>
          </p:cNvPr>
          <p:cNvSpPr txBox="1">
            <a:spLocks/>
          </p:cNvSpPr>
          <p:nvPr/>
        </p:nvSpPr>
        <p:spPr>
          <a:xfrm>
            <a:off x="1205668" y="352786"/>
            <a:ext cx="10515600" cy="577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b="1" dirty="0"/>
              <a:t>Ambiente de Desenvolvimento Integrado (IDE)</a:t>
            </a:r>
          </a:p>
        </p:txBody>
      </p:sp>
      <p:pic>
        <p:nvPicPr>
          <p:cNvPr id="1026" name="Picture 2" descr="Resultado de imagem para pycharm">
            <a:extLst>
              <a:ext uri="{FF2B5EF4-FFF2-40B4-BE49-F238E27FC236}">
                <a16:creationId xmlns:a16="http://schemas.microsoft.com/office/drawing/2014/main" id="{291FF4C9-6899-4611-B3B4-0AEB141DE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56" y="1361747"/>
            <a:ext cx="1490077" cy="14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spyder">
            <a:extLst>
              <a:ext uri="{FF2B5EF4-FFF2-40B4-BE49-F238E27FC236}">
                <a16:creationId xmlns:a16="http://schemas.microsoft.com/office/drawing/2014/main" id="{87A012C7-F627-43DF-A031-30A0F54F8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908" y="1394396"/>
            <a:ext cx="1490077" cy="14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atom ide">
            <a:extLst>
              <a:ext uri="{FF2B5EF4-FFF2-40B4-BE49-F238E27FC236}">
                <a16:creationId xmlns:a16="http://schemas.microsoft.com/office/drawing/2014/main" id="{FD5D504A-FA35-48F2-B383-34C7A75D0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849" y="1547347"/>
            <a:ext cx="1831254" cy="1371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komodo ide">
            <a:extLst>
              <a:ext uri="{FF2B5EF4-FFF2-40B4-BE49-F238E27FC236}">
                <a16:creationId xmlns:a16="http://schemas.microsoft.com/office/drawing/2014/main" id="{8E04D1AC-31BC-4E5F-BB5B-29F1103BF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517" y="3898392"/>
            <a:ext cx="1364723" cy="165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m para geany ide python">
            <a:extLst>
              <a:ext uri="{FF2B5EF4-FFF2-40B4-BE49-F238E27FC236}">
                <a16:creationId xmlns:a16="http://schemas.microsoft.com/office/drawing/2014/main" id="{D242332E-1199-42F2-AF5F-1BA0B8DDF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673" y="3571618"/>
            <a:ext cx="1655605" cy="1655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m para pyzo ide">
            <a:extLst>
              <a:ext uri="{FF2B5EF4-FFF2-40B4-BE49-F238E27FC236}">
                <a16:creationId xmlns:a16="http://schemas.microsoft.com/office/drawing/2014/main" id="{167C994A-1371-48F2-A694-1353B1504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6013" y="3974182"/>
            <a:ext cx="21907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7CCB5E4C-8285-4A84-B8C1-95C7167DB61B}"/>
              </a:ext>
            </a:extLst>
          </p:cNvPr>
          <p:cNvSpPr txBox="1">
            <a:spLocks/>
          </p:cNvSpPr>
          <p:nvPr/>
        </p:nvSpPr>
        <p:spPr>
          <a:xfrm>
            <a:off x="739722" y="2851824"/>
            <a:ext cx="1774967" cy="5771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pt-BR" dirty="0" err="1"/>
              <a:t>PyCharm</a:t>
            </a: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52190452-D23F-4C60-A377-D51FCA71A488}"/>
              </a:ext>
            </a:extLst>
          </p:cNvPr>
          <p:cNvSpPr txBox="1">
            <a:spLocks/>
          </p:cNvSpPr>
          <p:nvPr/>
        </p:nvSpPr>
        <p:spPr>
          <a:xfrm>
            <a:off x="3703162" y="5517131"/>
            <a:ext cx="2429362" cy="7233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pt-BR" dirty="0" err="1"/>
              <a:t>Komodo</a:t>
            </a:r>
            <a:r>
              <a:rPr lang="pt-BR" dirty="0"/>
              <a:t> </a:t>
            </a:r>
            <a:r>
              <a:rPr lang="pt-BR" dirty="0" err="1"/>
              <a:t>Edit</a:t>
            </a:r>
            <a:endParaRPr lang="pt-BR" dirty="0"/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CB76459D-82D6-4FB9-93D5-9C8E334484F3}"/>
              </a:ext>
            </a:extLst>
          </p:cNvPr>
          <p:cNvSpPr txBox="1">
            <a:spLocks/>
          </p:cNvSpPr>
          <p:nvPr/>
        </p:nvSpPr>
        <p:spPr>
          <a:xfrm>
            <a:off x="7103555" y="5250382"/>
            <a:ext cx="1364723" cy="6072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pt-BR" dirty="0" err="1"/>
              <a:t>Geany</a:t>
            </a:r>
            <a:endParaRPr lang="pt-BR" dirty="0"/>
          </a:p>
        </p:txBody>
      </p:sp>
      <p:pic>
        <p:nvPicPr>
          <p:cNvPr id="1038" name="Picture 14" descr="Resultado de imagem para pydev ide">
            <a:extLst>
              <a:ext uri="{FF2B5EF4-FFF2-40B4-BE49-F238E27FC236}">
                <a16:creationId xmlns:a16="http://schemas.microsoft.com/office/drawing/2014/main" id="{682209DE-7DD4-4D13-85EB-02135A68D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22" y="4200244"/>
            <a:ext cx="21907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esultado de imagem para visual studio code">
            <a:extLst>
              <a:ext uri="{FF2B5EF4-FFF2-40B4-BE49-F238E27FC236}">
                <a16:creationId xmlns:a16="http://schemas.microsoft.com/office/drawing/2014/main" id="{B2BA1B27-B978-4BB6-9D4B-A321A7ECA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6013" y="1222996"/>
            <a:ext cx="1832876" cy="183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1DB73029-5723-4629-B4DF-88D0BB9E6BC5}"/>
              </a:ext>
            </a:extLst>
          </p:cNvPr>
          <p:cNvSpPr txBox="1">
            <a:spLocks/>
          </p:cNvSpPr>
          <p:nvPr/>
        </p:nvSpPr>
        <p:spPr>
          <a:xfrm>
            <a:off x="9218911" y="2732642"/>
            <a:ext cx="2874613" cy="577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dirty="0"/>
              <a:t>Visual Studio </a:t>
            </a:r>
            <a:r>
              <a:rPr lang="pt-BR" dirty="0" err="1"/>
              <a:t>Code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8642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9D0F05-8367-4506-8591-330DE035F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73" y="1049229"/>
            <a:ext cx="10515600" cy="2614817"/>
          </a:xfrm>
        </p:spPr>
        <p:txBody>
          <a:bodyPr>
            <a:noAutofit/>
          </a:bodyPr>
          <a:lstStyle/>
          <a:p>
            <a:r>
              <a:rPr lang="pt-BR" dirty="0" err="1"/>
              <a:t>Jupyter</a:t>
            </a:r>
            <a:r>
              <a:rPr lang="pt-BR" dirty="0"/>
              <a:t> Notebook</a:t>
            </a:r>
          </a:p>
          <a:p>
            <a:r>
              <a:rPr lang="pt-BR" dirty="0" err="1"/>
              <a:t>Jupyter</a:t>
            </a:r>
            <a:r>
              <a:rPr lang="pt-BR" dirty="0"/>
              <a:t> </a:t>
            </a:r>
            <a:r>
              <a:rPr lang="pt-BR" dirty="0" err="1"/>
              <a:t>Lab</a:t>
            </a:r>
            <a:endParaRPr lang="pt-BR" dirty="0"/>
          </a:p>
          <a:p>
            <a:pPr>
              <a:buFontTx/>
              <a:buChar char="-"/>
            </a:pPr>
            <a:r>
              <a:rPr lang="pt-BR" dirty="0"/>
              <a:t>Arquivos no desktop.</a:t>
            </a:r>
          </a:p>
          <a:p>
            <a:pPr>
              <a:buFontTx/>
              <a:buChar char="-"/>
            </a:pPr>
            <a:r>
              <a:rPr lang="pt-BR" dirty="0"/>
              <a:t>Dependente da capacidade de processamento do computador.</a:t>
            </a:r>
          </a:p>
          <a:p>
            <a:pPr>
              <a:buFontTx/>
              <a:buChar char="-"/>
            </a:pPr>
            <a:r>
              <a:rPr lang="pt-BR" dirty="0"/>
              <a:t>Necessita instalação.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71331CE3-550E-41C5-9541-6D54FBF393C7}"/>
              </a:ext>
            </a:extLst>
          </p:cNvPr>
          <p:cNvSpPr txBox="1">
            <a:spLocks/>
          </p:cNvSpPr>
          <p:nvPr/>
        </p:nvSpPr>
        <p:spPr>
          <a:xfrm>
            <a:off x="323557" y="290554"/>
            <a:ext cx="11398347" cy="4561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200" b="1" dirty="0">
                <a:latin typeface="Helvetica Neue"/>
              </a:rPr>
              <a:t>A</a:t>
            </a:r>
            <a:r>
              <a:rPr lang="pt-BR" sz="3200" b="1" i="0" dirty="0">
                <a:effectLst/>
                <a:latin typeface="Helvetica Neue"/>
              </a:rPr>
              <a:t>mbiente de desenvolvimento interativo baseado na Web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42C433B8-A9FD-453C-B434-D0AF9B8D5E5A}"/>
              </a:ext>
            </a:extLst>
          </p:cNvPr>
          <p:cNvSpPr txBox="1">
            <a:spLocks/>
          </p:cNvSpPr>
          <p:nvPr/>
        </p:nvSpPr>
        <p:spPr>
          <a:xfrm>
            <a:off x="868673" y="3952630"/>
            <a:ext cx="10515600" cy="26148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Google </a:t>
            </a:r>
            <a:r>
              <a:rPr lang="pt-BR" b="1" dirty="0" err="1"/>
              <a:t>Colaboratory</a:t>
            </a:r>
            <a:r>
              <a:rPr lang="pt-BR" b="1" dirty="0"/>
              <a:t> (Google </a:t>
            </a:r>
            <a:r>
              <a:rPr lang="pt-BR" b="1" dirty="0" err="1"/>
              <a:t>Colab</a:t>
            </a:r>
            <a:r>
              <a:rPr lang="pt-BR" b="1" dirty="0"/>
              <a:t>)</a:t>
            </a:r>
          </a:p>
          <a:p>
            <a:pPr>
              <a:buFontTx/>
              <a:buChar char="-"/>
            </a:pPr>
            <a:r>
              <a:rPr lang="pt-BR" dirty="0"/>
              <a:t>Executa código dos servidores em nuvem do Google.</a:t>
            </a:r>
          </a:p>
          <a:p>
            <a:pPr>
              <a:buFontTx/>
              <a:buChar char="-"/>
            </a:pPr>
            <a:r>
              <a:rPr lang="pt-BR" dirty="0"/>
              <a:t>Não necessita instalação.</a:t>
            </a:r>
          </a:p>
          <a:p>
            <a:pPr>
              <a:buFontTx/>
              <a:buChar char="-"/>
            </a:pPr>
            <a:r>
              <a:rPr lang="pt-BR" dirty="0"/>
              <a:t>Aproveitamento da potência de hardware do Google (</a:t>
            </a:r>
            <a:r>
              <a:rPr lang="pt-BR" dirty="0" err="1"/>
              <a:t>GPUs</a:t>
            </a:r>
            <a:r>
              <a:rPr lang="pt-BR" dirty="0"/>
              <a:t> e </a:t>
            </a:r>
            <a:r>
              <a:rPr lang="pt-BR" dirty="0" err="1"/>
              <a:t>TPUs</a:t>
            </a:r>
            <a:r>
              <a:rPr lang="pt-BR" dirty="0"/>
              <a:t>), independentemente da potência da sua máquina.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DB5E6FE9-A3F7-44FE-952D-B3B63889E886}"/>
              </a:ext>
            </a:extLst>
          </p:cNvPr>
          <p:cNvSpPr txBox="1">
            <a:spLocks/>
          </p:cNvSpPr>
          <p:nvPr/>
        </p:nvSpPr>
        <p:spPr>
          <a:xfrm>
            <a:off x="868673" y="3952630"/>
            <a:ext cx="10856155" cy="26148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CPU (Unidade de Processamento Central): Processador computacional de propósito geral.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GPU (Unidade de Processamento Gráfico) : Acelera a renderização gráfica.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TPU (Unidade de Processamento Tensorial) : Acelera tarefas de aprendizagem profunda.</a:t>
            </a:r>
          </a:p>
        </p:txBody>
      </p:sp>
    </p:spTree>
    <p:extLst>
      <p:ext uri="{BB962C8B-B14F-4D97-AF65-F5344CB8AC3E}">
        <p14:creationId xmlns:p14="http://schemas.microsoft.com/office/powerpoint/2010/main" val="133692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9D0F05-8367-4506-8591-330DE035F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332" y="1296173"/>
            <a:ext cx="10424160" cy="10520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dirty="0"/>
              <a:t>Plataforma de distribuição para ciência de dados com Python.</a:t>
            </a:r>
          </a:p>
          <a:p>
            <a:pPr marL="0" indent="0">
              <a:buNone/>
            </a:pPr>
            <a:r>
              <a:rPr lang="pt-BR" dirty="0"/>
              <a:t>Simplifica o gerenciamento e implantação de pacotes.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9BA33A5-A52E-48AD-83E8-A03CD9AEF505}"/>
              </a:ext>
            </a:extLst>
          </p:cNvPr>
          <p:cNvSpPr txBox="1">
            <a:spLocks/>
          </p:cNvSpPr>
          <p:nvPr/>
        </p:nvSpPr>
        <p:spPr>
          <a:xfrm>
            <a:off x="323557" y="290554"/>
            <a:ext cx="11398347" cy="4561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200" b="1" dirty="0">
                <a:latin typeface="Helvetica Neue"/>
              </a:rPr>
              <a:t>Anaconda (Python)</a:t>
            </a:r>
            <a:endParaRPr lang="pt-BR" sz="3200" b="1" i="0" dirty="0">
              <a:effectLst/>
              <a:latin typeface="Helvetica Neue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0D92D19-DED2-47A6-A7F4-80406E2C3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412" y="2600183"/>
            <a:ext cx="6063175" cy="396726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F2A482B-2055-4DC8-ADAF-0CB33E7B3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794" y="23347"/>
            <a:ext cx="18859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97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9D0F05-8367-4506-8591-330DE035F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8659" y="668138"/>
            <a:ext cx="7455877" cy="5260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dirty="0"/>
              <a:t>Computação matemática com Python.</a:t>
            </a:r>
          </a:p>
        </p:txBody>
      </p:sp>
      <p:pic>
        <p:nvPicPr>
          <p:cNvPr id="1026" name="Picture 2" descr="Resultado de imagem para numpy">
            <a:extLst>
              <a:ext uri="{FF2B5EF4-FFF2-40B4-BE49-F238E27FC236}">
                <a16:creationId xmlns:a16="http://schemas.microsoft.com/office/drawing/2014/main" id="{50954376-4E8D-4A8E-9385-25B903C18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39" y="126293"/>
            <a:ext cx="284797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pandas software">
            <a:extLst>
              <a:ext uri="{FF2B5EF4-FFF2-40B4-BE49-F238E27FC236}">
                <a16:creationId xmlns:a16="http://schemas.microsoft.com/office/drawing/2014/main" id="{0853EC37-EE8D-4DCC-B13E-999474474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63" y="1871170"/>
            <a:ext cx="2143125" cy="214312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67BEDB53-E06D-4012-BB34-498AFB990B7D}"/>
              </a:ext>
            </a:extLst>
          </p:cNvPr>
          <p:cNvSpPr txBox="1">
            <a:spLocks/>
          </p:cNvSpPr>
          <p:nvPr/>
        </p:nvSpPr>
        <p:spPr>
          <a:xfrm>
            <a:off x="4208660" y="2456465"/>
            <a:ext cx="7455877" cy="9725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Manipulação e análise de dados. Trabalha em conjunto com o </a:t>
            </a:r>
            <a:r>
              <a:rPr lang="pt-BR" dirty="0" err="1"/>
              <a:t>Numpy</a:t>
            </a:r>
            <a:r>
              <a:rPr lang="pt-BR" dirty="0"/>
              <a:t>.</a:t>
            </a:r>
          </a:p>
        </p:txBody>
      </p:sp>
      <p:pic>
        <p:nvPicPr>
          <p:cNvPr id="1032" name="Picture 8" descr="Logo scikit-learn">
            <a:extLst>
              <a:ext uri="{FF2B5EF4-FFF2-40B4-BE49-F238E27FC236}">
                <a16:creationId xmlns:a16="http://schemas.microsoft.com/office/drawing/2014/main" id="{00D3BD93-AD26-41B8-9976-244A49ED0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" y="4284598"/>
            <a:ext cx="3562350" cy="20383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E3E98837-1A6E-44DC-AB5F-534FBF8A983D}"/>
              </a:ext>
            </a:extLst>
          </p:cNvPr>
          <p:cNvSpPr txBox="1">
            <a:spLocks/>
          </p:cNvSpPr>
          <p:nvPr/>
        </p:nvSpPr>
        <p:spPr>
          <a:xfrm>
            <a:off x="4208659" y="4817506"/>
            <a:ext cx="7455877" cy="9725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Aprendizado de máquina (</a:t>
            </a:r>
            <a:r>
              <a:rPr lang="pt-BR" dirty="0" err="1"/>
              <a:t>Machine</a:t>
            </a:r>
            <a:r>
              <a:rPr lang="pt-BR" dirty="0"/>
              <a:t> Learning) em Python.</a:t>
            </a:r>
          </a:p>
        </p:txBody>
      </p:sp>
    </p:spTree>
    <p:extLst>
      <p:ext uri="{BB962C8B-B14F-4D97-AF65-F5344CB8AC3E}">
        <p14:creationId xmlns:p14="http://schemas.microsoft.com/office/powerpoint/2010/main" val="286978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9D0F05-8367-4506-8591-330DE035F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176" y="407393"/>
            <a:ext cx="7337255" cy="10477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dirty="0"/>
              <a:t>Criação de gráficos e visualizações de dados em geral.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67BEDB53-E06D-4012-BB34-498AFB990B7D}"/>
              </a:ext>
            </a:extLst>
          </p:cNvPr>
          <p:cNvSpPr txBox="1">
            <a:spLocks/>
          </p:cNvSpPr>
          <p:nvPr/>
        </p:nvSpPr>
        <p:spPr>
          <a:xfrm>
            <a:off x="4722750" y="2349855"/>
            <a:ext cx="7226105" cy="1416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Visualização de dados baseada no </a:t>
            </a:r>
            <a:r>
              <a:rPr lang="pt-BR" dirty="0" err="1"/>
              <a:t>Matplotlib</a:t>
            </a:r>
            <a:r>
              <a:rPr lang="pt-BR" dirty="0"/>
              <a:t>. Fornece interface de alto nível para desenhar gráficos estatísticos atraentes e informativos.</a:t>
            </a:r>
          </a:p>
        </p:txBody>
      </p:sp>
      <p:pic>
        <p:nvPicPr>
          <p:cNvPr id="2050" name="Picture 2" descr="Resultado de imagem para matplotlib">
            <a:extLst>
              <a:ext uri="{FF2B5EF4-FFF2-40B4-BE49-F238E27FC236}">
                <a16:creationId xmlns:a16="http://schemas.microsoft.com/office/drawing/2014/main" id="{8E7323BC-11FD-4BA7-8713-B1320411F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56" y="314441"/>
            <a:ext cx="4371975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seaborn">
            <a:extLst>
              <a:ext uri="{FF2B5EF4-FFF2-40B4-BE49-F238E27FC236}">
                <a16:creationId xmlns:a16="http://schemas.microsoft.com/office/drawing/2014/main" id="{AAEB9898-8AA4-4F5A-AA11-45C01A80B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13" y="2349855"/>
            <a:ext cx="40005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lotly – Wikipédia, a enciclopédia livre">
            <a:extLst>
              <a:ext uri="{FF2B5EF4-FFF2-40B4-BE49-F238E27FC236}">
                <a16:creationId xmlns:a16="http://schemas.microsoft.com/office/drawing/2014/main" id="{47BD6E88-7503-4689-A768-F8E9F3B6B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618" y="4480519"/>
            <a:ext cx="4672121" cy="155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F3E0F187-9382-4DE7-BE4B-E6308E8B1FF4}"/>
              </a:ext>
            </a:extLst>
          </p:cNvPr>
          <p:cNvSpPr txBox="1">
            <a:spLocks/>
          </p:cNvSpPr>
          <p:nvPr/>
        </p:nvSpPr>
        <p:spPr>
          <a:xfrm>
            <a:off x="4667176" y="4850331"/>
            <a:ext cx="7337255" cy="9736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Criação de gráficos e visualizações de dados de forma interativa, com interface de alto nível.</a:t>
            </a:r>
          </a:p>
        </p:txBody>
      </p:sp>
    </p:spTree>
    <p:extLst>
      <p:ext uri="{BB962C8B-B14F-4D97-AF65-F5344CB8AC3E}">
        <p14:creationId xmlns:p14="http://schemas.microsoft.com/office/powerpoint/2010/main" val="215429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9D0F05-8367-4506-8591-330DE035F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2350" y="708332"/>
            <a:ext cx="8623495" cy="13321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dirty="0"/>
              <a:t>Biblioteca de código aberto. Desenvolvido pela Google </a:t>
            </a:r>
            <a:r>
              <a:rPr lang="pt-BR" dirty="0" err="1"/>
              <a:t>Brain</a:t>
            </a:r>
            <a:r>
              <a:rPr lang="pt-BR" dirty="0"/>
              <a:t> Team para aprendizado de máquina e pesquisa de redes neurais profundas.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67BEDB53-E06D-4012-BB34-498AFB990B7D}"/>
              </a:ext>
            </a:extLst>
          </p:cNvPr>
          <p:cNvSpPr txBox="1">
            <a:spLocks/>
          </p:cNvSpPr>
          <p:nvPr/>
        </p:nvSpPr>
        <p:spPr>
          <a:xfrm>
            <a:off x="3703027" y="2788561"/>
            <a:ext cx="8254512" cy="12858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Biblioteca de rede neural de código aberto. Roda em cima de </a:t>
            </a:r>
            <a:r>
              <a:rPr lang="pt-BR" dirty="0" err="1"/>
              <a:t>TensorFlow</a:t>
            </a:r>
            <a:r>
              <a:rPr lang="pt-BR" dirty="0"/>
              <a:t>. Permite experimentação rápida com redes neurais profundas e possui facilidade de uso.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E3E98837-1A6E-44DC-AB5F-534FBF8A983D}"/>
              </a:ext>
            </a:extLst>
          </p:cNvPr>
          <p:cNvSpPr txBox="1">
            <a:spLocks/>
          </p:cNvSpPr>
          <p:nvPr/>
        </p:nvSpPr>
        <p:spPr>
          <a:xfrm>
            <a:off x="2982350" y="5223336"/>
            <a:ext cx="8254511" cy="1000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err="1"/>
              <a:t>SciPy</a:t>
            </a:r>
            <a:r>
              <a:rPr lang="pt-BR" dirty="0"/>
              <a:t> é uma biblioteca baseado em Python, de código aberto, para matemática, ciências e engenharia.</a:t>
            </a:r>
          </a:p>
        </p:txBody>
      </p:sp>
      <p:pic>
        <p:nvPicPr>
          <p:cNvPr id="2" name="Picture 2" descr="Resultado de imagem para tensor flow">
            <a:extLst>
              <a:ext uri="{FF2B5EF4-FFF2-40B4-BE49-F238E27FC236}">
                <a16:creationId xmlns:a16="http://schemas.microsoft.com/office/drawing/2014/main" id="{4F1E3ABC-07F3-4C9E-AAFB-40A2DE1CB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52" y="243937"/>
            <a:ext cx="23431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Resultado de imagem para keras">
            <a:extLst>
              <a:ext uri="{FF2B5EF4-FFF2-40B4-BE49-F238E27FC236}">
                <a16:creationId xmlns:a16="http://schemas.microsoft.com/office/drawing/2014/main" id="{93FEA145-2868-49C2-A617-2BA2EF5EC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62742"/>
            <a:ext cx="356235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Resultado de imagem para scipy">
            <a:extLst>
              <a:ext uri="{FF2B5EF4-FFF2-40B4-BE49-F238E27FC236}">
                <a16:creationId xmlns:a16="http://schemas.microsoft.com/office/drawing/2014/main" id="{DFFA8E6D-C76D-41FB-B37A-3FA5BAC94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52" y="477086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83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1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8923</TotalTime>
  <Words>362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 Neue</vt:lpstr>
      <vt:lpstr>Tema do Office</vt:lpstr>
      <vt:lpstr>Apresentação do PowerPoint</vt:lpstr>
      <vt:lpstr>Apresentação do PowerPoint</vt:lpstr>
      <vt:lpstr>A Linguagem Python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Luciano Galdino</dc:creator>
  <cp:lastModifiedBy>Luciano Galdino</cp:lastModifiedBy>
  <cp:revision>623</cp:revision>
  <dcterms:created xsi:type="dcterms:W3CDTF">2020-11-26T18:44:25Z</dcterms:created>
  <dcterms:modified xsi:type="dcterms:W3CDTF">2021-03-29T16:31:32Z</dcterms:modified>
</cp:coreProperties>
</file>