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  <p:sldId id="261" r:id="rId3"/>
    <p:sldId id="264" r:id="rId4"/>
    <p:sldId id="263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828"/>
          </a:xfrm>
        </p:spPr>
        <p:txBody>
          <a:bodyPr/>
          <a:lstStyle/>
          <a:p>
            <a:pPr algn="ctr"/>
            <a:r>
              <a:rPr lang="pt-BR" b="1" dirty="0"/>
              <a:t>Os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1625D5A-B04E-4540-AC0C-CBEB9AA8BFC2}"/>
              </a:ext>
            </a:extLst>
          </p:cNvPr>
          <p:cNvSpPr txBox="1">
            <a:spLocks/>
          </p:cNvSpPr>
          <p:nvPr/>
        </p:nvSpPr>
        <p:spPr>
          <a:xfrm>
            <a:off x="838199" y="1752532"/>
            <a:ext cx="10801027" cy="121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dirty="0"/>
              <a:t>Informações provenientes de contagens, medidas, observações e respostas, formando conjuntos de dados.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B815158-B489-4DF4-A831-9EE374B44125}"/>
              </a:ext>
            </a:extLst>
          </p:cNvPr>
          <p:cNvSpPr txBox="1">
            <a:spLocks/>
          </p:cNvSpPr>
          <p:nvPr/>
        </p:nvSpPr>
        <p:spPr>
          <a:xfrm>
            <a:off x="838199" y="3091998"/>
            <a:ext cx="10515600" cy="2905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Conjuntos de Dados: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sz="3200" dirty="0"/>
              <a:t>População: relação de todos os dados de interesse. São extraídos parâmetros.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sz="3200" dirty="0"/>
              <a:t>Amostra: é um subconjunto da população. São extraídas estatísticas.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94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54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Classificação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070"/>
            <a:ext cx="10515600" cy="2773586"/>
          </a:xfrm>
        </p:spPr>
        <p:txBody>
          <a:bodyPr>
            <a:normAutofit/>
          </a:bodyPr>
          <a:lstStyle/>
          <a:p>
            <a:r>
              <a:rPr lang="pt-BR" dirty="0"/>
              <a:t>Qualitativos: atributos não numéricos.</a:t>
            </a:r>
          </a:p>
          <a:p>
            <a:pPr lvl="1">
              <a:buFontTx/>
              <a:buChar char="-"/>
            </a:pPr>
            <a:r>
              <a:rPr lang="pt-BR" sz="2800" dirty="0"/>
              <a:t>Nominais: Denominações (cores, gênero, raça, títulos…)</a:t>
            </a:r>
          </a:p>
          <a:p>
            <a:pPr lvl="1">
              <a:buFontTx/>
              <a:buChar char="-"/>
            </a:pPr>
            <a:r>
              <a:rPr lang="pt-BR" sz="2800" dirty="0"/>
              <a:t>Ordinais: atributos que podem ser classificados (</a:t>
            </a:r>
            <a:r>
              <a:rPr lang="pt-BR" sz="2800" dirty="0" err="1"/>
              <a:t>Ex</a:t>
            </a:r>
            <a:r>
              <a:rPr lang="pt-BR" sz="2800" dirty="0"/>
              <a:t>: classificação de filmes mais assistidos, grau de escolaridade, nível de satisfação…).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C5717BA-0ED8-41ED-9810-D46D7EAC4777}"/>
              </a:ext>
            </a:extLst>
          </p:cNvPr>
          <p:cNvSpPr txBox="1">
            <a:spLocks/>
          </p:cNvSpPr>
          <p:nvPr/>
        </p:nvSpPr>
        <p:spPr>
          <a:xfrm>
            <a:off x="838200" y="3927137"/>
            <a:ext cx="10515600" cy="230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Quantitativos: medidas numéricas ou de contagem.</a:t>
            </a:r>
          </a:p>
          <a:p>
            <a:pPr lvl="1">
              <a:buFontTx/>
              <a:buChar char="-"/>
            </a:pPr>
            <a:r>
              <a:rPr lang="pt-BR" sz="2800" dirty="0"/>
              <a:t>Discreto: valores finitos ou enumeráveis (quantidade de pessoas numa sala, número de carros em um estacionamento…)</a:t>
            </a:r>
          </a:p>
          <a:p>
            <a:pPr lvl="1">
              <a:buFontTx/>
              <a:buChar char="-"/>
            </a:pPr>
            <a:r>
              <a:rPr lang="pt-BR" sz="2800" dirty="0"/>
              <a:t>Contínuo: infinitos valores possíveis num intervalo (renda, tempo, altura…).</a:t>
            </a:r>
          </a:p>
        </p:txBody>
      </p:sp>
    </p:spTree>
    <p:extLst>
      <p:ext uri="{BB962C8B-B14F-4D97-AF65-F5344CB8AC3E}">
        <p14:creationId xmlns:p14="http://schemas.microsoft.com/office/powerpoint/2010/main" val="3870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/>
              <a:t>Planejamento do estudo Estatístico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338"/>
            <a:ext cx="10515600" cy="48444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t-BR" dirty="0"/>
              <a:t>Identificação da população e das variáveis.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5CFF59-0D32-4847-B31B-0DF67FF14461}"/>
              </a:ext>
            </a:extLst>
          </p:cNvPr>
          <p:cNvSpPr txBox="1">
            <a:spLocks/>
          </p:cNvSpPr>
          <p:nvPr/>
        </p:nvSpPr>
        <p:spPr>
          <a:xfrm>
            <a:off x="838200" y="2337795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2)   Plano para coleta de dados.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838200" y="2958252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3)   Coleta de dados.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8EBA38A-8926-4B50-A2D1-8832482568FA}"/>
              </a:ext>
            </a:extLst>
          </p:cNvPr>
          <p:cNvSpPr txBox="1">
            <a:spLocks/>
          </p:cNvSpPr>
          <p:nvPr/>
        </p:nvSpPr>
        <p:spPr>
          <a:xfrm>
            <a:off x="846217" y="3603948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4)   Descrição dos dados usando técnicas da estatística descritiva.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FE95723-1CC0-48D2-9A99-7307C9FC00AF}"/>
              </a:ext>
            </a:extLst>
          </p:cNvPr>
          <p:cNvSpPr txBox="1">
            <a:spLocks/>
          </p:cNvSpPr>
          <p:nvPr/>
        </p:nvSpPr>
        <p:spPr>
          <a:xfrm>
            <a:off x="838200" y="4213693"/>
            <a:ext cx="10515600" cy="8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5)   Interpretação dos dados e tomadas de decisões através da estatística inferencial.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EEB57B6-21B8-417C-9ACB-1B6CB7092270}"/>
              </a:ext>
            </a:extLst>
          </p:cNvPr>
          <p:cNvSpPr txBox="1">
            <a:spLocks/>
          </p:cNvSpPr>
          <p:nvPr/>
        </p:nvSpPr>
        <p:spPr>
          <a:xfrm>
            <a:off x="846217" y="5112586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6)   Análise de possíveis erros.</a:t>
            </a:r>
          </a:p>
        </p:txBody>
      </p:sp>
    </p:spTree>
    <p:extLst>
      <p:ext uri="{BB962C8B-B14F-4D97-AF65-F5344CB8AC3E}">
        <p14:creationId xmlns:p14="http://schemas.microsoft.com/office/powerpoint/2010/main" val="33324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/>
              <a:t>Observações e experimentos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646"/>
            <a:ext cx="10515600" cy="87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Observações: elementos analisados não foram sujeitos a interferências (Ex.: pesquisa eleitoral).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5CFF59-0D32-4847-B31B-0DF67FF14461}"/>
              </a:ext>
            </a:extLst>
          </p:cNvPr>
          <p:cNvSpPr txBox="1">
            <a:spLocks/>
          </p:cNvSpPr>
          <p:nvPr/>
        </p:nvSpPr>
        <p:spPr>
          <a:xfrm>
            <a:off x="838200" y="3745489"/>
            <a:ext cx="10515600" cy="934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Experimentos: elementos foram manipulados para obtenção dos resultados (Ex.: análise de medicamentos em testes).</a:t>
            </a:r>
          </a:p>
        </p:txBody>
      </p:sp>
    </p:spTree>
    <p:extLst>
      <p:ext uri="{BB962C8B-B14F-4D97-AF65-F5344CB8AC3E}">
        <p14:creationId xmlns:p14="http://schemas.microsoft.com/office/powerpoint/2010/main" val="2793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99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Amostragem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5CFF59-0D32-4847-B31B-0DF67FF14461}"/>
              </a:ext>
            </a:extLst>
          </p:cNvPr>
          <p:cNvSpPr txBox="1">
            <a:spLocks/>
          </p:cNvSpPr>
          <p:nvPr/>
        </p:nvSpPr>
        <p:spPr>
          <a:xfrm>
            <a:off x="838200" y="1701887"/>
            <a:ext cx="10515600" cy="58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 Amostragem é a medição ou contagem de parte de uma população.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846217" y="3910113"/>
            <a:ext cx="10515600" cy="88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 Amostras aleatórias: Todos os elementos tem chances iguais de serem relacionados. Pode ser com reposição ou sem reposição.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ACF5BE9-F376-43D7-8BCD-C22A75297CCE}"/>
              </a:ext>
            </a:extLst>
          </p:cNvPr>
          <p:cNvSpPr txBox="1">
            <a:spLocks/>
          </p:cNvSpPr>
          <p:nvPr/>
        </p:nvSpPr>
        <p:spPr>
          <a:xfrm>
            <a:off x="846217" y="2822237"/>
            <a:ext cx="10515600" cy="60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 Censo é a medição ou contagem de toda a população.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E5C6186-9A29-4045-BEA4-AEB100623B11}"/>
              </a:ext>
            </a:extLst>
          </p:cNvPr>
          <p:cNvSpPr txBox="1">
            <a:spLocks/>
          </p:cNvSpPr>
          <p:nvPr/>
        </p:nvSpPr>
        <p:spPr>
          <a:xfrm>
            <a:off x="846217" y="5156113"/>
            <a:ext cx="10515600" cy="4750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 Amostras tendenciosas: não representam a população. </a:t>
            </a:r>
          </a:p>
        </p:txBody>
      </p:sp>
    </p:spTree>
    <p:extLst>
      <p:ext uri="{BB962C8B-B14F-4D97-AF65-F5344CB8AC3E}">
        <p14:creationId xmlns:p14="http://schemas.microsoft.com/office/powerpoint/2010/main" val="30479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37"/>
            <a:ext cx="10515600" cy="83299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Técnicas de Amostragem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5CFF59-0D32-4847-B31B-0DF67FF14461}"/>
              </a:ext>
            </a:extLst>
          </p:cNvPr>
          <p:cNvSpPr txBox="1">
            <a:spLocks/>
          </p:cNvSpPr>
          <p:nvPr/>
        </p:nvSpPr>
        <p:spPr>
          <a:xfrm>
            <a:off x="838200" y="875226"/>
            <a:ext cx="10515600" cy="95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1) Aleatória Simples: Seleção executada por meio de sorteio, sem nenhum filtro.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830183" y="5206558"/>
            <a:ext cx="10515600" cy="1547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4) Sistemática: Membros da população são ordenados numericamente e são selecionados aleatoriamente, obedecendo uma sequência numérica. (Ex.: criação de números para cada amostra e seleção obedecendo uma ordem numérica).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ACF5BE9-F376-43D7-8BCD-C22A75297CCE}"/>
              </a:ext>
            </a:extLst>
          </p:cNvPr>
          <p:cNvSpPr txBox="1">
            <a:spLocks/>
          </p:cNvSpPr>
          <p:nvPr/>
        </p:nvSpPr>
        <p:spPr>
          <a:xfrm>
            <a:off x="830183" y="3106103"/>
            <a:ext cx="10515600" cy="214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3) Conglomerado (Agrupamento): Divisão da população em grupos com características similares, porém heterogêneas, e seleção aleatória de alguns grupos para analisar todos os elementos destes grupos. (Ex.: Divisão da população de escolas estaduais por região, enfermeiros de uma rede de hospitais… ).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CD9006-3076-4730-9694-F0496706E11C}"/>
              </a:ext>
            </a:extLst>
          </p:cNvPr>
          <p:cNvSpPr txBox="1">
            <a:spLocks/>
          </p:cNvSpPr>
          <p:nvPr/>
        </p:nvSpPr>
        <p:spPr>
          <a:xfrm>
            <a:off x="830183" y="1848498"/>
            <a:ext cx="10515600" cy="1177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2) Estratificada: Divisão da população em grupos e seleção aleatória de uma amostra de cada grupo. (</a:t>
            </a:r>
            <a:r>
              <a:rPr lang="pt-BR" dirty="0" err="1"/>
              <a:t>Ex</a:t>
            </a:r>
            <a:r>
              <a:rPr lang="pt-BR" dirty="0"/>
              <a:t>: divisão por região, classe social, religião…).</a:t>
            </a:r>
          </a:p>
        </p:txBody>
      </p:sp>
    </p:spTree>
    <p:extLst>
      <p:ext uri="{BB962C8B-B14F-4D97-AF65-F5344CB8AC3E}">
        <p14:creationId xmlns:p14="http://schemas.microsoft.com/office/powerpoint/2010/main" val="311758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434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Os dados</vt:lpstr>
      <vt:lpstr>Classificação dos dados</vt:lpstr>
      <vt:lpstr>Planejamento do estudo Estatístico</vt:lpstr>
      <vt:lpstr>Observações e experimentos</vt:lpstr>
      <vt:lpstr>Amostragem</vt:lpstr>
      <vt:lpstr>Técnicas de Amostragem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361</cp:revision>
  <dcterms:created xsi:type="dcterms:W3CDTF">2020-11-26T18:44:25Z</dcterms:created>
  <dcterms:modified xsi:type="dcterms:W3CDTF">2021-03-31T22:01:21Z</dcterms:modified>
</cp:coreProperties>
</file>