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372" r:id="rId3"/>
    <p:sldId id="375" r:id="rId4"/>
    <p:sldId id="433" r:id="rId5"/>
    <p:sldId id="37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COM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182047"/>
            <a:ext cx="10515600" cy="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Testes de hipóteses amostras dependentes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838200" y="813349"/>
            <a:ext cx="10515600" cy="97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Teste t para diferença entre médias de amostras dependentes (Teste t pareado).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28552A-A5D4-430D-818E-BCE987954F7B}"/>
              </a:ext>
            </a:extLst>
          </p:cNvPr>
          <p:cNvSpPr txBox="1">
            <a:spLocks/>
          </p:cNvSpPr>
          <p:nvPr/>
        </p:nvSpPr>
        <p:spPr>
          <a:xfrm>
            <a:off x="838200" y="1903555"/>
            <a:ext cx="5492262" cy="235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/>
              <a:t>Condições:</a:t>
            </a:r>
          </a:p>
          <a:p>
            <a:pPr marL="514350" indent="-514350">
              <a:buAutoNum type="arabicParenR"/>
            </a:pPr>
            <a:r>
              <a:rPr lang="pt-BR" sz="3000" dirty="0"/>
              <a:t>Amostras aleatórias.</a:t>
            </a:r>
          </a:p>
          <a:p>
            <a:pPr marL="514350" indent="-514350">
              <a:buAutoNum type="arabicParenR"/>
            </a:pPr>
            <a:r>
              <a:rPr lang="pt-BR" sz="3000" dirty="0"/>
              <a:t>Amostras dependentes.</a:t>
            </a:r>
          </a:p>
          <a:p>
            <a:pPr marL="514350" indent="-514350">
              <a:buAutoNum type="arabicParenR"/>
            </a:pPr>
            <a:r>
              <a:rPr lang="pt-BR" sz="3000" dirty="0"/>
              <a:t>Ambas populações normalmente distribuídas</a:t>
            </a:r>
            <a:r>
              <a:rPr lang="pt-BR" sz="3200" dirty="0"/>
              <a:t>.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A5EEB29-A179-4494-99B6-E892F8898480}"/>
                  </a:ext>
                </a:extLst>
              </p:cNvPr>
              <p:cNvSpPr txBox="1"/>
              <p:nvPr/>
            </p:nvSpPr>
            <p:spPr>
              <a:xfrm>
                <a:off x="838200" y="4470953"/>
                <a:ext cx="21648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A5EEB29-A179-4494-99B6-E892F889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0953"/>
                <a:ext cx="216488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39646A7-42CA-4FC3-AE2A-C877A438075C}"/>
                  </a:ext>
                </a:extLst>
              </p:cNvPr>
              <p:cNvSpPr txBox="1"/>
              <p:nvPr/>
            </p:nvSpPr>
            <p:spPr>
              <a:xfrm>
                <a:off x="838200" y="5336183"/>
                <a:ext cx="1486817" cy="952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nary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39646A7-42CA-4FC3-AE2A-C877A438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6183"/>
                <a:ext cx="1486817" cy="952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90924BDC-4342-4643-B71E-F7C321006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33" y="1382272"/>
            <a:ext cx="5194809" cy="2681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9AE196-C4A7-480E-97C1-58D2B1E20ABA}"/>
                  </a:ext>
                </a:extLst>
              </p:cNvPr>
              <p:cNvSpPr txBox="1"/>
              <p:nvPr/>
            </p:nvSpPr>
            <p:spPr>
              <a:xfrm>
                <a:off x="3003088" y="4381249"/>
                <a:ext cx="3938079" cy="1164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 /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sub>
                          </m:sSub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9AE196-C4A7-480E-97C1-58D2B1E20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88" y="4381249"/>
                <a:ext cx="3938079" cy="1164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C8ABCDD-5A47-4BAC-859F-7084B92401F3}"/>
                  </a:ext>
                </a:extLst>
              </p:cNvPr>
              <p:cNvSpPr txBox="1"/>
              <p:nvPr/>
            </p:nvSpPr>
            <p:spPr>
              <a:xfrm>
                <a:off x="4310087" y="5795860"/>
                <a:ext cx="132408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3200" b="0" dirty="0"/>
                  <a:t>gl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sz="3200" dirty="0"/>
                  <a:t>n-1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C8ABCDD-5A47-4BAC-859F-7084B92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87" y="5795860"/>
                <a:ext cx="1324080" cy="492443"/>
              </a:xfrm>
              <a:prstGeom prst="rect">
                <a:avLst/>
              </a:prstGeom>
              <a:blipFill>
                <a:blip r:embed="rId6"/>
                <a:stretch>
                  <a:fillRect l="-18433" t="-24691" r="-18433" b="-49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2">
                <a:extLst>
                  <a:ext uri="{FF2B5EF4-FFF2-40B4-BE49-F238E27FC236}">
                    <a16:creationId xmlns:a16="http://schemas.microsoft.com/office/drawing/2014/main" id="{F360DCB2-BB7A-444A-BF65-C125295E4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9738" y="4505790"/>
                <a:ext cx="5492262" cy="2170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2400" dirty="0"/>
                  <a:t>n = número de dados pareados</a:t>
                </a:r>
              </a:p>
              <a:p>
                <a:pPr marL="0" indent="0">
                  <a:buNone/>
                </a:pPr>
                <a:r>
                  <a:rPr lang="pt-BR" sz="2400" dirty="0"/>
                  <a:t>d = diferença entre os registros dos dados pareados.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pt-BR" sz="2400" dirty="0"/>
                  <a:t>= média das diferenças.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2400" dirty="0"/>
                  <a:t>= média hipotética das diferenças (populacional).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14" name="Espaço Reservado para Conteúdo 2">
                <a:extLst>
                  <a:ext uri="{FF2B5EF4-FFF2-40B4-BE49-F238E27FC236}">
                    <a16:creationId xmlns:a16="http://schemas.microsoft.com/office/drawing/2014/main" id="{F360DCB2-BB7A-444A-BF65-C125295E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738" y="4505790"/>
                <a:ext cx="5492262" cy="2170163"/>
              </a:xfrm>
              <a:prstGeom prst="rect">
                <a:avLst/>
              </a:prstGeom>
              <a:blipFill>
                <a:blip r:embed="rId7"/>
                <a:stretch>
                  <a:fillRect l="-1443" t="-4775" b="-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8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22B8C4-8203-4481-A58E-14D7C0ED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129211"/>
            <a:ext cx="6668086" cy="6693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8ABEFCD-1B85-4A3D-905C-6D265FBA961D}"/>
                  </a:ext>
                </a:extLst>
              </p:cNvPr>
              <p:cNvSpPr txBox="1"/>
              <p:nvPr/>
            </p:nvSpPr>
            <p:spPr>
              <a:xfrm>
                <a:off x="277438" y="3085031"/>
                <a:ext cx="3938079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8ABEFCD-1B85-4A3D-905C-6D265FBA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8" y="3085031"/>
                <a:ext cx="3938079" cy="1091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9177B3D-7983-4EF7-87D3-F312345F4B21}"/>
              </a:ext>
            </a:extLst>
          </p:cNvPr>
          <p:cNvSpPr txBox="1">
            <a:spLocks/>
          </p:cNvSpPr>
          <p:nvPr/>
        </p:nvSpPr>
        <p:spPr>
          <a:xfrm>
            <a:off x="1157513" y="2409920"/>
            <a:ext cx="2398486" cy="49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Desvio padrão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58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49F084-690A-456B-B413-4A5E43CDEB3C}"/>
              </a:ext>
            </a:extLst>
          </p:cNvPr>
          <p:cNvSpPr txBox="1">
            <a:spLocks/>
          </p:cNvSpPr>
          <p:nvPr/>
        </p:nvSpPr>
        <p:spPr>
          <a:xfrm>
            <a:off x="203200" y="146539"/>
            <a:ext cx="11625943" cy="148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b="1" dirty="0"/>
              <a:t>Exemplo 1: </a:t>
            </a:r>
            <a:r>
              <a:rPr lang="pt-BR" sz="2400" dirty="0"/>
              <a:t>Um estudante quer analisar o seu desempenho comparado ao ano anterior nos resultados de 16 provas ao longo do ano, conforme tabela a seguir. Há evidências suficientes para concluir que o desempenho do estudante mudou? Considere distribuição normal e nível de significância 0,01.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6C73E65-54E6-42EF-ACD2-CBBC4405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92893"/>
              </p:ext>
            </p:extLst>
          </p:nvPr>
        </p:nvGraphicFramePr>
        <p:xfrm>
          <a:off x="362857" y="1455877"/>
          <a:ext cx="3681010" cy="525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05">
                  <a:extLst>
                    <a:ext uri="{9D8B030D-6E8A-4147-A177-3AD203B41FA5}">
                      <a16:colId xmlns:a16="http://schemas.microsoft.com/office/drawing/2014/main" val="3912490740"/>
                    </a:ext>
                  </a:extLst>
                </a:gridCol>
                <a:gridCol w="1840505">
                  <a:extLst>
                    <a:ext uri="{9D8B030D-6E8A-4147-A177-3AD203B41FA5}">
                      <a16:colId xmlns:a16="http://schemas.microsoft.com/office/drawing/2014/main" val="1769005302"/>
                    </a:ext>
                  </a:extLst>
                </a:gridCol>
              </a:tblGrid>
              <a:tr h="37878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Nota ano anterior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Nota ano atual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330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9691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7912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179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45149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26381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2770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28017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73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19557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9412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1580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8679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1767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54600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389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60627"/>
                  </a:ext>
                </a:extLst>
              </a:tr>
            </a:tbl>
          </a:graphicData>
        </a:graphic>
      </p:graphicFrame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BDE81DD3-665F-437A-9050-DA16480F7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01568"/>
              </p:ext>
            </p:extLst>
          </p:nvPr>
        </p:nvGraphicFramePr>
        <p:xfrm>
          <a:off x="7524018" y="1151077"/>
          <a:ext cx="4305125" cy="556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86">
                  <a:extLst>
                    <a:ext uri="{9D8B030D-6E8A-4147-A177-3AD203B41FA5}">
                      <a16:colId xmlns:a16="http://schemas.microsoft.com/office/drawing/2014/main" val="3912490740"/>
                    </a:ext>
                  </a:extLst>
                </a:gridCol>
                <a:gridCol w="1409553">
                  <a:extLst>
                    <a:ext uri="{9D8B030D-6E8A-4147-A177-3AD203B41FA5}">
                      <a16:colId xmlns:a16="http://schemas.microsoft.com/office/drawing/2014/main" val="176900530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1053802203"/>
                    </a:ext>
                  </a:extLst>
                </a:gridCol>
                <a:gridCol w="659229">
                  <a:extLst>
                    <a:ext uri="{9D8B030D-6E8A-4147-A177-3AD203B41FA5}">
                      <a16:colId xmlns:a16="http://schemas.microsoft.com/office/drawing/2014/main" val="1001248154"/>
                    </a:ext>
                  </a:extLst>
                </a:gridCol>
              </a:tblGrid>
              <a:tr h="37878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Nota ano anterior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Nota ano atual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d</a:t>
                      </a:r>
                      <a:r>
                        <a:rPr lang="pt-BR" sz="1400" b="1" baseline="30000" dirty="0"/>
                        <a:t>2</a:t>
                      </a:r>
                      <a:endParaRPr lang="pt-B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330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9691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7912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179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45149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26381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2770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28017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73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19557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9412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1580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8679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1767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54600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3895"/>
                  </a:ext>
                </a:extLst>
              </a:tr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60627"/>
                  </a:ext>
                </a:extLst>
              </a:tr>
              <a:tr h="26197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Soma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95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F1D8B0A-E317-43C9-97F6-7E08BFC037A7}"/>
                  </a:ext>
                </a:extLst>
              </p:cNvPr>
              <p:cNvSpPr txBox="1"/>
              <p:nvPr/>
            </p:nvSpPr>
            <p:spPr>
              <a:xfrm>
                <a:off x="4857381" y="1885814"/>
                <a:ext cx="1776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F1D8B0A-E317-43C9-97F6-7E08BFC0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381" y="1885814"/>
                <a:ext cx="177676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8069D42-518A-4CB7-B800-2D41FF1B77C4}"/>
                  </a:ext>
                </a:extLst>
              </p:cNvPr>
              <p:cNvSpPr txBox="1"/>
              <p:nvPr/>
            </p:nvSpPr>
            <p:spPr>
              <a:xfrm>
                <a:off x="4839747" y="2790372"/>
                <a:ext cx="1794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8069D42-518A-4CB7-B800-2D41FF1B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47" y="2790372"/>
                <a:ext cx="17944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A1D582-DA6A-499A-8613-BF7F227FB2EB}"/>
                  </a:ext>
                </a:extLst>
              </p:cNvPr>
              <p:cNvSpPr txBox="1"/>
              <p:nvPr/>
            </p:nvSpPr>
            <p:spPr>
              <a:xfrm>
                <a:off x="5085519" y="3931269"/>
                <a:ext cx="1302856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A1D582-DA6A-499A-8613-BF7F227F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519" y="3931269"/>
                <a:ext cx="1302856" cy="832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9B64075-D59F-444F-8211-6C6D816F2E1E}"/>
                  </a:ext>
                </a:extLst>
              </p:cNvPr>
              <p:cNvSpPr txBox="1"/>
              <p:nvPr/>
            </p:nvSpPr>
            <p:spPr>
              <a:xfrm>
                <a:off x="4595835" y="5185993"/>
                <a:ext cx="2303644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=3,31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9B64075-D59F-444F-8211-6C6D816F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835" y="5185993"/>
                <a:ext cx="2303644" cy="818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19DC79-45F5-4E63-A6AF-868219F91946}"/>
                  </a:ext>
                </a:extLst>
              </p:cNvPr>
              <p:cNvSpPr txBox="1"/>
              <p:nvPr/>
            </p:nvSpPr>
            <p:spPr>
              <a:xfrm>
                <a:off x="8864403" y="428630"/>
                <a:ext cx="3038193" cy="1164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 /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sub>
                          </m:sSub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19DC79-45F5-4E63-A6AF-868219F91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03" y="428630"/>
                <a:ext cx="3038193" cy="11642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6324C40-A142-4982-A65D-A76F90FBC841}"/>
                  </a:ext>
                </a:extLst>
              </p:cNvPr>
              <p:cNvSpPr txBox="1"/>
              <p:nvPr/>
            </p:nvSpPr>
            <p:spPr>
              <a:xfrm>
                <a:off x="5038124" y="516003"/>
                <a:ext cx="3938079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6324C40-A142-4982-A65D-A76F90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24" y="516003"/>
                <a:ext cx="3938079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3716B35-7CAC-4BCB-8452-95F81DA42520}"/>
                  </a:ext>
                </a:extLst>
              </p:cNvPr>
              <p:cNvSpPr txBox="1"/>
              <p:nvPr/>
            </p:nvSpPr>
            <p:spPr>
              <a:xfrm>
                <a:off x="5038125" y="2093876"/>
                <a:ext cx="3938079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581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16−1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3716B35-7CAC-4BCB-8452-95F81DA4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25" y="2093876"/>
                <a:ext cx="3938079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931526F-984B-4163-A6D9-1DAEF862B7C4}"/>
                  </a:ext>
                </a:extLst>
              </p:cNvPr>
              <p:cNvSpPr txBox="1"/>
              <p:nvPr/>
            </p:nvSpPr>
            <p:spPr>
              <a:xfrm>
                <a:off x="5038125" y="3774502"/>
                <a:ext cx="39380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,68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931526F-984B-4163-A6D9-1DAEF862B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25" y="3774502"/>
                <a:ext cx="39380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313FFD1-3237-4D65-9F1E-CD5391D3CE77}"/>
                  </a:ext>
                </a:extLst>
              </p:cNvPr>
              <p:cNvSpPr txBox="1"/>
              <p:nvPr/>
            </p:nvSpPr>
            <p:spPr>
              <a:xfrm>
                <a:off x="8976204" y="1971678"/>
                <a:ext cx="3038193" cy="1457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3,31−0</m:t>
                          </m:r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9,68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313FFD1-3237-4D65-9F1E-CD5391D3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04" y="1971678"/>
                <a:ext cx="3038193" cy="14573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B9BE119-7304-4B53-9866-A4F11C9B8226}"/>
                  </a:ext>
                </a:extLst>
              </p:cNvPr>
              <p:cNvSpPr txBox="1"/>
              <p:nvPr/>
            </p:nvSpPr>
            <p:spPr>
              <a:xfrm>
                <a:off x="9276147" y="3611634"/>
                <a:ext cx="243830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=1,37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B9BE119-7304-4B53-9866-A4F11C9B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147" y="3611634"/>
                <a:ext cx="243830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2E11F812-B904-4458-A1FB-9498C3506A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939" y="941200"/>
            <a:ext cx="4343400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5AFA00B-D2B2-4D85-9457-DBA3EDE2EFDE}"/>
                  </a:ext>
                </a:extLst>
              </p:cNvPr>
              <p:cNvSpPr txBox="1"/>
              <p:nvPr/>
            </p:nvSpPr>
            <p:spPr>
              <a:xfrm>
                <a:off x="822409" y="4925291"/>
                <a:ext cx="1776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5AFA00B-D2B2-4D85-9457-DBA3EDE2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09" y="4925291"/>
                <a:ext cx="17767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772EC21-6D69-4B67-A933-84A81752351C}"/>
                  </a:ext>
                </a:extLst>
              </p:cNvPr>
              <p:cNvSpPr txBox="1"/>
              <p:nvPr/>
            </p:nvSpPr>
            <p:spPr>
              <a:xfrm>
                <a:off x="804775" y="5916800"/>
                <a:ext cx="1794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772EC21-6D69-4B67-A933-84A81752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5" y="5916800"/>
                <a:ext cx="179440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501AEFB9-385F-455F-9286-91F70A510DA8}"/>
              </a:ext>
            </a:extLst>
          </p:cNvPr>
          <p:cNvSpPr txBox="1">
            <a:spLocks/>
          </p:cNvSpPr>
          <p:nvPr/>
        </p:nvSpPr>
        <p:spPr>
          <a:xfrm>
            <a:off x="3592482" y="5068957"/>
            <a:ext cx="8421915" cy="162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Conclusão:</a:t>
            </a:r>
          </a:p>
          <a:p>
            <a:pPr marL="0" indent="0">
              <a:buNone/>
            </a:pPr>
            <a:r>
              <a:rPr lang="pt-BR" dirty="0"/>
              <a:t>Com nível de confiança de 0,99, não há evidências para afirmar que o desempenho do estudante mudou.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328</Words>
  <Application>Microsoft Office PowerPoint</Application>
  <PresentationFormat>Widescreen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371</cp:revision>
  <dcterms:created xsi:type="dcterms:W3CDTF">2020-11-26T18:44:25Z</dcterms:created>
  <dcterms:modified xsi:type="dcterms:W3CDTF">2021-04-11T19:46:54Z</dcterms:modified>
</cp:coreProperties>
</file>