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174716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b="1" dirty="0"/>
              <a:t>ESTATÍSTICA COM PYTHON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139700"/>
            <a:ext cx="11036300" cy="168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tendência central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Média: soma de entradas de dados dividido pelo número de entradas.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736BCC-CC97-4296-A3F8-AC33843F24B1}"/>
              </a:ext>
            </a:extLst>
          </p:cNvPr>
          <p:cNvSpPr txBox="1">
            <a:spLocks/>
          </p:cNvSpPr>
          <p:nvPr/>
        </p:nvSpPr>
        <p:spPr>
          <a:xfrm>
            <a:off x="577850" y="2969846"/>
            <a:ext cx="11036300" cy="125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Mediana: Quando os dados são ordenados (crescente ou decrescente), a mediana é o valor que está no centro dos dados. Caso tenham dois valores centrais, calcula-se a média entre eles.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6C5CD4-992F-43D8-A7CB-F0F28DFCA871}"/>
              </a:ext>
            </a:extLst>
          </p:cNvPr>
          <p:cNvSpPr txBox="1">
            <a:spLocks/>
          </p:cNvSpPr>
          <p:nvPr/>
        </p:nvSpPr>
        <p:spPr>
          <a:xfrm>
            <a:off x="647700" y="4715412"/>
            <a:ext cx="11036300" cy="2002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Moda: é o valor que aparece com mais frequência no conjunto de dados.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dirty="0" err="1"/>
              <a:t>Amodal</a:t>
            </a:r>
            <a:r>
              <a:rPr lang="pt-BR" dirty="0"/>
              <a:t>: quando não tem repetição de entradas.</a:t>
            </a:r>
          </a:p>
          <a:p>
            <a:pPr marL="0" indent="0">
              <a:buNone/>
            </a:pPr>
            <a:r>
              <a:rPr lang="pt-BR" dirty="0"/>
              <a:t>	- Bimodal: Duas modas.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dirty="0" err="1"/>
              <a:t>Trimodal</a:t>
            </a:r>
            <a:r>
              <a:rPr lang="pt-BR" dirty="0"/>
              <a:t>: Três modas.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D1AE9B0-F737-43D0-8DD4-A3C63C5C3DE4}"/>
                  </a:ext>
                </a:extLst>
              </p:cNvPr>
              <p:cNvSpPr txBox="1"/>
              <p:nvPr/>
            </p:nvSpPr>
            <p:spPr>
              <a:xfrm>
                <a:off x="2021158" y="1959277"/>
                <a:ext cx="1087862" cy="711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D1AE9B0-F737-43D0-8DD4-A3C63C5C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58" y="1959277"/>
                <a:ext cx="1087862" cy="71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0F344C-7C3D-4C17-8D7F-E68014B44183}"/>
                  </a:ext>
                </a:extLst>
              </p:cNvPr>
              <p:cNvSpPr txBox="1"/>
              <p:nvPr/>
            </p:nvSpPr>
            <p:spPr>
              <a:xfrm>
                <a:off x="6580564" y="2068810"/>
                <a:ext cx="1084078" cy="711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0F344C-7C3D-4C17-8D7F-E68014B4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64" y="2068810"/>
                <a:ext cx="1084078" cy="71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26B261B-69CD-455C-A682-A79A3CBCDBD6}"/>
              </a:ext>
            </a:extLst>
          </p:cNvPr>
          <p:cNvSpPr txBox="1">
            <a:spLocks/>
          </p:cNvSpPr>
          <p:nvPr/>
        </p:nvSpPr>
        <p:spPr>
          <a:xfrm>
            <a:off x="3158166" y="2140418"/>
            <a:ext cx="2160434" cy="4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Populacional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F5E784C-DFFA-4CE6-945A-6C380070DA2C}"/>
              </a:ext>
            </a:extLst>
          </p:cNvPr>
          <p:cNvSpPr txBox="1">
            <a:spLocks/>
          </p:cNvSpPr>
          <p:nvPr/>
        </p:nvSpPr>
        <p:spPr>
          <a:xfrm>
            <a:off x="7846389" y="2174152"/>
            <a:ext cx="2160434" cy="4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Amostral</a:t>
            </a:r>
          </a:p>
        </p:txBody>
      </p:sp>
    </p:spTree>
    <p:extLst>
      <p:ext uri="{BB962C8B-B14F-4D97-AF65-F5344CB8AC3E}">
        <p14:creationId xmlns:p14="http://schemas.microsoft.com/office/powerpoint/2010/main" val="4459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164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600" dirty="0"/>
              <a:t>Determine a média, a moda e a mediana dos dados amostrais a seguir:</a:t>
            </a:r>
          </a:p>
          <a:p>
            <a:pPr marL="0" indent="0">
              <a:buNone/>
            </a:pPr>
            <a:r>
              <a:rPr lang="pt-BR" dirty="0"/>
              <a:t>A = { 10, 23, 32, 40, 57, 57}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965200" y="2590124"/>
                <a:ext cx="8496300" cy="731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(10+23+32+40+57+57)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3200" dirty="0"/>
                  <a:t> = 36,5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590124"/>
                <a:ext cx="8496300" cy="731226"/>
              </a:xfrm>
              <a:prstGeom prst="rect">
                <a:avLst/>
              </a:prstGeom>
              <a:blipFill>
                <a:blip r:embed="rId2"/>
                <a:stretch>
                  <a:fillRect b="-19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B35882-0F58-4F16-AC6B-048F9C1C529E}"/>
                  </a:ext>
                </a:extLst>
              </p:cNvPr>
              <p:cNvSpPr txBox="1"/>
              <p:nvPr/>
            </p:nvSpPr>
            <p:spPr>
              <a:xfrm>
                <a:off x="965200" y="3655373"/>
                <a:ext cx="7429500" cy="60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𝑀𝑒𝑑𝑖𝑎𝑛𝑎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32+40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800" dirty="0"/>
                  <a:t> = 36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B35882-0F58-4F16-AC6B-048F9C1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3655373"/>
                <a:ext cx="7429500" cy="609269"/>
              </a:xfrm>
              <a:prstGeom prst="rect">
                <a:avLst/>
              </a:prstGeom>
              <a:blipFill>
                <a:blip r:embed="rId3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E26F4B-BDDB-459B-ACCD-A54AD83A2E38}"/>
                  </a:ext>
                </a:extLst>
              </p:cNvPr>
              <p:cNvSpPr txBox="1"/>
              <p:nvPr/>
            </p:nvSpPr>
            <p:spPr>
              <a:xfrm>
                <a:off x="965200" y="4700223"/>
                <a:ext cx="74295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𝑀𝑜𝑑𝑎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sz="2800" dirty="0"/>
                  <a:t>57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E26F4B-BDDB-459B-ACCD-A54AD83A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4700223"/>
                <a:ext cx="7429500" cy="430887"/>
              </a:xfrm>
              <a:prstGeom prst="rect">
                <a:avLst/>
              </a:prstGeom>
              <a:blipFill>
                <a:blip r:embed="rId4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68CCE0E-E7D4-4DB1-A9E6-1005FF2A7E72}"/>
              </a:ext>
            </a:extLst>
          </p:cNvPr>
          <p:cNvSpPr txBox="1">
            <a:spLocks/>
          </p:cNvSpPr>
          <p:nvPr/>
        </p:nvSpPr>
        <p:spPr>
          <a:xfrm>
            <a:off x="647700" y="5414292"/>
            <a:ext cx="11036300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Observação: Não confie apenas na média, pois ela pode ser influenciada por valores que estão “fora da curva”.</a:t>
            </a:r>
          </a:p>
        </p:txBody>
      </p:sp>
    </p:spTree>
    <p:extLst>
      <p:ext uri="{BB962C8B-B14F-4D97-AF65-F5344CB8AC3E}">
        <p14:creationId xmlns:p14="http://schemas.microsoft.com/office/powerpoint/2010/main" val="6595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12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600" dirty="0"/>
              <a:t>Média Ponderada</a:t>
            </a:r>
          </a:p>
          <a:p>
            <a:pPr marL="0" indent="0">
              <a:buNone/>
            </a:pPr>
            <a:r>
              <a:rPr lang="pt-BR" dirty="0"/>
              <a:t>Quando alguns valores possuem peso maior na média do que outros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4876800" y="1624384"/>
                <a:ext cx="1955800" cy="789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nary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24384"/>
                <a:ext cx="1955800" cy="789832"/>
              </a:xfrm>
              <a:prstGeom prst="rect">
                <a:avLst/>
              </a:prstGeom>
              <a:blipFill>
                <a:blip r:embed="rId2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AF5884-FFDD-49A2-923B-86EAFE903BF7}"/>
              </a:ext>
            </a:extLst>
          </p:cNvPr>
          <p:cNvSpPr txBox="1">
            <a:spLocks/>
          </p:cNvSpPr>
          <p:nvPr/>
        </p:nvSpPr>
        <p:spPr>
          <a:xfrm>
            <a:off x="647700" y="2414216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W = peso de cada entrada (valor).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C68540D-E6E2-401B-BDC1-C80F4691180C}"/>
                  </a:ext>
                </a:extLst>
              </p:cNvPr>
              <p:cNvSpPr txBox="1"/>
              <p:nvPr/>
            </p:nvSpPr>
            <p:spPr>
              <a:xfrm>
                <a:off x="8109643" y="4316514"/>
                <a:ext cx="3373284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5,25</m:t>
                        </m:r>
                      </m:num>
                      <m:den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sz="3200" dirty="0"/>
                  <a:t> = 85,25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C68540D-E6E2-401B-BDC1-C80F4691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43" y="4316514"/>
                <a:ext cx="3373284" cy="703462"/>
              </a:xfrm>
              <a:prstGeom prst="rect">
                <a:avLst/>
              </a:prstGeom>
              <a:blipFill>
                <a:blip r:embed="rId3"/>
                <a:stretch>
                  <a:fillRect l="-181" t="-870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22790BF-460B-401B-AF2C-9DC3F322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7342"/>
              </p:ext>
            </p:extLst>
          </p:nvPr>
        </p:nvGraphicFramePr>
        <p:xfrm>
          <a:off x="709073" y="3246399"/>
          <a:ext cx="64681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415">
                  <a:extLst>
                    <a:ext uri="{9D8B030D-6E8A-4147-A177-3AD203B41FA5}">
                      <a16:colId xmlns:a16="http://schemas.microsoft.com/office/drawing/2014/main" val="1087001058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2088859772"/>
                    </a:ext>
                  </a:extLst>
                </a:gridCol>
                <a:gridCol w="1637071">
                  <a:extLst>
                    <a:ext uri="{9D8B030D-6E8A-4147-A177-3AD203B41FA5}">
                      <a16:colId xmlns:a16="http://schemas.microsoft.com/office/drawing/2014/main" val="3194045408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4224637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Avaliação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Peso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x.w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8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Prova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Prova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9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Trabalho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1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Trabalho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314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4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Média de uma distribuição de frequência.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6723627" y="1490920"/>
                <a:ext cx="1955800" cy="731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num>
                      <m:den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27" y="1490920"/>
                <a:ext cx="1955800" cy="731226"/>
              </a:xfrm>
              <a:prstGeom prst="rect">
                <a:avLst/>
              </a:prstGeom>
              <a:blipFill>
                <a:blip r:embed="rId2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AF5884-FFDD-49A2-923B-86EAFE903BF7}"/>
              </a:ext>
            </a:extLst>
          </p:cNvPr>
          <p:cNvSpPr txBox="1">
            <a:spLocks/>
          </p:cNvSpPr>
          <p:nvPr/>
        </p:nvSpPr>
        <p:spPr>
          <a:xfrm>
            <a:off x="6723627" y="2477010"/>
            <a:ext cx="3776284" cy="101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x = ponto médio.</a:t>
            </a:r>
          </a:p>
          <a:p>
            <a:pPr marL="0" indent="0" algn="just">
              <a:buNone/>
            </a:pPr>
            <a:r>
              <a:rPr lang="pt-BR" dirty="0"/>
              <a:t>f = frequência da classe.</a:t>
            </a:r>
          </a:p>
          <a:p>
            <a:pPr marL="0" indent="0" algn="just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C409E3B-0AE1-4BD6-9AB9-8B8E187E985D}"/>
                  </a:ext>
                </a:extLst>
              </p:cNvPr>
              <p:cNvSpPr txBox="1"/>
              <p:nvPr/>
            </p:nvSpPr>
            <p:spPr>
              <a:xfrm>
                <a:off x="6812936" y="3908482"/>
                <a:ext cx="1955800" cy="6990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089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C409E3B-0AE1-4BD6-9AB9-8B8E187E9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36" y="3908482"/>
                <a:ext cx="1955800" cy="699038"/>
              </a:xfrm>
              <a:prstGeom prst="rect">
                <a:avLst/>
              </a:prstGeom>
              <a:blipFill>
                <a:blip r:embed="rId3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D5013B-6B79-4CDB-807F-EF5F4CA682D5}"/>
                  </a:ext>
                </a:extLst>
              </p:cNvPr>
              <p:cNvSpPr txBox="1"/>
              <p:nvPr/>
            </p:nvSpPr>
            <p:spPr>
              <a:xfrm>
                <a:off x="6812936" y="5060702"/>
                <a:ext cx="1955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1,78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D5013B-6B79-4CDB-807F-EF5F4CA6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36" y="5060702"/>
                <a:ext cx="19558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48632E19-540C-473C-86ED-647CC89F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63879"/>
              </p:ext>
            </p:extLst>
          </p:nvPr>
        </p:nvGraphicFramePr>
        <p:xfrm>
          <a:off x="708068" y="1565995"/>
          <a:ext cx="545778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80">
                  <a:extLst>
                    <a:ext uri="{9D8B030D-6E8A-4147-A177-3AD203B41FA5}">
                      <a16:colId xmlns:a16="http://schemas.microsoft.com/office/drawing/2014/main" val="304854035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1930290588"/>
                    </a:ext>
                  </a:extLst>
                </a:gridCol>
                <a:gridCol w="1106128">
                  <a:extLst>
                    <a:ext uri="{9D8B030D-6E8A-4147-A177-3AD203B41FA5}">
                      <a16:colId xmlns:a16="http://schemas.microsoft.com/office/drawing/2014/main" val="392993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Ponto médio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x.f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2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36,5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0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48,5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3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60,5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72,5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84,5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2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0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5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278961-DB4B-45A4-9566-F10576A8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362382"/>
            <a:ext cx="5017744" cy="45843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E3B0A8-C22D-4860-A3F2-FC25084A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2" y="1247774"/>
            <a:ext cx="5214248" cy="4675443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A51368A-D3A1-4B6C-8B64-25141AFF6236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C56804-619C-4778-B964-E39A3FB12807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Distribuição retangular</a:t>
            </a:r>
          </a:p>
        </p:txBody>
      </p:sp>
    </p:spTree>
    <p:extLst>
      <p:ext uri="{BB962C8B-B14F-4D97-AF65-F5344CB8AC3E}">
        <p14:creationId xmlns:p14="http://schemas.microsoft.com/office/powerpoint/2010/main" val="272686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1670152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Negativamente assimétrica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2A1A9D-7634-4859-A8AA-6FE6842D5CFA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Positivamente assimétrica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31AF53-8F29-41A2-BE65-7A325E38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1356"/>
            <a:ext cx="4981575" cy="439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3E282B-CDBF-46E6-BB53-C1B87DC1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9" y="1311356"/>
            <a:ext cx="4810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11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326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357</cp:revision>
  <dcterms:created xsi:type="dcterms:W3CDTF">2020-11-26T18:44:25Z</dcterms:created>
  <dcterms:modified xsi:type="dcterms:W3CDTF">2023-07-22T00:28:32Z</dcterms:modified>
</cp:coreProperties>
</file>