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321" r:id="rId4"/>
    <p:sldId id="43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EM PYTHON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463400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ESTATÍSTICA INFERENCIAL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838200" y="1344301"/>
            <a:ext cx="10795782" cy="516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3200" b="0" i="0" dirty="0">
                <a:effectLst/>
              </a:rPr>
              <a:t>Utiliza uma </a:t>
            </a:r>
            <a:r>
              <a:rPr lang="pt-BR" sz="3200" b="0" i="0" dirty="0">
                <a:solidFill>
                  <a:srgbClr val="FF0000"/>
                </a:solidFill>
                <a:effectLst/>
              </a:rPr>
              <a:t>amostra aleatória </a:t>
            </a:r>
            <a:r>
              <a:rPr lang="pt-BR" sz="3200" b="0" i="0" dirty="0">
                <a:effectLst/>
              </a:rPr>
              <a:t>dos dados </a:t>
            </a:r>
            <a:r>
              <a:rPr lang="pt-BR" sz="3200" b="0" i="0" dirty="0">
                <a:solidFill>
                  <a:srgbClr val="FF0000"/>
                </a:solidFill>
                <a:effectLst/>
              </a:rPr>
              <a:t>coletados</a:t>
            </a:r>
            <a:r>
              <a:rPr lang="pt-BR" sz="3200" b="0" i="0" dirty="0">
                <a:effectLst/>
              </a:rPr>
              <a:t> de uma </a:t>
            </a:r>
            <a:r>
              <a:rPr lang="pt-BR" sz="3200" b="0" i="0" dirty="0">
                <a:solidFill>
                  <a:srgbClr val="FF0000"/>
                </a:solidFill>
                <a:effectLst/>
              </a:rPr>
              <a:t>população</a:t>
            </a:r>
            <a:r>
              <a:rPr lang="pt-BR" sz="3200" b="0" i="0" dirty="0">
                <a:effectLst/>
              </a:rPr>
              <a:t> para descrever e fazer inferências sobre a população.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3200" b="0" i="0" dirty="0">
              <a:effectLst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3200" dirty="0"/>
              <a:t>São importantes </a:t>
            </a:r>
            <a:r>
              <a:rPr lang="pt-BR" sz="3200" b="0" i="0" dirty="0">
                <a:effectLst/>
              </a:rPr>
              <a:t>quando não é conveniente ou possível examinar cada membro de uma população inteira.</a:t>
            </a:r>
            <a:endParaRPr lang="pt-BR" sz="3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b="0" i="0" dirty="0">
                <a:effectLst/>
              </a:rPr>
              <a:t>O seu objetivo é obter uma afirmação acerca de uma população com base numa amostra.</a:t>
            </a:r>
            <a:endParaRPr lang="pt-BR" sz="3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740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956188" y="280521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600" b="1" dirty="0"/>
              <a:t>ESTATÍSTICA INFERENCIAL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1D313D-79A5-4A24-9BA0-E3E151BE4AEA}"/>
              </a:ext>
            </a:extLst>
          </p:cNvPr>
          <p:cNvSpPr txBox="1">
            <a:spLocks/>
          </p:cNvSpPr>
          <p:nvPr/>
        </p:nvSpPr>
        <p:spPr>
          <a:xfrm>
            <a:off x="838200" y="1147349"/>
            <a:ext cx="10515600" cy="5303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Intervalo de confiança e margem de erro.</a:t>
            </a:r>
          </a:p>
          <a:p>
            <a:endParaRPr lang="pt-BR" dirty="0"/>
          </a:p>
          <a:p>
            <a:r>
              <a:rPr lang="pt-BR" dirty="0"/>
              <a:t>Testes de hipóteses paramétricos e não paramétricos.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Distribuições t e </a:t>
            </a:r>
            <a:r>
              <a:rPr lang="pt-BR" dirty="0" err="1"/>
              <a:t>Qui</a:t>
            </a:r>
            <a:r>
              <a:rPr lang="pt-BR" dirty="0"/>
              <a:t>-quadrado.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Teste t e teste Z para uma amostra.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Correlação linear de Pearson, </a:t>
            </a:r>
            <a:r>
              <a:rPr lang="pt-BR" dirty="0" err="1"/>
              <a:t>Spearman</a:t>
            </a:r>
            <a:r>
              <a:rPr lang="pt-BR" dirty="0"/>
              <a:t> e Kendall.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Regressão linear simples.</a:t>
            </a: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29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58883AC9-3222-4F59-8DFF-C792F5A39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86476"/>
              </p:ext>
            </p:extLst>
          </p:nvPr>
        </p:nvGraphicFramePr>
        <p:xfrm>
          <a:off x="208664" y="1295196"/>
          <a:ext cx="1177465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303">
                  <a:extLst>
                    <a:ext uri="{9D8B030D-6E8A-4147-A177-3AD203B41FA5}">
                      <a16:colId xmlns:a16="http://schemas.microsoft.com/office/drawing/2014/main" val="556010332"/>
                    </a:ext>
                  </a:extLst>
                </a:gridCol>
                <a:gridCol w="5359791">
                  <a:extLst>
                    <a:ext uri="{9D8B030D-6E8A-4147-A177-3AD203B41FA5}">
                      <a16:colId xmlns:a16="http://schemas.microsoft.com/office/drawing/2014/main" val="1599983708"/>
                    </a:ext>
                  </a:extLst>
                </a:gridCol>
                <a:gridCol w="4065563">
                  <a:extLst>
                    <a:ext uri="{9D8B030D-6E8A-4147-A177-3AD203B41FA5}">
                      <a16:colId xmlns:a16="http://schemas.microsoft.com/office/drawing/2014/main" val="3124975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TIPO DE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TESTES PARAMÉTRICOS</a:t>
                      </a:r>
                    </a:p>
                    <a:p>
                      <a:pPr algn="ctr"/>
                      <a:r>
                        <a:rPr lang="pt-BR" sz="2400" dirty="0"/>
                        <a:t>(Normalidade e média como referência)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TESTES NÃO PARAMÉTRICOS</a:t>
                      </a:r>
                    </a:p>
                    <a:p>
                      <a:pPr algn="ctr"/>
                      <a:r>
                        <a:rPr lang="pt-BR" sz="2400" dirty="0"/>
                        <a:t>(mediana como referência)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9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UMA 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Teste Z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(Desvio padrão populacional conhecido ou n ≥ 30).</a:t>
                      </a:r>
                    </a:p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Teste t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(Desvio padrão populacional desconhecido e n &lt; 30).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Teste de sinais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2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DUAS AMOSTRAS DEPENDENTES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Teste t pareado</a:t>
                      </a:r>
                    </a:p>
                    <a:p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Wilcoxon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Teste de sinais (pareado)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0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DUAS AMOSTRAS INDEPENDENTES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Teste Z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(n ≥ 30 e desvio padrão conhecido).</a:t>
                      </a:r>
                    </a:p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Teste t de </a:t>
                      </a:r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Student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(n &lt; 30).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Mann-Whitney (soma de postos de </a:t>
                      </a:r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Wilcoxon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1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TRÊS OU MAIS AMOSTRAS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Anova uma via</a:t>
                      </a:r>
                    </a:p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Anova duas vias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Kruskal_Wallis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4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AMOSTRAS CORRELACIONADAS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Correlação de Pearson (teste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Correlação de </a:t>
                      </a:r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Spearman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Correlação de Kendall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29750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29CC11D-BF61-4444-8A11-5C33DA99712E}"/>
              </a:ext>
            </a:extLst>
          </p:cNvPr>
          <p:cNvSpPr txBox="1"/>
          <p:nvPr/>
        </p:nvSpPr>
        <p:spPr>
          <a:xfrm>
            <a:off x="1082290" y="332656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Escolha do teste adequado</a:t>
            </a:r>
          </a:p>
        </p:txBody>
      </p:sp>
    </p:spTree>
    <p:extLst>
      <p:ext uri="{BB962C8B-B14F-4D97-AF65-F5344CB8AC3E}">
        <p14:creationId xmlns:p14="http://schemas.microsoft.com/office/powerpoint/2010/main" val="1769246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234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366</cp:revision>
  <dcterms:created xsi:type="dcterms:W3CDTF">2020-11-26T18:44:25Z</dcterms:created>
  <dcterms:modified xsi:type="dcterms:W3CDTF">2021-04-03T22:15:04Z</dcterms:modified>
</cp:coreProperties>
</file>