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330" r:id="rId3"/>
    <p:sldId id="331" r:id="rId4"/>
    <p:sldId id="332" r:id="rId5"/>
    <p:sldId id="334" r:id="rId6"/>
    <p:sldId id="33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956188" y="1316167"/>
            <a:ext cx="10515600" cy="211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Nível de confiança: Probabilidade de que o intervalo estimado contenha o parâmetro populacional.</a:t>
            </a:r>
          </a:p>
          <a:p>
            <a:r>
              <a:rPr lang="pt-BR" dirty="0"/>
              <a:t>Esse nível de confiança (c) é a área sob a curva normal padrão entre os valores críticos (-</a:t>
            </a:r>
            <a:r>
              <a:rPr lang="pt-BR" dirty="0" err="1"/>
              <a:t>Zc</a:t>
            </a:r>
            <a:r>
              <a:rPr lang="pt-BR" dirty="0"/>
              <a:t> e </a:t>
            </a:r>
            <a:r>
              <a:rPr lang="pt-BR" dirty="0" err="1"/>
              <a:t>Zc</a:t>
            </a:r>
            <a:r>
              <a:rPr lang="pt-BR" dirty="0"/>
              <a:t>).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92437C-6CD6-42ED-99D3-C3C5D5AA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66" y="3047487"/>
            <a:ext cx="6408713" cy="3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620EF6-ED00-4B0F-B1BE-D926553D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8" y="1565883"/>
            <a:ext cx="5953134" cy="3377987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9AE56E-B8A2-46A9-AC9E-31FD45AD60BF}"/>
              </a:ext>
            </a:extLst>
          </p:cNvPr>
          <p:cNvSpPr txBox="1">
            <a:spLocks/>
          </p:cNvSpPr>
          <p:nvPr/>
        </p:nvSpPr>
        <p:spPr>
          <a:xfrm>
            <a:off x="6542882" y="1565884"/>
            <a:ext cx="5298521" cy="52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Níveis de confiança mais utilizados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5BC50F18-83BC-4F78-9DB9-C96F20D0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34590"/>
              </p:ext>
            </p:extLst>
          </p:nvPr>
        </p:nvGraphicFramePr>
        <p:xfrm>
          <a:off x="7243766" y="2514600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CBB1BD-36D2-4F66-90F9-181C164E843A}"/>
              </a:ext>
            </a:extLst>
          </p:cNvPr>
          <p:cNvSpPr txBox="1">
            <a:spLocks/>
          </p:cNvSpPr>
          <p:nvPr/>
        </p:nvSpPr>
        <p:spPr>
          <a:xfrm>
            <a:off x="750275" y="814067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Margem de erro ou erro máximo da estimativa (E)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8A2CE02-1413-4481-BC42-2BDF163C5AFF}"/>
              </a:ext>
            </a:extLst>
          </p:cNvPr>
          <p:cNvSpPr txBox="1">
            <a:spLocks/>
          </p:cNvSpPr>
          <p:nvPr/>
        </p:nvSpPr>
        <p:spPr>
          <a:xfrm>
            <a:off x="618976" y="3667052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Intervalo de confiança para a média populacional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85B9FD-5691-4348-9620-4F2D2497B726}"/>
                  </a:ext>
                </a:extLst>
              </p:cNvPr>
              <p:cNvSpPr txBox="1"/>
              <p:nvPr/>
            </p:nvSpPr>
            <p:spPr>
              <a:xfrm>
                <a:off x="5041594" y="1663562"/>
                <a:ext cx="1846211" cy="93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A85B9FD-5691-4348-9620-4F2D2497B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94" y="1663562"/>
                <a:ext cx="1846211" cy="932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B77362D-D845-4D9A-9465-EA6F3EA620D5}"/>
                  </a:ext>
                </a:extLst>
              </p:cNvPr>
              <p:cNvSpPr txBox="1"/>
              <p:nvPr/>
            </p:nvSpPr>
            <p:spPr>
              <a:xfrm>
                <a:off x="4404511" y="4701995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B77362D-D845-4D9A-9465-EA6F3EA6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11" y="4701995"/>
                <a:ext cx="33829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DB918A6-313B-4CA8-AED8-8D349AD1AD05}"/>
              </a:ext>
            </a:extLst>
          </p:cNvPr>
          <p:cNvSpPr txBox="1">
            <a:spLocks/>
          </p:cNvSpPr>
          <p:nvPr/>
        </p:nvSpPr>
        <p:spPr>
          <a:xfrm>
            <a:off x="838200" y="249341"/>
            <a:ext cx="10515600" cy="2821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Exemplo 1: O gerente de um setor de uma empresa multinacional  deseja estimar a idade média de todos os funcionários de um setor em todas as suas filiais. Em uma amostragem de 70 funcionários, a idade média encontrada foi de 26 anos. Considere a população normalmente distribuída e que o desvio padrão seja de 5 anos (com base em estudos anteriores). Construa um intervalo de confiança de 90% para a média de idade da população de todos os funcionários.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47016A-30A7-4C60-BA04-4454EF2A3728}"/>
                  </a:ext>
                </a:extLst>
              </p:cNvPr>
              <p:cNvSpPr txBox="1"/>
              <p:nvPr/>
            </p:nvSpPr>
            <p:spPr>
              <a:xfrm>
                <a:off x="1002518" y="3135002"/>
                <a:ext cx="1690335" cy="815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47016A-30A7-4C60-BA04-4454EF2A3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8" y="3135002"/>
                <a:ext cx="1690335" cy="815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5CCF91-1704-4F9E-95E0-159337C0D3AC}"/>
                  </a:ext>
                </a:extLst>
              </p:cNvPr>
              <p:cNvSpPr txBox="1"/>
              <p:nvPr/>
            </p:nvSpPr>
            <p:spPr>
              <a:xfrm>
                <a:off x="1002517" y="4174720"/>
                <a:ext cx="2423227" cy="89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=1,645.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D5CCF91-1704-4F9E-95E0-159337C0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7" y="4174720"/>
                <a:ext cx="2423227" cy="898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CE58A7-3ED4-42D5-9684-ADD1C7307B82}"/>
                  </a:ext>
                </a:extLst>
              </p:cNvPr>
              <p:cNvSpPr txBox="1"/>
              <p:nvPr/>
            </p:nvSpPr>
            <p:spPr>
              <a:xfrm>
                <a:off x="1002517" y="5259411"/>
                <a:ext cx="23190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=0,983≈1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CE58A7-3ED4-42D5-9684-ADD1C73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17" y="5259411"/>
                <a:ext cx="23190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A8BE1D-2C60-4EE6-B36B-D51941141478}"/>
                  </a:ext>
                </a:extLst>
              </p:cNvPr>
              <p:cNvSpPr txBox="1"/>
              <p:nvPr/>
            </p:nvSpPr>
            <p:spPr>
              <a:xfrm>
                <a:off x="4452029" y="3182778"/>
                <a:ext cx="3382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A8BE1D-2C60-4EE6-B36B-D51941141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29" y="3182778"/>
                <a:ext cx="338297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7683FD3-ACBB-41DD-9AD8-918515FD38D5}"/>
                  </a:ext>
                </a:extLst>
              </p:cNvPr>
              <p:cNvSpPr txBox="1"/>
              <p:nvPr/>
            </p:nvSpPr>
            <p:spPr>
              <a:xfrm>
                <a:off x="4988265" y="3855951"/>
                <a:ext cx="23105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&lt;27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7683FD3-ACBB-41DD-9AD8-918515FD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65" y="3855951"/>
                <a:ext cx="231050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EA91548-4167-45C0-93FF-CCF6C91D1FD6}"/>
              </a:ext>
            </a:extLst>
          </p:cNvPr>
          <p:cNvSpPr txBox="1">
            <a:spLocks/>
          </p:cNvSpPr>
          <p:nvPr/>
        </p:nvSpPr>
        <p:spPr>
          <a:xfrm>
            <a:off x="4385469" y="5000869"/>
            <a:ext cx="7540282" cy="125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600" dirty="0"/>
              <a:t>Tendo 90% de confiança, a média de todas as idades de todos os funcionários de todas as filiais, está entre 25 anos e 27 anos.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FD4B0DEC-E743-4A24-9C9D-52DBD696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79864"/>
              </p:ext>
            </p:extLst>
          </p:nvPr>
        </p:nvGraphicFramePr>
        <p:xfrm>
          <a:off x="8155610" y="3036082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4E5CCDC-7BBC-4241-9142-D6D2159FA119}"/>
              </a:ext>
            </a:extLst>
          </p:cNvPr>
          <p:cNvSpPr txBox="1">
            <a:spLocks/>
          </p:cNvSpPr>
          <p:nvPr/>
        </p:nvSpPr>
        <p:spPr>
          <a:xfrm>
            <a:off x="750276" y="262789"/>
            <a:ext cx="10691448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Tamanho mínimo para amostragem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DF3217-29C1-45C4-8CB0-ACF4D4ED0105}"/>
              </a:ext>
            </a:extLst>
          </p:cNvPr>
          <p:cNvSpPr txBox="1">
            <a:spLocks/>
          </p:cNvSpPr>
          <p:nvPr/>
        </p:nvSpPr>
        <p:spPr>
          <a:xfrm>
            <a:off x="533399" y="2216307"/>
            <a:ext cx="11125202" cy="12126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Exemplo 2: </a:t>
            </a:r>
            <a:r>
              <a:rPr lang="pt-BR" dirty="0"/>
              <a:t>Do exemplo anterior, quantos funcionários, no mínimo, devem ser consultados para o gerente ficar 95% confiante dentro de uma margem de erro de 1 ano?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DBB9B5-BFF3-4D83-B70F-B36C633D9134}"/>
                  </a:ext>
                </a:extLst>
              </p:cNvPr>
              <p:cNvSpPr txBox="1"/>
              <p:nvPr/>
            </p:nvSpPr>
            <p:spPr>
              <a:xfrm>
                <a:off x="4825218" y="1065312"/>
                <a:ext cx="1861600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DBB9B5-BFF3-4D83-B70F-B36C633D9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18" y="1065312"/>
                <a:ext cx="1861600" cy="900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5A2F331-2731-46EB-8E94-06122BC95495}"/>
                  </a:ext>
                </a:extLst>
              </p:cNvPr>
              <p:cNvSpPr txBox="1"/>
              <p:nvPr/>
            </p:nvSpPr>
            <p:spPr>
              <a:xfrm>
                <a:off x="3291839" y="3679171"/>
                <a:ext cx="2283702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1,96.5</m:t>
                                  </m:r>
                                </m:num>
                                <m:den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5A2F331-2731-46EB-8E94-06122BC95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39" y="3679171"/>
                <a:ext cx="2283702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28C3FF8-E05A-4742-923A-31B502A4C4BE}"/>
                  </a:ext>
                </a:extLst>
              </p:cNvPr>
              <p:cNvSpPr txBox="1"/>
              <p:nvPr/>
            </p:nvSpPr>
            <p:spPr>
              <a:xfrm>
                <a:off x="2524950" y="5136718"/>
                <a:ext cx="437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=96,04=97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𝑒𝑠𝑡𝑢𝑑𝑎𝑛𝑡𝑒𝑠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28C3FF8-E05A-4742-923A-31B502A4C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50" y="5136718"/>
                <a:ext cx="43720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20567AFD-E416-40F2-B031-D4F95741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89823"/>
              </p:ext>
            </p:extLst>
          </p:nvPr>
        </p:nvGraphicFramePr>
        <p:xfrm>
          <a:off x="7761850" y="3840439"/>
          <a:ext cx="3896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80">
                  <a:extLst>
                    <a:ext uri="{9D8B030D-6E8A-4147-A177-3AD203B41FA5}">
                      <a16:colId xmlns:a16="http://schemas.microsoft.com/office/drawing/2014/main" val="4289695570"/>
                    </a:ext>
                  </a:extLst>
                </a:gridCol>
                <a:gridCol w="1339471">
                  <a:extLst>
                    <a:ext uri="{9D8B030D-6E8A-4147-A177-3AD203B41FA5}">
                      <a16:colId xmlns:a16="http://schemas.microsoft.com/office/drawing/2014/main" val="277632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Nível de confiança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Zc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320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361</cp:revision>
  <dcterms:created xsi:type="dcterms:W3CDTF">2020-11-26T18:44:25Z</dcterms:created>
  <dcterms:modified xsi:type="dcterms:W3CDTF">2021-04-03T01:45:57Z</dcterms:modified>
</cp:coreProperties>
</file>