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88" r:id="rId2"/>
    <p:sldId id="336" r:id="rId3"/>
    <p:sldId id="337" r:id="rId4"/>
    <p:sldId id="338" r:id="rId5"/>
    <p:sldId id="343" r:id="rId6"/>
    <p:sldId id="345" r:id="rId7"/>
    <p:sldId id="341" r:id="rId8"/>
    <p:sldId id="344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721" autoAdjust="0"/>
    <p:restoredTop sz="94660"/>
  </p:normalViewPr>
  <p:slideViewPr>
    <p:cSldViewPr snapToGrid="0">
      <p:cViewPr varScale="1">
        <p:scale>
          <a:sx n="68" d="100"/>
          <a:sy n="68" d="100"/>
        </p:scale>
        <p:origin x="11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94466-33D4-4291-AEAB-7DF595163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0AFC2AE-93AC-4680-8E7C-B02CB197C2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6154236-9168-49B8-BC9E-CF41B4659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03/04/2021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980C4A-8AD4-4FC6-87E9-7CA1E0273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0DD231B-0F56-44C4-B2A7-1017698E7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393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856574-CF26-47C8-AF0C-B847C3C21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67281DF-1488-4181-96DB-4AFD356405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8D7EBF4-DB7E-4E9B-B749-26975E99D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03/04/2021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D4ACBE3-FF6F-4046-BBFB-4F79F33A6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47086A-B25A-44EE-AD4B-E11104416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802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E1BA9F9-8E36-4035-A04B-03BBC8982F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EF3AD45-D5F8-44FD-928C-BF99F8B8B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67D66E-2272-43D1-9940-95CD6F892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03/04/2021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7757E6-72B0-469C-A808-56DC29070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6CD322F-100D-4FCE-AE9A-92BAA82C6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0497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39ADD8-0B53-44E3-92A7-75C9F8284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31DEF2-57B0-4E4C-A2FD-A9EDE6335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0D92E1-EF5F-4177-A65B-65AEBAEEC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03/04/2021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E87010-2C39-4AEB-833C-16B0EC627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A9898AF-588A-4892-968A-ABFE95401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2759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5E29DB-B9F1-41DF-B604-5533FBFAB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AD8C934-FDC0-453A-8B03-CC1845C05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475B5CD-2E6D-4712-80D9-8422C1140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03/04/2021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222413D-C958-4F78-AA2D-365AF04A2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57B3E4D-6BA3-4415-80D5-E0BCFD120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5652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CB79B8-5798-415F-BEC8-9449C8769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B6D46B-F31B-437E-87AA-879EC0AF61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9B5E6E9-120E-4119-AE60-B175FF9EC4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9C1CA78-AA2E-41D6-960B-5CA60B184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03/04/2021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B369B28-2C38-4790-901C-7239BAE9D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AF6621F-49FD-45A9-9381-8E9B565AE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3068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7ACFB2-05E5-469A-A221-C2450C859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C4DAA59-8B01-4D64-97B7-10AD559C6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93C0BDC-4F4F-487F-8C55-53A0A38A77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A57F3EA-1617-4594-9736-18B1B044FC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1CA8F34-5316-4F01-A2C0-0FCA26766A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5363F45-C4D4-4493-B200-8C67BB651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03/04/2021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8B3CF5C-3D4B-436D-B1A6-32BA1BE32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D19D8B8-B300-4377-B784-45CB30691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5299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2AE2E9-6B3C-4ABC-9168-0A9FFCEF4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21F18D2-3152-4968-BE18-2527E67A5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03/04/2021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49F55EA-76D4-486C-849A-4A762B564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A22ED98-7ABE-4270-AAD6-645A1E270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6212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FDF1FEE-8714-458A-9236-55AB851AC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03/04/2021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4128630-B400-439D-8FD6-7C95A0824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760FDC8-5046-4D4E-943D-51AF32355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6019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191A1F-51B4-4ABB-AF32-A3634206E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B694D5-0149-432D-8B95-6BBAE349C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1B68A95-224F-465C-ACEB-E0FFE218AE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5B8D33D-ED48-4F75-94FB-EB7016472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03/04/2021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53D3291-E87E-4E1F-BA75-9AB958BC3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9882FF1-8A36-448A-BC6E-EC64D4B6E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2214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8A6073-6014-4043-BE2D-20BCF9864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8DE7003-D0E2-45C3-B9E0-5E71D21EBE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346E02D-B33F-4063-A944-75D22F25AF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2FBA53E-5280-4F19-B9EC-13EDF7B04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03/04/2021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90BC751-C1C0-4F88-A020-0831D9CB8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7D7C60B-9C74-4FEB-90BB-282213C8F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8974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333705E-AD18-46DB-9B9E-463034FFB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60CB9AC-6007-4C88-A0E9-4E131A21D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7962D1-C7EF-48E8-80E5-524E61215C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5984B-C99F-4A38-A308-4C0AB46BC4AE}" type="datetimeFigureOut">
              <a:rPr lang="pt-BR" smtClean="0"/>
              <a:t>03/04/2021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40CF00F-0B12-4CCE-9938-ACF0968881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19F014-1BA4-4394-9471-4FCFAAC66C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2329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2">
            <a:extLst>
              <a:ext uri="{FF2B5EF4-FFF2-40B4-BE49-F238E27FC236}">
                <a16:creationId xmlns:a16="http://schemas.microsoft.com/office/drawing/2014/main" id="{5557BD11-BE61-4B7E-A186-5BABFFC88603}"/>
              </a:ext>
            </a:extLst>
          </p:cNvPr>
          <p:cNvSpPr txBox="1">
            <a:spLocks/>
          </p:cNvSpPr>
          <p:nvPr/>
        </p:nvSpPr>
        <p:spPr>
          <a:xfrm>
            <a:off x="1035168" y="5718519"/>
            <a:ext cx="10337369" cy="5360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Prof. Luciano Galdino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45341CB5-B20A-43F7-AD92-D8444021F427}"/>
              </a:ext>
            </a:extLst>
          </p:cNvPr>
          <p:cNvSpPr txBox="1">
            <a:spLocks/>
          </p:cNvSpPr>
          <p:nvPr/>
        </p:nvSpPr>
        <p:spPr>
          <a:xfrm>
            <a:off x="759656" y="1139481"/>
            <a:ext cx="10888394" cy="317929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3700" dirty="0"/>
          </a:p>
          <a:p>
            <a:r>
              <a:rPr lang="pt-BR" sz="5300" b="1" dirty="0"/>
              <a:t>ESTATÍSTICA PARA ANÁLISE DE DADOS</a:t>
            </a:r>
          </a:p>
          <a:p>
            <a:r>
              <a:rPr lang="pt-BR" sz="5300" b="1" dirty="0"/>
              <a:t>EM PYTHON</a:t>
            </a:r>
          </a:p>
          <a:p>
            <a:endParaRPr lang="pt-BR" sz="5300" b="1" dirty="0"/>
          </a:p>
        </p:txBody>
      </p:sp>
    </p:spTree>
    <p:extLst>
      <p:ext uri="{BB962C8B-B14F-4D97-AF65-F5344CB8AC3E}">
        <p14:creationId xmlns:p14="http://schemas.microsoft.com/office/powerpoint/2010/main" val="1852819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A4E5CCDC-7BBC-4241-9142-D6D2159FA119}"/>
              </a:ext>
            </a:extLst>
          </p:cNvPr>
          <p:cNvSpPr txBox="1">
            <a:spLocks/>
          </p:cNvSpPr>
          <p:nvPr/>
        </p:nvSpPr>
        <p:spPr>
          <a:xfrm>
            <a:off x="618977" y="449333"/>
            <a:ext cx="10691448" cy="627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sz="3600" b="1" dirty="0"/>
              <a:t>Distribuição t</a:t>
            </a: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F0DF3217-29C1-45C4-8CB0-ACF4D4ED0105}"/>
              </a:ext>
            </a:extLst>
          </p:cNvPr>
          <p:cNvSpPr txBox="1">
            <a:spLocks/>
          </p:cNvSpPr>
          <p:nvPr/>
        </p:nvSpPr>
        <p:spPr>
          <a:xfrm>
            <a:off x="533399" y="970671"/>
            <a:ext cx="11125202" cy="1713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pt-BR" dirty="0"/>
              <a:t>Normalmente não se conhece o desvio padrão </a:t>
            </a:r>
            <a:r>
              <a:rPr lang="pt-BR" b="1" dirty="0"/>
              <a:t>populacional</a:t>
            </a:r>
            <a:r>
              <a:rPr lang="pt-BR" dirty="0"/>
              <a:t>, então, para se determinar um intervalo de confiança, utiliza-se a distribuição t, mas só pode ser utilizada somente se a variável aleatória tiver distribuição aproximadamente normal.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5272C385-FD3E-47D4-8F04-2297F2017C46}"/>
                  </a:ext>
                </a:extLst>
              </p:cNvPr>
              <p:cNvSpPr txBox="1"/>
              <p:nvPr/>
            </p:nvSpPr>
            <p:spPr>
              <a:xfrm>
                <a:off x="653280" y="3595330"/>
                <a:ext cx="1721049" cy="13597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3200" b="0" i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pt-BR" sz="32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pt-B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f>
                            <m:fPr>
                              <m:ctrlPr>
                                <a:rPr lang="pt-B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32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pt-BR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pt-BR" sz="32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</m:den>
                      </m:f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5272C385-FD3E-47D4-8F04-2297F2017C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280" y="3595330"/>
                <a:ext cx="1721049" cy="13597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AD0433E4-E699-4E89-B5F0-8F58B1F50F62}"/>
              </a:ext>
            </a:extLst>
          </p:cNvPr>
          <p:cNvSpPr txBox="1">
            <a:spLocks/>
          </p:cNvSpPr>
          <p:nvPr/>
        </p:nvSpPr>
        <p:spPr>
          <a:xfrm>
            <a:off x="7459089" y="3595331"/>
            <a:ext cx="3622737" cy="627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dirty="0"/>
              <a:t>Intervalo de confiança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A8AF670F-8340-4613-A014-3A5E1EE35F71}"/>
                  </a:ext>
                </a:extLst>
              </p:cNvPr>
              <p:cNvSpPr txBox="1"/>
              <p:nvPr/>
            </p:nvSpPr>
            <p:spPr>
              <a:xfrm>
                <a:off x="7578968" y="4568297"/>
                <a:ext cx="338297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acc>
                        <m:accPr>
                          <m:chr m:val="̅"/>
                          <m:ctrlPr>
                            <a:rPr lang="pt-B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A8AF670F-8340-4613-A014-3A5E1EE35F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8968" y="4568297"/>
                <a:ext cx="3382977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8C33EE9E-2AD8-4C70-ABB3-EA847107EF27}"/>
              </a:ext>
            </a:extLst>
          </p:cNvPr>
          <p:cNvSpPr txBox="1">
            <a:spLocks/>
          </p:cNvSpPr>
          <p:nvPr/>
        </p:nvSpPr>
        <p:spPr>
          <a:xfrm>
            <a:off x="3616212" y="3595330"/>
            <a:ext cx="3427830" cy="627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dirty="0"/>
              <a:t>Margem de erro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A995886D-48C4-4EE7-B728-BBAB6844B3D7}"/>
                  </a:ext>
                </a:extLst>
              </p:cNvPr>
              <p:cNvSpPr txBox="1"/>
              <p:nvPr/>
            </p:nvSpPr>
            <p:spPr>
              <a:xfrm>
                <a:off x="4376639" y="4275195"/>
                <a:ext cx="1588062" cy="8899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f>
                        <m:f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A995886D-48C4-4EE7-B728-BBAB6844B3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6639" y="4275195"/>
                <a:ext cx="1588062" cy="8899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1170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9" grpId="0"/>
      <p:bldP spid="10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A4E5CCDC-7BBC-4241-9142-D6D2159FA119}"/>
              </a:ext>
            </a:extLst>
          </p:cNvPr>
          <p:cNvSpPr txBox="1">
            <a:spLocks/>
          </p:cNvSpPr>
          <p:nvPr/>
        </p:nvSpPr>
        <p:spPr>
          <a:xfrm>
            <a:off x="618977" y="435266"/>
            <a:ext cx="10691448" cy="62767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3600" dirty="0"/>
              <a:t>Valor de </a:t>
            </a:r>
            <a:r>
              <a:rPr lang="pt-BR" sz="3600" dirty="0" err="1"/>
              <a:t>t</a:t>
            </a:r>
            <a:r>
              <a:rPr lang="pt-BR" sz="3600" baseline="-25000" dirty="0" err="1"/>
              <a:t>c</a:t>
            </a:r>
            <a:r>
              <a:rPr lang="pt-BR" sz="3600" dirty="0"/>
              <a:t>(crítico) para intervalo de confiança de 95% e 15 amostras. </a:t>
            </a: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EA220FD4-4B94-47CD-ABA5-A78EE9938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977" y="1245825"/>
            <a:ext cx="5968093" cy="4147551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5F787F4F-7937-4F4B-848B-4C2DCB0152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9096" y="1884122"/>
            <a:ext cx="4785343" cy="3254033"/>
          </a:xfrm>
          <a:prstGeom prst="rect">
            <a:avLst/>
          </a:prstGeom>
        </p:spPr>
      </p:pic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4F853072-D39A-4450-9B3D-7AB81A0C761A}"/>
              </a:ext>
            </a:extLst>
          </p:cNvPr>
          <p:cNvSpPr txBox="1">
            <a:spLocks/>
          </p:cNvSpPr>
          <p:nvPr/>
        </p:nvSpPr>
        <p:spPr>
          <a:xfrm>
            <a:off x="8209963" y="1256443"/>
            <a:ext cx="2398524" cy="627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Distribuição 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  <p:sp>
        <p:nvSpPr>
          <p:cNvPr id="13" name="Espaço Reservado para Conteúdo 2">
            <a:extLst>
              <a:ext uri="{FF2B5EF4-FFF2-40B4-BE49-F238E27FC236}">
                <a16:creationId xmlns:a16="http://schemas.microsoft.com/office/drawing/2014/main" id="{D55BD0F9-CE45-4CA3-ADB8-68EBA1A38744}"/>
              </a:ext>
            </a:extLst>
          </p:cNvPr>
          <p:cNvSpPr txBox="1">
            <a:spLocks/>
          </p:cNvSpPr>
          <p:nvPr/>
        </p:nvSpPr>
        <p:spPr>
          <a:xfrm>
            <a:off x="618977" y="5743842"/>
            <a:ext cx="10691448" cy="627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Obs.: </a:t>
            </a:r>
            <a:r>
              <a:rPr lang="pt-BR" dirty="0" err="1"/>
              <a:t>g.l</a:t>
            </a:r>
            <a:r>
              <a:rPr lang="pt-BR" dirty="0"/>
              <a:t> (graus de liberdade) = n – 1.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03759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076E92BF-3CD5-48D1-AA84-C9C068BDAA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6490" y="2290031"/>
            <a:ext cx="5968093" cy="4147551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363D1BF7-E9DD-4FE1-ABC4-C7951AC652BE}"/>
              </a:ext>
            </a:extLst>
          </p:cNvPr>
          <p:cNvSpPr/>
          <p:nvPr/>
        </p:nvSpPr>
        <p:spPr>
          <a:xfrm>
            <a:off x="5662472" y="2290030"/>
            <a:ext cx="5982111" cy="41475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94FE49F1-DD2B-4485-8727-EB86F81D83BA}"/>
              </a:ext>
            </a:extLst>
          </p:cNvPr>
          <p:cNvSpPr txBox="1">
            <a:spLocks/>
          </p:cNvSpPr>
          <p:nvPr/>
        </p:nvSpPr>
        <p:spPr>
          <a:xfrm>
            <a:off x="533399" y="175034"/>
            <a:ext cx="11125202" cy="2114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pt-BR" b="1" dirty="0"/>
              <a:t>Exemplo 1</a:t>
            </a:r>
            <a:r>
              <a:rPr lang="pt-BR" dirty="0"/>
              <a:t>: Na aferição do comprimento do papel higiênico de uma empresa durante sua produção, foram analisados 30 rolos e foi constatado que o comprimento médio era de 30,3 m com desvio padrão de 0,5m. Determine um intervalo de confiança de 95% para o comprimento médio, considerando que os comprimentos sejam normalmente distribuídos.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CD9F710E-35D2-466A-9B78-7CDDDCD710AE}"/>
                  </a:ext>
                </a:extLst>
              </p:cNvPr>
              <p:cNvSpPr txBox="1"/>
              <p:nvPr/>
            </p:nvSpPr>
            <p:spPr>
              <a:xfrm>
                <a:off x="1117010" y="2634487"/>
                <a:ext cx="1588062" cy="8899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f>
                        <m:f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CD9F710E-35D2-466A-9B78-7CDDDCD710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7010" y="2634487"/>
                <a:ext cx="1588062" cy="8899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D9CB6024-67F6-4710-A523-EFC9D37F6C41}"/>
                  </a:ext>
                </a:extLst>
              </p:cNvPr>
              <p:cNvSpPr txBox="1"/>
              <p:nvPr/>
            </p:nvSpPr>
            <p:spPr>
              <a:xfrm>
                <a:off x="1089639" y="4016917"/>
                <a:ext cx="2349489" cy="8987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=2,045</m:t>
                      </m:r>
                      <m:f>
                        <m:f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0,5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30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D9CB6024-67F6-4710-A523-EFC9D37F6C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639" y="4016917"/>
                <a:ext cx="2349489" cy="89877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86E1F442-DB87-48CC-8EBB-2BC051F25B15}"/>
                  </a:ext>
                </a:extLst>
              </p:cNvPr>
              <p:cNvSpPr txBox="1"/>
              <p:nvPr/>
            </p:nvSpPr>
            <p:spPr>
              <a:xfrm>
                <a:off x="1117010" y="5509358"/>
                <a:ext cx="116095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=0,</m:t>
                    </m:r>
                  </m:oMath>
                </a14:m>
                <a:r>
                  <a:rPr lang="pt-BR" sz="2800" dirty="0"/>
                  <a:t>2</a:t>
                </a:r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86E1F442-DB87-48CC-8EBB-2BC051F25B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7010" y="5509358"/>
                <a:ext cx="1160959" cy="430887"/>
              </a:xfrm>
              <a:prstGeom prst="rect">
                <a:avLst/>
              </a:prstGeom>
              <a:blipFill>
                <a:blip r:embed="rId5"/>
                <a:stretch>
                  <a:fillRect t="-24286" r="-17277" b="-514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14286757-A8F0-4336-8800-4A2ABFD76B8E}"/>
                  </a:ext>
                </a:extLst>
              </p:cNvPr>
              <p:cNvSpPr txBox="1"/>
              <p:nvPr/>
            </p:nvSpPr>
            <p:spPr>
              <a:xfrm>
                <a:off x="6174002" y="2581428"/>
                <a:ext cx="338297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acc>
                        <m:accPr>
                          <m:chr m:val="̅"/>
                          <m:ctrlPr>
                            <a:rPr lang="pt-B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14286757-A8F0-4336-8800-4A2ABFD76B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4002" y="2581428"/>
                <a:ext cx="3382977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7B83920A-00DB-4C1B-85F6-2ACD9F08488B}"/>
                  </a:ext>
                </a:extLst>
              </p:cNvPr>
              <p:cNvSpPr txBox="1"/>
              <p:nvPr/>
            </p:nvSpPr>
            <p:spPr>
              <a:xfrm>
                <a:off x="6096000" y="3524474"/>
                <a:ext cx="293567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30,1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&lt;30,5</m:t>
                      </m:r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7B83920A-00DB-4C1B-85F6-2ACD9F0848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524474"/>
                <a:ext cx="2935675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Espaço Reservado para Conteúdo 2">
            <a:extLst>
              <a:ext uri="{FF2B5EF4-FFF2-40B4-BE49-F238E27FC236}">
                <a16:creationId xmlns:a16="http://schemas.microsoft.com/office/drawing/2014/main" id="{3EEE1335-F87D-4476-8927-2033954C82AD}"/>
              </a:ext>
            </a:extLst>
          </p:cNvPr>
          <p:cNvSpPr txBox="1">
            <a:spLocks/>
          </p:cNvSpPr>
          <p:nvPr/>
        </p:nvSpPr>
        <p:spPr>
          <a:xfrm>
            <a:off x="4343943" y="5097762"/>
            <a:ext cx="7848057" cy="1254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/>
              <a:t>Tendo 95% de confiança, a média do comprimento do papel higiênico está entre 30,1m a 30,5m.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21158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/>
      <p:bldP spid="8" grpId="0"/>
      <p:bldP spid="10" grpId="0"/>
      <p:bldP spid="11" grpId="0"/>
      <p:bldP spid="12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A4E5CCDC-7BBC-4241-9142-D6D2159FA119}"/>
              </a:ext>
            </a:extLst>
          </p:cNvPr>
          <p:cNvSpPr txBox="1">
            <a:spLocks/>
          </p:cNvSpPr>
          <p:nvPr/>
        </p:nvSpPr>
        <p:spPr>
          <a:xfrm>
            <a:off x="618977" y="461184"/>
            <a:ext cx="10691448" cy="627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sz="3600" b="1" dirty="0"/>
              <a:t>Distribuição </a:t>
            </a:r>
            <a:r>
              <a:rPr lang="pt-BR" sz="3600" b="1" dirty="0" err="1"/>
              <a:t>qui</a:t>
            </a:r>
            <a:r>
              <a:rPr lang="pt-BR" sz="3600" b="1" dirty="0"/>
              <a:t>-quadrado</a:t>
            </a: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F0DF3217-29C1-45C4-8CB0-ACF4D4ED0105}"/>
              </a:ext>
            </a:extLst>
          </p:cNvPr>
          <p:cNvSpPr txBox="1">
            <a:spLocks/>
          </p:cNvSpPr>
          <p:nvPr/>
        </p:nvSpPr>
        <p:spPr>
          <a:xfrm>
            <a:off x="533399" y="1366234"/>
            <a:ext cx="11125202" cy="46423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pt-BR" dirty="0"/>
              <a:t>São distribuições assimétricas positivas.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FF6FC7D-D2E7-43BF-AEF6-0563B35CF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755" y="2107839"/>
            <a:ext cx="4782033" cy="388418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5FCD296A-47E6-4086-9DB9-12DB364DE485}"/>
                  </a:ext>
                </a:extLst>
              </p:cNvPr>
              <p:cNvSpPr txBox="1"/>
              <p:nvPr/>
            </p:nvSpPr>
            <p:spPr>
              <a:xfrm>
                <a:off x="7815067" y="2410836"/>
                <a:ext cx="2755178" cy="10181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sz="3200" b="0" i="1" smtClean="0">
                              <a:latin typeface="Cambria Math" panose="02040503050406030204" pitchFamily="18" charset="0"/>
                            </a:rPr>
                            <m:t>χ</m:t>
                          </m:r>
                        </m:e>
                        <m:sup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32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  <m:sSup>
                            <m:sSupPr>
                              <m:ctrlPr>
                                <a:rPr lang="pt-B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32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pt-BR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pt-B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pt-BR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5FCD296A-47E6-4086-9DB9-12DB364DE4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5067" y="2410836"/>
                <a:ext cx="2755178" cy="10181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5F23FA1A-FA31-4DAE-A33B-3AE5279991E6}"/>
                  </a:ext>
                </a:extLst>
              </p:cNvPr>
              <p:cNvSpPr txBox="1"/>
              <p:nvPr/>
            </p:nvSpPr>
            <p:spPr>
              <a:xfrm>
                <a:off x="7791023" y="3964037"/>
                <a:ext cx="2779222" cy="10634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32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  <m:sSup>
                            <m:sSupPr>
                              <m:ctrlPr>
                                <a:rPr lang="pt-B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32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pt-BR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pt-BR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l-GR" sz="3200" i="1">
                                  <a:latin typeface="Cambria Math" panose="02040503050406030204" pitchFamily="18" charset="0"/>
                                </a:rPr>
                                <m:t>χ</m:t>
                              </m:r>
                            </m:e>
                            <m:sup>
                              <m:r>
                                <a:rPr lang="pt-BR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5F23FA1A-FA31-4DAE-A33B-3AE5279991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1023" y="3964037"/>
                <a:ext cx="2779222" cy="10634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2246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A4E5CCDC-7BBC-4241-9142-D6D2159FA119}"/>
              </a:ext>
            </a:extLst>
          </p:cNvPr>
          <p:cNvSpPr txBox="1">
            <a:spLocks/>
          </p:cNvSpPr>
          <p:nvPr/>
        </p:nvSpPr>
        <p:spPr>
          <a:xfrm>
            <a:off x="742214" y="692156"/>
            <a:ext cx="6428937" cy="627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sz="3600" b="1" dirty="0"/>
              <a:t>Intervalo de confiança variância</a:t>
            </a: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3BBF7044-A731-4C40-B1C9-968CFB1AAD5C}"/>
                  </a:ext>
                </a:extLst>
              </p:cNvPr>
              <p:cNvSpPr txBox="1"/>
              <p:nvPr/>
            </p:nvSpPr>
            <p:spPr>
              <a:xfrm>
                <a:off x="1328048" y="1572802"/>
                <a:ext cx="5014001" cy="1106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pt-BR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3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3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sz="3200" i="1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  <m:sSup>
                                <m:sSupPr>
                                  <m:ctrlPr>
                                    <a:rPr lang="pt-BR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32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pt-BR" sz="3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bSup>
                                <m:sSubSupPr>
                                  <m:ctrlPr>
                                    <a:rPr lang="pt-BR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3200" i="1">
                                      <a:latin typeface="Cambria Math" panose="02040503050406030204" pitchFamily="18" charset="0"/>
                                    </a:rPr>
                                    <m:t>χ</m:t>
                                  </m:r>
                                </m:e>
                                <m:sub>
                                  <m:r>
                                    <a:rPr lang="pt-BR" sz="32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  <m:sup>
                                  <m:r>
                                    <a:rPr lang="pt-BR" sz="3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pt-BR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3200" b="0" i="0" smtClean="0">
                          <a:latin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  <m:sSup>
                            <m:sSupPr>
                              <m:ctrlPr>
                                <a:rPr lang="pt-B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32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pt-BR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Sup>
                            <m:sSubSupPr>
                              <m:ctrlPr>
                                <a:rPr lang="pt-BR" sz="3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l-GR" sz="3200" i="1">
                                  <a:latin typeface="Cambria Math" panose="02040503050406030204" pitchFamily="18" charset="0"/>
                                </a:rPr>
                                <m:t>χ</m:t>
                              </m:r>
                            </m:e>
                            <m:sub>
                              <m:r>
                                <a:rPr lang="pt-BR" sz="32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  <m:sup>
                              <m:r>
                                <a:rPr lang="pt-BR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3BBF7044-A731-4C40-B1C9-968CFB1AAD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8048" y="1572802"/>
                <a:ext cx="5014001" cy="11066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B486CA8B-F867-4CC2-A653-BF8AA15F9D0C}"/>
                  </a:ext>
                </a:extLst>
              </p:cNvPr>
              <p:cNvSpPr txBox="1"/>
              <p:nvPr/>
            </p:nvSpPr>
            <p:spPr>
              <a:xfrm>
                <a:off x="1239592" y="4340883"/>
                <a:ext cx="5437386" cy="14550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pt-BR" sz="32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pt-BR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3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3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sz="3200" i="1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  <m:sSup>
                                <m:sSupPr>
                                  <m:ctrlPr>
                                    <a:rPr lang="pt-BR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32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pt-BR" sz="3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bSup>
                                <m:sSubSupPr>
                                  <m:ctrlPr>
                                    <a:rPr lang="pt-BR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3200" i="1">
                                      <a:latin typeface="Cambria Math" panose="02040503050406030204" pitchFamily="18" charset="0"/>
                                    </a:rPr>
                                    <m:t>χ</m:t>
                                  </m:r>
                                </m:e>
                                <m:sub>
                                  <m:r>
                                    <a:rPr lang="pt-BR" sz="32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  <m:sup>
                                  <m:r>
                                    <a:rPr lang="pt-BR" sz="3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rad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pt-BR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pt-BR" sz="3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ad>
                        <m:radPr>
                          <m:degHide m:val="on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pt-BR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3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3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sz="3200" i="1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  <m:sSup>
                                <m:sSupPr>
                                  <m:ctrlPr>
                                    <a:rPr lang="pt-BR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32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pt-BR" sz="3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bSup>
                                <m:sSubSupPr>
                                  <m:ctrlPr>
                                    <a:rPr lang="pt-BR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3200" i="1">
                                      <a:latin typeface="Cambria Math" panose="02040503050406030204" pitchFamily="18" charset="0"/>
                                    </a:rPr>
                                    <m:t>χ</m:t>
                                  </m:r>
                                </m:e>
                                <m:sub>
                                  <m:r>
                                    <a:rPr lang="pt-BR" sz="32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  <m:sup>
                                  <m:r>
                                    <a:rPr lang="pt-BR" sz="3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rad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B486CA8B-F867-4CC2-A653-BF8AA15F9D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9592" y="4340883"/>
                <a:ext cx="5437386" cy="14550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0D870B0B-D7DD-4D2C-AAD2-3878D3CBDD56}"/>
              </a:ext>
            </a:extLst>
          </p:cNvPr>
          <p:cNvSpPr txBox="1">
            <a:spLocks/>
          </p:cNvSpPr>
          <p:nvPr/>
        </p:nvSpPr>
        <p:spPr>
          <a:xfrm>
            <a:off x="330589" y="3429000"/>
            <a:ext cx="7568420" cy="627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sz="3600" b="1" dirty="0"/>
              <a:t>Intervalo de confiança desvio padrão</a:t>
            </a: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30DB7500-EBAB-4F50-876A-B0D406710F7A}"/>
                  </a:ext>
                </a:extLst>
              </p:cNvPr>
              <p:cNvSpPr txBox="1"/>
              <p:nvPr/>
            </p:nvSpPr>
            <p:spPr>
              <a:xfrm>
                <a:off x="8778150" y="1572802"/>
                <a:ext cx="2566665" cy="9219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3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pt-B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l-GR" sz="3200" i="1">
                              <a:latin typeface="Cambria Math" panose="02040503050406030204" pitchFamily="18" charset="0"/>
                            </a:rPr>
                            <m:t>χ</m:t>
                          </m:r>
                        </m:e>
                        <m:sub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  <m:sup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pt-BR" sz="320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30DB7500-EBAB-4F50-876A-B0D406710F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8150" y="1572802"/>
                <a:ext cx="2566665" cy="92198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5730D079-841F-443B-92BF-E16D0B639034}"/>
                  </a:ext>
                </a:extLst>
              </p:cNvPr>
              <p:cNvSpPr txBox="1"/>
              <p:nvPr/>
            </p:nvSpPr>
            <p:spPr>
              <a:xfrm>
                <a:off x="8811236" y="3134695"/>
                <a:ext cx="2533579" cy="9219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pt-BR" sz="3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l-GR" sz="3200" i="1">
                              <a:latin typeface="Cambria Math" panose="02040503050406030204" pitchFamily="18" charset="0"/>
                            </a:rPr>
                            <m:t>χ</m:t>
                          </m:r>
                        </m:e>
                        <m:sub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  <m:sup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pt-BR" sz="320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5730D079-841F-443B-92BF-E16D0B6390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1236" y="3134695"/>
                <a:ext cx="2533579" cy="92198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DCBB929F-0AC3-4192-8EA8-5700B482DD91}"/>
              </a:ext>
            </a:extLst>
          </p:cNvPr>
          <p:cNvSpPr txBox="1">
            <a:spLocks/>
          </p:cNvSpPr>
          <p:nvPr/>
        </p:nvSpPr>
        <p:spPr>
          <a:xfrm>
            <a:off x="8237951" y="4664766"/>
            <a:ext cx="3705520" cy="6204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3100" dirty="0"/>
              <a:t>c = nível de confiança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sz="3100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68915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3715356D-CB12-4A37-834A-BEFDFC85C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031" y="0"/>
            <a:ext cx="8299938" cy="6861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392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68E0026E-A801-4377-A08B-B7AAA4344E73}"/>
              </a:ext>
            </a:extLst>
          </p:cNvPr>
          <p:cNvSpPr txBox="1">
            <a:spLocks/>
          </p:cNvSpPr>
          <p:nvPr/>
        </p:nvSpPr>
        <p:spPr>
          <a:xfrm>
            <a:off x="533399" y="175035"/>
            <a:ext cx="11125202" cy="1667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pt-BR" b="1" dirty="0"/>
              <a:t>Exemplo 2</a:t>
            </a:r>
            <a:r>
              <a:rPr lang="pt-BR" dirty="0"/>
              <a:t>: No controle da massa de  30 amostras de um recipiente de alumínio, foi determinado um desvio padrão de 15 g. Supondo distribuição normal, determine intervalos de confiança de 99% para a variância e o desvio padrão populacional.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1C335F42-AC12-4A2C-805A-0599BB3ACE59}"/>
                  </a:ext>
                </a:extLst>
              </p:cNvPr>
              <p:cNvSpPr txBox="1"/>
              <p:nvPr/>
            </p:nvSpPr>
            <p:spPr>
              <a:xfrm>
                <a:off x="533399" y="1877085"/>
                <a:ext cx="5343835" cy="8066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2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l-GR" sz="2800" i="1">
                              <a:latin typeface="Cambria Math" panose="02040503050406030204" pitchFamily="18" charset="0"/>
                            </a:rPr>
                            <m:t>χ</m:t>
                          </m:r>
                        </m:e>
                        <m:sub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  <m:sup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pt-BR" sz="280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1−0,99</m:t>
                          </m:r>
                        </m:num>
                        <m:den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BR" sz="2800" i="1">
                          <a:latin typeface="Cambria Math" panose="02040503050406030204" pitchFamily="18" charset="0"/>
                        </a:rPr>
                        <m:t>=0,005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1C335F42-AC12-4A2C-805A-0599BB3ACE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399" y="1877085"/>
                <a:ext cx="5343835" cy="8066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AFE88802-C1CD-4B6F-ACAE-73DA84A4E7A3}"/>
                  </a:ext>
                </a:extLst>
              </p:cNvPr>
              <p:cNvSpPr txBox="1"/>
              <p:nvPr/>
            </p:nvSpPr>
            <p:spPr>
              <a:xfrm>
                <a:off x="496402" y="2786199"/>
                <a:ext cx="5316905" cy="12375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2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l-GR" sz="2800" i="1">
                              <a:latin typeface="Cambria Math" panose="02040503050406030204" pitchFamily="18" charset="0"/>
                            </a:rPr>
                            <m:t>χ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  <m:sup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pt-BR" sz="280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BR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1+0,99</m:t>
                          </m:r>
                        </m:num>
                        <m:den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BR" sz="2800" i="1">
                          <a:latin typeface="Cambria Math" panose="02040503050406030204" pitchFamily="18" charset="0"/>
                        </a:rPr>
                        <m:t>=0,995</m:t>
                      </m:r>
                    </m:oMath>
                  </m:oMathPara>
                </a14:m>
                <a:endParaRPr lang="pt-BR" sz="2800" dirty="0"/>
              </a:p>
              <a:p>
                <a:endParaRPr lang="pt-BR" sz="2800" dirty="0"/>
              </a:p>
            </p:txBody>
          </p:sp>
        </mc:Choice>
        <mc:Fallback xmlns="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AFE88802-C1CD-4B6F-ACAE-73DA84A4E7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402" y="2786199"/>
                <a:ext cx="5316905" cy="12375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EC300C1A-2E15-4C4A-8F7B-7E68596F62C6}"/>
                  </a:ext>
                </a:extLst>
              </p:cNvPr>
              <p:cNvSpPr txBox="1"/>
              <p:nvPr/>
            </p:nvSpPr>
            <p:spPr>
              <a:xfrm>
                <a:off x="496402" y="3949649"/>
                <a:ext cx="4390369" cy="9681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  <m:sSup>
                                <m:sSupPr>
                                  <m:ctrlP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bSup>
                                <m:sSubSupPr>
                                  <m:ctrlPr>
                                    <a:rPr lang="pt-BR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2800" i="1">
                                      <a:latin typeface="Cambria Math" panose="02040503050406030204" pitchFamily="18" charset="0"/>
                                    </a:rPr>
                                    <m:t>χ</m:t>
                                  </m:r>
                                </m:e>
                                <m:sub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  <m:sup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2800" b="0" i="0" smtClean="0">
                          <a:latin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  <m:sSup>
                            <m:sSup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Sup>
                            <m:sSubSup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l-GR" sz="2800" i="1">
                                  <a:latin typeface="Cambria Math" panose="02040503050406030204" pitchFamily="18" charset="0"/>
                                </a:rPr>
                                <m:t>χ</m:t>
                              </m:r>
                            </m:e>
                            <m:sub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  <m:sup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EC300C1A-2E15-4C4A-8F7B-7E68596F62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402" y="3949649"/>
                <a:ext cx="4390369" cy="9681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D7B55872-C7D4-4330-BAD7-699F1796FAB1}"/>
                  </a:ext>
                </a:extLst>
              </p:cNvPr>
              <p:cNvSpPr txBox="1"/>
              <p:nvPr/>
            </p:nvSpPr>
            <p:spPr>
              <a:xfrm>
                <a:off x="269880" y="5167252"/>
                <a:ext cx="5337936" cy="9101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30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  <m:sSup>
                                <m:sSupPr>
                                  <m:ctrlP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  <m:t>.15</m:t>
                                  </m:r>
                                </m:e>
                                <m:sup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pt-BR" sz="280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2,336</m:t>
                              </m:r>
                            </m:den>
                          </m:f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2800" b="0" i="0" smtClean="0">
                          <a:latin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(30−1)</m:t>
                          </m:r>
                          <m:sSup>
                            <m:sSup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.15</m:t>
                              </m:r>
                            </m:e>
                            <m:sup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sz="28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3,121</m:t>
                          </m:r>
                        </m:den>
                      </m:f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D7B55872-C7D4-4330-BAD7-699F1796FA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880" y="5167252"/>
                <a:ext cx="5337936" cy="9101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F9A34BC6-E73A-4497-8A3C-065AA871D139}"/>
                  </a:ext>
                </a:extLst>
              </p:cNvPr>
              <p:cNvSpPr txBox="1"/>
              <p:nvPr/>
            </p:nvSpPr>
            <p:spPr>
              <a:xfrm>
                <a:off x="7386082" y="2124481"/>
                <a:ext cx="3155287" cy="430887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8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24,7&lt;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2800" b="0" i="0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497,3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F9A34BC6-E73A-4497-8A3C-065AA871D1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6082" y="2124481"/>
                <a:ext cx="3155287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448733A3-CC72-4639-B24A-74704DADB2D2}"/>
                  </a:ext>
                </a:extLst>
              </p:cNvPr>
              <p:cNvSpPr txBox="1"/>
              <p:nvPr/>
            </p:nvSpPr>
            <p:spPr>
              <a:xfrm>
                <a:off x="6838629" y="3852248"/>
                <a:ext cx="4760085" cy="12730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pt-BR" sz="28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  <m:sSup>
                                <m:sSupPr>
                                  <m:ctrlP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bSup>
                                <m:sSubSupPr>
                                  <m:ctrlP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2800" i="1">
                                      <a:latin typeface="Cambria Math" panose="02040503050406030204" pitchFamily="18" charset="0"/>
                                    </a:rPr>
                                    <m:t>χ</m:t>
                                  </m:r>
                                </m:e>
                                <m:sub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  <m:sup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rad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pt-BR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pt-BR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ad>
                        <m:radPr>
                          <m:degHide m:val="on"/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  <m:sSup>
                                <m:sSupPr>
                                  <m:ctrlP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bSup>
                                <m:sSubSupPr>
                                  <m:ctrlP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2800" i="1">
                                      <a:latin typeface="Cambria Math" panose="02040503050406030204" pitchFamily="18" charset="0"/>
                                    </a:rPr>
                                    <m:t>χ</m:t>
                                  </m:r>
                                </m:e>
                                <m:sub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  <m:sup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rad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448733A3-CC72-4639-B24A-74704DADB2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8629" y="3852248"/>
                <a:ext cx="4760085" cy="127304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100AC427-4FE4-4E8D-84AD-28FE46B7F893}"/>
                  </a:ext>
                </a:extLst>
              </p:cNvPr>
              <p:cNvSpPr txBox="1"/>
              <p:nvPr/>
            </p:nvSpPr>
            <p:spPr>
              <a:xfrm>
                <a:off x="7794221" y="5406901"/>
                <a:ext cx="2578335" cy="430887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11,2&lt;</m:t>
                      </m:r>
                      <m:r>
                        <a:rPr lang="pt-BR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pt-BR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22,3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100AC427-4FE4-4E8D-84AD-28FE46B7F8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4221" y="5406901"/>
                <a:ext cx="2578335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7394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  <p:bldP spid="21" grpId="0"/>
      <p:bldP spid="22" grpId="0"/>
      <p:bldP spid="23" grpId="0" animBg="1"/>
      <p:bldP spid="24" grpId="0"/>
      <p:bldP spid="25" grpId="0" animBg="1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4180</TotalTime>
  <Words>332</Words>
  <Application>Microsoft Office PowerPoint</Application>
  <PresentationFormat>Widescreen</PresentationFormat>
  <Paragraphs>63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Luciano Galdino</dc:creator>
  <cp:lastModifiedBy>Luciano Galdino</cp:lastModifiedBy>
  <cp:revision>371</cp:revision>
  <dcterms:created xsi:type="dcterms:W3CDTF">2020-11-26T18:44:25Z</dcterms:created>
  <dcterms:modified xsi:type="dcterms:W3CDTF">2021-04-03T22:45:40Z</dcterms:modified>
</cp:coreProperties>
</file>