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355" r:id="rId3"/>
    <p:sldId id="356" r:id="rId4"/>
    <p:sldId id="34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618976" y="557972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Teste t para média amostral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2C8289B-7410-46FF-8671-9B41756EDB18}"/>
              </a:ext>
            </a:extLst>
          </p:cNvPr>
          <p:cNvSpPr txBox="1">
            <a:spLocks/>
          </p:cNvSpPr>
          <p:nvPr/>
        </p:nvSpPr>
        <p:spPr>
          <a:xfrm>
            <a:off x="533399" y="1716481"/>
            <a:ext cx="11125202" cy="11816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É utilizado quando a distribuição for normal, n &lt; 30 (amostras pequenas) e desvio padrão populacional (</a:t>
            </a:r>
            <a:r>
              <a:rPr lang="el-GR" dirty="0"/>
              <a:t>σ</a:t>
            </a:r>
            <a:r>
              <a:rPr lang="pt-BR" dirty="0"/>
              <a:t>) for desconhecido. É denominado de estatística do teste padronizado 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4CCE2BC-89C4-420A-86CB-CFE086570FBA}"/>
                  </a:ext>
                </a:extLst>
              </p:cNvPr>
              <p:cNvSpPr txBox="1"/>
              <p:nvPr/>
            </p:nvSpPr>
            <p:spPr>
              <a:xfrm>
                <a:off x="5104175" y="3428999"/>
                <a:ext cx="1721049" cy="135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4CCE2BC-89C4-420A-86CB-CFE08657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75" y="3428999"/>
                <a:ext cx="1721049" cy="1359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F60C647-C72C-461E-9B0A-8DCB4566C6B8}"/>
              </a:ext>
            </a:extLst>
          </p:cNvPr>
          <p:cNvSpPr txBox="1">
            <a:spLocks/>
          </p:cNvSpPr>
          <p:nvPr/>
        </p:nvSpPr>
        <p:spPr>
          <a:xfrm>
            <a:off x="618976" y="5319560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Obs.: </a:t>
            </a:r>
            <a:r>
              <a:rPr lang="pt-BR" dirty="0" err="1"/>
              <a:t>g.l</a:t>
            </a:r>
            <a:r>
              <a:rPr lang="pt-BR" dirty="0"/>
              <a:t> (graus de liberdade) = n – 1.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3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22B8C4-8203-4481-A58E-14D7C0ED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248235"/>
            <a:ext cx="6471137" cy="64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3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020A476-AB88-47AD-9456-28435CA24D8D}"/>
              </a:ext>
            </a:extLst>
          </p:cNvPr>
          <p:cNvSpPr txBox="1">
            <a:spLocks/>
          </p:cNvSpPr>
          <p:nvPr/>
        </p:nvSpPr>
        <p:spPr>
          <a:xfrm>
            <a:off x="533399" y="330232"/>
            <a:ext cx="11125202" cy="250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Exemplo 1</a:t>
            </a:r>
            <a:r>
              <a:rPr lang="pt-BR" dirty="0"/>
              <a:t>: Uma indústria alimentícia afirma que a quantidade de proteína em um de seus produtos é de 5,3g.  Utilizando 22 amostras desse produto para análise da quantidade de proteína, foi encontrado o valor de 5,1g com desvio padrão de 0,5g. Determine se há evidência suficiente para rejeitar a afirmação da indústria, com nível de significância de 0,05. Considere a população normalmente distribuída.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7CB8829-B3DA-4522-9314-DCB91D5B8C15}"/>
                  </a:ext>
                </a:extLst>
              </p:cNvPr>
              <p:cNvSpPr txBox="1"/>
              <p:nvPr/>
            </p:nvSpPr>
            <p:spPr>
              <a:xfrm>
                <a:off x="5633201" y="3623176"/>
                <a:ext cx="1506503" cy="118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7CB8829-B3DA-4522-9314-DCB91D5B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01" y="3623176"/>
                <a:ext cx="1506503" cy="1189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691CDD4-42D0-418C-BCDD-6E327CC01E1E}"/>
                  </a:ext>
                </a:extLst>
              </p:cNvPr>
              <p:cNvSpPr txBox="1"/>
              <p:nvPr/>
            </p:nvSpPr>
            <p:spPr>
              <a:xfrm>
                <a:off x="568889" y="2827375"/>
                <a:ext cx="20932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=5,3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691CDD4-42D0-418C-BCDD-6E327CC0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89" y="2827375"/>
                <a:ext cx="20932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BBE7EB-4B14-4560-B643-126411E16D96}"/>
                  </a:ext>
                </a:extLst>
              </p:cNvPr>
              <p:cNvSpPr txBox="1"/>
              <p:nvPr/>
            </p:nvSpPr>
            <p:spPr>
              <a:xfrm>
                <a:off x="3522367" y="2842997"/>
                <a:ext cx="21108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≠5,3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BBE7EB-4B14-4560-B643-126411E1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367" y="2842997"/>
                <a:ext cx="21108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557E628-B6D6-4708-8BFA-B201D5844C61}"/>
                  </a:ext>
                </a:extLst>
              </p:cNvPr>
              <p:cNvSpPr txBox="1"/>
              <p:nvPr/>
            </p:nvSpPr>
            <p:spPr>
              <a:xfrm>
                <a:off x="7903332" y="3571719"/>
                <a:ext cx="3445623" cy="1292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5,1−5,3</m:t>
                          </m:r>
                        </m:num>
                        <m:den>
                          <m:f>
                            <m:f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=−1,88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557E628-B6D6-4708-8BFA-B201D584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2" y="3571719"/>
                <a:ext cx="3445623" cy="1292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8377D3A-8E8D-43A9-8EAA-F1B0CB1D9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91" y="3759318"/>
            <a:ext cx="4009611" cy="2775885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BB47DAD-21F3-4892-9AC5-8849FFFB2033}"/>
              </a:ext>
            </a:extLst>
          </p:cNvPr>
          <p:cNvSpPr txBox="1">
            <a:spLocks/>
          </p:cNvSpPr>
          <p:nvPr/>
        </p:nvSpPr>
        <p:spPr>
          <a:xfrm>
            <a:off x="4990513" y="5345647"/>
            <a:ext cx="6812281" cy="118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/>
              <a:t>Conclusão: </a:t>
            </a:r>
            <a:r>
              <a:rPr lang="pt-BR" sz="2400" dirty="0"/>
              <a:t>Com nível de confiança de 95%, não há evidência para rejeitar a hipótese nula, isto é, a afirmação da indústria não pode ser rejeitada.</a:t>
            </a:r>
          </a:p>
        </p:txBody>
      </p:sp>
    </p:spTree>
    <p:extLst>
      <p:ext uri="{BB962C8B-B14F-4D97-AF65-F5344CB8AC3E}">
        <p14:creationId xmlns:p14="http://schemas.microsoft.com/office/powerpoint/2010/main" val="8541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374</cp:revision>
  <dcterms:created xsi:type="dcterms:W3CDTF">2020-11-26T18:44:25Z</dcterms:created>
  <dcterms:modified xsi:type="dcterms:W3CDTF">2021-04-04T23:41:57Z</dcterms:modified>
</cp:coreProperties>
</file>