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43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2C1E6-FC04-4AB0-ACF4-9A3061F51DDD}" v="1" dt="2022-05-16T21:44:20.443"/>
    <p1510:client id="{62430E35-91BE-4169-921B-B043A6286467}" v="1" dt="2022-07-05T00:07:36.603"/>
    <p1510:client id="{B2909FCC-C272-44F1-88C7-6E5263037177}" v="7" dt="2022-05-11T00:04:33.711"/>
    <p1510:client id="{B933D8CA-0414-4542-B568-1FFF97D5BE51}" v="5" dt="2022-05-11T00:23:1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GALDINO" userId="S::luciano.galdino@fatec.sp.gov.br::f3b5929d-96cb-4812-826f-5859e0d6f88d" providerId="AD" clId="Web-{62430E35-91BE-4169-921B-B043A6286467}"/>
    <pc:docChg chg="sldOrd">
      <pc:chgData name="LUCIANO GALDINO" userId="S::luciano.galdino@fatec.sp.gov.br::f3b5929d-96cb-4812-826f-5859e0d6f88d" providerId="AD" clId="Web-{62430E35-91BE-4169-921B-B043A6286467}" dt="2022-07-05T00:07:36.603" v="0"/>
      <pc:docMkLst>
        <pc:docMk/>
      </pc:docMkLst>
      <pc:sldChg chg="ord">
        <pc:chgData name="LUCIANO GALDINO" userId="S::luciano.galdino@fatec.sp.gov.br::f3b5929d-96cb-4812-826f-5859e0d6f88d" providerId="AD" clId="Web-{62430E35-91BE-4169-921B-B043A6286467}" dt="2022-07-05T00:07:36.603" v="0"/>
        <pc:sldMkLst>
          <pc:docMk/>
          <pc:sldMk cId="0" sldId="265"/>
        </pc:sldMkLst>
      </pc:sldChg>
    </pc:docChg>
  </pc:docChgLst>
  <pc:docChgLst>
    <pc:chgData name="MARINA PEIXOTO GUIMARAES" userId="S::marina.guimaraes@fatec.sp.gov.br::b11d8c45-d96e-4871-801a-bb708973e1ed" providerId="AD" clId="Web-{B933D8CA-0414-4542-B568-1FFF97D5BE51}"/>
    <pc:docChg chg="modSld">
      <pc:chgData name="MARINA PEIXOTO GUIMARAES" userId="S::marina.guimaraes@fatec.sp.gov.br::b11d8c45-d96e-4871-801a-bb708973e1ed" providerId="AD" clId="Web-{B933D8CA-0414-4542-B568-1FFF97D5BE51}" dt="2022-05-11T00:23:13.820" v="4" actId="1076"/>
      <pc:docMkLst>
        <pc:docMk/>
      </pc:docMkLst>
      <pc:sldChg chg="modSp">
        <pc:chgData name="MARINA PEIXOTO GUIMARAES" userId="S::marina.guimaraes@fatec.sp.gov.br::b11d8c45-d96e-4871-801a-bb708973e1ed" providerId="AD" clId="Web-{B933D8CA-0414-4542-B568-1FFF97D5BE51}" dt="2022-05-11T00:16:00.532" v="3" actId="1076"/>
        <pc:sldMkLst>
          <pc:docMk/>
          <pc:sldMk cId="0" sldId="259"/>
        </pc:sldMkLst>
        <pc:spChg chg="mod">
          <ac:chgData name="MARINA PEIXOTO GUIMARAES" userId="S::marina.guimaraes@fatec.sp.gov.br::b11d8c45-d96e-4871-801a-bb708973e1ed" providerId="AD" clId="Web-{B933D8CA-0414-4542-B568-1FFF97D5BE51}" dt="2022-05-11T00:16:00.532" v="3" actId="1076"/>
          <ac:spMkLst>
            <pc:docMk/>
            <pc:sldMk cId="0" sldId="259"/>
            <ac:spMk id="111" creationId="{00000000-0000-0000-0000-000000000000}"/>
          </ac:spMkLst>
        </pc:spChg>
      </pc:sldChg>
      <pc:sldChg chg="modSp">
        <pc:chgData name="MARINA PEIXOTO GUIMARAES" userId="S::marina.guimaraes@fatec.sp.gov.br::b11d8c45-d96e-4871-801a-bb708973e1ed" providerId="AD" clId="Web-{B933D8CA-0414-4542-B568-1FFF97D5BE51}" dt="2022-05-11T00:13:29.858" v="1" actId="20577"/>
        <pc:sldMkLst>
          <pc:docMk/>
          <pc:sldMk cId="0" sldId="260"/>
        </pc:sldMkLst>
        <pc:spChg chg="mod">
          <ac:chgData name="MARINA PEIXOTO GUIMARAES" userId="S::marina.guimaraes@fatec.sp.gov.br::b11d8c45-d96e-4871-801a-bb708973e1ed" providerId="AD" clId="Web-{B933D8CA-0414-4542-B568-1FFF97D5BE51}" dt="2022-05-11T00:13:29.858" v="1" actId="2057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MARINA PEIXOTO GUIMARAES" userId="S::marina.guimaraes@fatec.sp.gov.br::b11d8c45-d96e-4871-801a-bb708973e1ed" providerId="AD" clId="Web-{B933D8CA-0414-4542-B568-1FFF97D5BE51}" dt="2022-05-11T00:13:26.436" v="0" actId="20577"/>
          <ac:spMkLst>
            <pc:docMk/>
            <pc:sldMk cId="0" sldId="260"/>
            <ac:spMk id="124" creationId="{00000000-0000-0000-0000-000000000000}"/>
          </ac:spMkLst>
        </pc:spChg>
      </pc:sldChg>
      <pc:sldChg chg="modSp">
        <pc:chgData name="MARINA PEIXOTO GUIMARAES" userId="S::marina.guimaraes@fatec.sp.gov.br::b11d8c45-d96e-4871-801a-bb708973e1ed" providerId="AD" clId="Web-{B933D8CA-0414-4542-B568-1FFF97D5BE51}" dt="2022-05-11T00:23:13.820" v="4" actId="1076"/>
        <pc:sldMkLst>
          <pc:docMk/>
          <pc:sldMk cId="0" sldId="263"/>
        </pc:sldMkLst>
        <pc:spChg chg="mod">
          <ac:chgData name="MARINA PEIXOTO GUIMARAES" userId="S::marina.guimaraes@fatec.sp.gov.br::b11d8c45-d96e-4871-801a-bb708973e1ed" providerId="AD" clId="Web-{B933D8CA-0414-4542-B568-1FFF97D5BE51}" dt="2022-05-11T00:23:13.820" v="4" actId="1076"/>
          <ac:spMkLst>
            <pc:docMk/>
            <pc:sldMk cId="0" sldId="263"/>
            <ac:spMk id="147" creationId="{00000000-0000-0000-0000-000000000000}"/>
          </ac:spMkLst>
        </pc:spChg>
      </pc:sldChg>
    </pc:docChg>
  </pc:docChgLst>
  <pc:docChgLst>
    <pc:chgData name="NAHARA ADRIELY DOS SANTOS" userId="S::nahara.santos@fatec.sp.gov.br::22fa6d57-7c21-4e75-a218-b9c396d1b371" providerId="AD" clId="Web-{26D2C1E6-FC04-4AB0-ACF4-9A3061F51DDD}"/>
    <pc:docChg chg="modSld">
      <pc:chgData name="NAHARA ADRIELY DOS SANTOS" userId="S::nahara.santos@fatec.sp.gov.br::22fa6d57-7c21-4e75-a218-b9c396d1b371" providerId="AD" clId="Web-{26D2C1E6-FC04-4AB0-ACF4-9A3061F51DDD}" dt="2022-05-16T21:44:20.443" v="0"/>
      <pc:docMkLst>
        <pc:docMk/>
      </pc:docMkLst>
      <pc:sldChg chg="addSp">
        <pc:chgData name="NAHARA ADRIELY DOS SANTOS" userId="S::nahara.santos@fatec.sp.gov.br::22fa6d57-7c21-4e75-a218-b9c396d1b371" providerId="AD" clId="Web-{26D2C1E6-FC04-4AB0-ACF4-9A3061F51DDD}" dt="2022-05-16T21:44:20.443" v="0"/>
        <pc:sldMkLst>
          <pc:docMk/>
          <pc:sldMk cId="0" sldId="259"/>
        </pc:sldMkLst>
        <pc:spChg chg="add">
          <ac:chgData name="NAHARA ADRIELY DOS SANTOS" userId="S::nahara.santos@fatec.sp.gov.br::22fa6d57-7c21-4e75-a218-b9c396d1b371" providerId="AD" clId="Web-{26D2C1E6-FC04-4AB0-ACF4-9A3061F51DDD}" dt="2022-05-16T21:44:20.443" v="0"/>
          <ac:spMkLst>
            <pc:docMk/>
            <pc:sldMk cId="0" sldId="259"/>
            <ac:spMk id="2" creationId="{C6413D04-6EDF-3ED9-0872-F552C4D8364A}"/>
          </ac:spMkLst>
        </pc:spChg>
      </pc:sldChg>
    </pc:docChg>
  </pc:docChgLst>
  <pc:docChgLst>
    <pc:chgData name="MARINA PEIXOTO GUIMARAES" userId="S::marina.guimaraes@fatec.sp.gov.br::b11d8c45-d96e-4871-801a-bb708973e1ed" providerId="AD" clId="Web-{B2909FCC-C272-44F1-88C7-6E5263037177}"/>
    <pc:docChg chg="modSld">
      <pc:chgData name="MARINA PEIXOTO GUIMARAES" userId="S::marina.guimaraes@fatec.sp.gov.br::b11d8c45-d96e-4871-801a-bb708973e1ed" providerId="AD" clId="Web-{B2909FCC-C272-44F1-88C7-6E5263037177}" dt="2022-05-11T00:04:33.711" v="6" actId="1076"/>
      <pc:docMkLst>
        <pc:docMk/>
      </pc:docMkLst>
      <pc:sldChg chg="modSp">
        <pc:chgData name="MARINA PEIXOTO GUIMARAES" userId="S::marina.guimaraes@fatec.sp.gov.br::b11d8c45-d96e-4871-801a-bb708973e1ed" providerId="AD" clId="Web-{B2909FCC-C272-44F1-88C7-6E5263037177}" dt="2022-05-11T00:04:33.711" v="6" actId="1076"/>
        <pc:sldMkLst>
          <pc:docMk/>
          <pc:sldMk cId="4277394828" sldId="344"/>
        </pc:sldMkLst>
        <pc:spChg chg="mod">
          <ac:chgData name="MARINA PEIXOTO GUIMARAES" userId="S::marina.guimaraes@fatec.sp.gov.br::b11d8c45-d96e-4871-801a-bb708973e1ed" providerId="AD" clId="Web-{B2909FCC-C272-44F1-88C7-6E5263037177}" dt="2022-05-11T00:04:33.711" v="6" actId="1076"/>
          <ac:spMkLst>
            <pc:docMk/>
            <pc:sldMk cId="4277394828" sldId="344"/>
            <ac:spMk id="22" creationId="{D7B55872-C7D4-4330-BAD7-699F1796FAB1}"/>
          </ac:spMkLst>
        </pc:spChg>
      </pc:sldChg>
      <pc:sldChg chg="modSp">
        <pc:chgData name="MARINA PEIXOTO GUIMARAES" userId="S::marina.guimaraes@fatec.sp.gov.br::b11d8c45-d96e-4871-801a-bb708973e1ed" providerId="AD" clId="Web-{B2909FCC-C272-44F1-88C7-6E5263037177}" dt="2022-05-11T00:01:32.810" v="0" actId="1076"/>
        <pc:sldMkLst>
          <pc:docMk/>
          <pc:sldMk cId="1868915040" sldId="345"/>
        </pc:sldMkLst>
        <pc:spChg chg="mod">
          <ac:chgData name="MARINA PEIXOTO GUIMARAES" userId="S::marina.guimaraes@fatec.sp.gov.br::b11d8c45-d96e-4871-801a-bb708973e1ed" providerId="AD" clId="Web-{B2909FCC-C272-44F1-88C7-6E5263037177}" dt="2022-05-11T00:01:32.810" v="0" actId="1076"/>
          <ac:spMkLst>
            <pc:docMk/>
            <pc:sldMk cId="1868915040" sldId="345"/>
            <ac:spMk id="2" creationId="{A4E5CCDC-7BBC-4241-9142-D6D2159FA119}"/>
          </ac:spMkLst>
        </pc:spChg>
      </pc:sldChg>
      <pc:sldChg chg="modSp">
        <pc:chgData name="MARINA PEIXOTO GUIMARAES" userId="S::marina.guimaraes@fatec.sp.gov.br::b11d8c45-d96e-4871-801a-bb708973e1ed" providerId="AD" clId="Web-{B2909FCC-C272-44F1-88C7-6E5263037177}" dt="2022-05-11T00:04:32.976" v="5"/>
        <pc:sldMkLst>
          <pc:docMk/>
          <pc:sldMk cId="1137646983" sldId="431"/>
        </pc:sldMkLst>
        <pc:graphicFrameChg chg="modGraphic">
          <ac:chgData name="MARINA PEIXOTO GUIMARAES" userId="S::marina.guimaraes@fatec.sp.gov.br::b11d8c45-d96e-4871-801a-bb708973e1ed" providerId="AD" clId="Web-{B2909FCC-C272-44F1-88C7-6E5263037177}" dt="2022-05-11T00:04:32.976" v="5"/>
          <ac:graphicFrameMkLst>
            <pc:docMk/>
            <pc:sldMk cId="1137646983" sldId="431"/>
            <ac:graphicFrameMk id="2" creationId="{58883AC9-3222-4F59-8DFF-C792F5A3969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0AEA-667E-4471-9EA1-634D91F3E8E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F4F-5E32-415E-9E6D-323C36BAC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6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</a:t>
            </a:r>
            <a:endParaRPr sz="5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689359" y="297898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hipótese para proporção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546103" y="1010032"/>
            <a:ext cx="11125202" cy="6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proporção populacional com o teste z.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546103" y="1664636"/>
            <a:ext cx="10515600" cy="96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usado sob a condição de que a distribuição binomial pode ser aproximada pela normal.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2982907" y="3682790"/>
            <a:ext cx="1564980" cy="1356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D59E6D-1BD6-EC9D-AA2D-840613983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72" y="2828077"/>
            <a:ext cx="2957717" cy="3440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Em uma pesquisa de produtos foi relatado que mais de 55% das pessoas compram um produto A regularmente. Outra pesquisa testa essa afirmação e entrevista 500 pessoas sobre a compra desse produto A, obtendo a resposta de compra do produto A por 300 pessoas. Considerando o nível de significância de 0,05, determine se há evidências para apoiar a afirmação da primeira pesquisa. </a:t>
            </a:r>
            <a:endParaRPr dirty="0"/>
          </a:p>
        </p:txBody>
      </p:sp>
      <p:sp>
        <p:nvSpPr>
          <p:cNvPr id="167" name="Google Shape;167;p10"/>
          <p:cNvSpPr txBox="1"/>
          <p:nvPr/>
        </p:nvSpPr>
        <p:spPr>
          <a:xfrm>
            <a:off x="1950708" y="2790079"/>
            <a:ext cx="2065758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4391053" y="2790078"/>
            <a:ext cx="200484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533399" y="3305221"/>
            <a:ext cx="1564980" cy="13560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33399" y="5009565"/>
            <a:ext cx="3960571" cy="16374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0155" y="2627882"/>
            <a:ext cx="4056090" cy="27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4738374" y="5586039"/>
            <a:ext cx="7173566" cy="1189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Conclusão: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nível de significância de 0,05, pode-se afirmar que mais do que 55% das pessoas compram o produto A.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858128" y="450518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de hipóteses com uma amostra ou uma população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testes de afirmações sobre um parâmetro.</a:t>
            </a:r>
            <a:endParaRPr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533399" y="2115411"/>
            <a:ext cx="11125202" cy="8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que utiliza estatísticas amostrais para testar uma hipótese (afirmação original) e aceitá-la ou rejeitá-la.</a:t>
            </a:r>
            <a:endParaRPr dirty="0"/>
          </a:p>
        </p:txBody>
      </p:sp>
      <p:sp>
        <p:nvSpPr>
          <p:cNvPr id="93" name="Google Shape;93;p2"/>
          <p:cNvSpPr txBox="1"/>
          <p:nvPr/>
        </p:nvSpPr>
        <p:spPr>
          <a:xfrm>
            <a:off x="533399" y="3287398"/>
            <a:ext cx="11125202" cy="192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duas hipóteses:</a:t>
            </a:r>
            <a:endParaRPr dirty="0"/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nula (H</a:t>
            </a:r>
            <a:r>
              <a:rPr lang="pt-BR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alternativa (H</a:t>
            </a:r>
            <a:r>
              <a:rPr lang="pt-BR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oposto da hipótese nula. </a:t>
            </a:r>
            <a:endParaRPr dirty="0"/>
          </a:p>
        </p:txBody>
      </p:sp>
      <p:sp>
        <p:nvSpPr>
          <p:cNvPr id="94" name="Google Shape;94;p2"/>
          <p:cNvSpPr txBox="1"/>
          <p:nvPr/>
        </p:nvSpPr>
        <p:spPr>
          <a:xfrm>
            <a:off x="858128" y="5134863"/>
            <a:ext cx="1764136" cy="984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059965" y="5134862"/>
            <a:ext cx="1765740" cy="9848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064075" y="5134861"/>
            <a:ext cx="1765740" cy="9848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0528" y="1579529"/>
            <a:ext cx="51530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722" y="1731929"/>
            <a:ext cx="47720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392722" y="378288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três tipos de testes: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392722" y="1731929"/>
            <a:ext cx="1324978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586" r="-4585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705885" y="1731929"/>
            <a:ext cx="1324978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607" r="-506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41939" y="4345158"/>
            <a:ext cx="5559186" cy="224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3443381" y="4810930"/>
            <a:ext cx="1323375" cy="73866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068" r="-460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1055211" y="1242493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Unicaudal à esquerda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7450082" y="1167096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Unicaudal à direita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5416141" y="3880924"/>
            <a:ext cx="161078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Bicaudal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618977" y="46118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erro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I: hipótese nula rejeitada quando ela for verdadeira.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33399" y="2115411"/>
            <a:ext cx="11125202" cy="8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II: aceita a hipótese nula (não rejeita) sendo ela falsa.</a:t>
            </a:r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609969" y="3429000"/>
          <a:ext cx="9179925" cy="1554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DECISÃO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Ho verdadeira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Ho falsa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NÃO rejeição de Ho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Decisão correta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Erro tipo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Rejeição de Ho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Erro tipo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Decisão correta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618977" y="46118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(</a:t>
            </a:r>
            <a:r>
              <a:rPr lang="pt-BR" sz="36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Probabilidade máxima permitida para cometer o erro tipo I.</a:t>
            </a:r>
            <a:endParaRPr dirty="0"/>
          </a:p>
        </p:txBody>
      </p:sp>
      <p:sp>
        <p:nvSpPr>
          <p:cNvPr id="111" name="Google Shape;111;p4"/>
          <p:cNvSpPr txBox="1"/>
          <p:nvPr/>
        </p:nvSpPr>
        <p:spPr>
          <a:xfrm>
            <a:off x="533399" y="2115411"/>
            <a:ext cx="11125202" cy="258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 de significância mais utilizados: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0,10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0,05</a:t>
            </a:r>
            <a:endParaRPr sz="2800" b="1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0,01</a:t>
            </a:r>
            <a:endParaRPr sz="2800" b="1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2AD965E4-0CF4-AEB3-090F-B3F0ACE3FF78}"/>
              </a:ext>
            </a:extLst>
          </p:cNvPr>
          <p:cNvSpPr txBox="1"/>
          <p:nvPr/>
        </p:nvSpPr>
        <p:spPr>
          <a:xfrm>
            <a:off x="533399" y="5142546"/>
            <a:ext cx="11125202" cy="99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Nível de confiança (c):    c = 1 – </a:t>
            </a:r>
            <a:r>
              <a:rPr lang="pt-BR" sz="3200" b="1" dirty="0">
                <a:solidFill>
                  <a:schemeClr val="dk1"/>
                </a:solidFill>
                <a:ea typeface="Noto Sans Symbols"/>
                <a:cs typeface="Noto Sans Symbols"/>
                <a:sym typeface="Noto Sans Symbols"/>
              </a:rPr>
              <a:t>α </a:t>
            </a:r>
            <a:r>
              <a:rPr lang="pt-BR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14029" y="30423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Z para média amostral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33399" y="1112048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quando a distribuição é normal e o desvio padrão seja conhecido. É denominado de estatística do teste padronizado z.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533399" y="4404679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n &gt; 30, pode utilizar o desvio padrão da amostra (S) no lugar do desvio padrão da população (σ).</a:t>
            </a:r>
            <a:endParaRPr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4904404" y="2701631"/>
            <a:ext cx="1563954" cy="1186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587" y="-15495"/>
            <a:ext cx="7962313" cy="68008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0;p6">
            <a:extLst>
              <a:ext uri="{FF2B5EF4-FFF2-40B4-BE49-F238E27FC236}">
                <a16:creationId xmlns:a16="http://schemas.microsoft.com/office/drawing/2014/main" id="{7D20D204-161F-CFD5-7342-1D7FC2DA000C}"/>
              </a:ext>
            </a:extLst>
          </p:cNvPr>
          <p:cNvSpPr txBox="1"/>
          <p:nvPr/>
        </p:nvSpPr>
        <p:spPr>
          <a:xfrm>
            <a:off x="0" y="908917"/>
            <a:ext cx="3038168" cy="41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pelo valor de 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≥ </a:t>
            </a:r>
            <a:r>
              <a:rPr lang="el-G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(aceita Ho)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 </a:t>
            </a:r>
            <a:r>
              <a:rPr lang="el-G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(rejeita Ho)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 bicaudal deve dobrar o valor de p.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0;p6">
            <a:extLst>
              <a:ext uri="{FF2B5EF4-FFF2-40B4-BE49-F238E27FC236}">
                <a16:creationId xmlns:a16="http://schemas.microsoft.com/office/drawing/2014/main" id="{49F56089-594D-18D3-990A-28583B0BAA2E}"/>
              </a:ext>
            </a:extLst>
          </p:cNvPr>
          <p:cNvSpPr txBox="1"/>
          <p:nvPr/>
        </p:nvSpPr>
        <p:spPr>
          <a:xfrm>
            <a:off x="631722" y="223268"/>
            <a:ext cx="10928555" cy="9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pela região de Rejeição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CCD453-8C5A-591B-76D2-9574A812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304" y="3649402"/>
            <a:ext cx="2772696" cy="3224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06EA0-78E2-B9E6-9D7F-8B2FED55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" y="1087337"/>
            <a:ext cx="10517950" cy="2562065"/>
          </a:xfrm>
          <a:prstGeom prst="rect">
            <a:avLst/>
          </a:prstGeom>
        </p:spPr>
      </p:pic>
      <p:sp>
        <p:nvSpPr>
          <p:cNvPr id="5" name="Google Shape;119;p5">
            <a:extLst>
              <a:ext uri="{FF2B5EF4-FFF2-40B4-BE49-F238E27FC236}">
                <a16:creationId xmlns:a16="http://schemas.microsoft.com/office/drawing/2014/main" id="{5C6D0B35-17DE-7F33-FCD1-A4B3A8EDB6F6}"/>
              </a:ext>
            </a:extLst>
          </p:cNvPr>
          <p:cNvSpPr txBox="1"/>
          <p:nvPr/>
        </p:nvSpPr>
        <p:spPr>
          <a:xfrm>
            <a:off x="1132443" y="3649402"/>
            <a:ext cx="1324978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586" r="-4585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" name="Google Shape;120;p5">
            <a:extLst>
              <a:ext uri="{FF2B5EF4-FFF2-40B4-BE49-F238E27FC236}">
                <a16:creationId xmlns:a16="http://schemas.microsoft.com/office/drawing/2014/main" id="{25BD3C57-ABC2-B3A4-F4B1-B361F5ABFEA9}"/>
              </a:ext>
            </a:extLst>
          </p:cNvPr>
          <p:cNvSpPr txBox="1"/>
          <p:nvPr/>
        </p:nvSpPr>
        <p:spPr>
          <a:xfrm>
            <a:off x="4609858" y="3649402"/>
            <a:ext cx="1324978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607" r="-506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9A91596B-CFF4-2B3E-6C2A-45612BD2BF8D}"/>
              </a:ext>
            </a:extLst>
          </p:cNvPr>
          <p:cNvSpPr txBox="1"/>
          <p:nvPr/>
        </p:nvSpPr>
        <p:spPr>
          <a:xfrm>
            <a:off x="7895088" y="3649402"/>
            <a:ext cx="1323375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068" r="-460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54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Uma drogaria informa que a média do tempo de entrega de um medicamento é menor que 38 minutos. Foi realizada uma amostragem de 36 entregas de medicamentos para verificar o tempo de entrega e foi obtido uma média de 36,5 minutos com desvio padrão de 3,5 minutos, considerando</a:t>
            </a:r>
            <a:r>
              <a:rPr lang="pt-BR" sz="2800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de 0,01, há evidência suficiente para apoiar a afirmação da drogaria? </a:t>
            </a:r>
            <a:endParaRPr dirty="0"/>
          </a:p>
        </p:txBody>
      </p:sp>
      <p:sp>
        <p:nvSpPr>
          <p:cNvPr id="144" name="Google Shape;144;p8"/>
          <p:cNvSpPr txBox="1"/>
          <p:nvPr/>
        </p:nvSpPr>
        <p:spPr>
          <a:xfrm>
            <a:off x="533399" y="2842997"/>
            <a:ext cx="3285451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4483732" y="2824145"/>
            <a:ext cx="32245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1147082" y="3681244"/>
            <a:ext cx="1563954" cy="1186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534821" y="5235298"/>
            <a:ext cx="3628109" cy="12924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6970944" y="3676531"/>
            <a:ext cx="5221056" cy="44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 &lt; 0,01, então:</a:t>
            </a:r>
            <a:r>
              <a:rPr lang="pt-BR" dirty="0">
                <a:sym typeface="Calibri"/>
              </a:rPr>
              <a:t>   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Rejeita Ho.</a:t>
            </a:r>
            <a:endParaRPr dirty="0"/>
          </a:p>
        </p:txBody>
      </p:sp>
      <p:sp>
        <p:nvSpPr>
          <p:cNvPr id="149" name="Google Shape;149;p8"/>
          <p:cNvSpPr txBox="1"/>
          <p:nvPr/>
        </p:nvSpPr>
        <p:spPr>
          <a:xfrm>
            <a:off x="9131640" y="2679002"/>
            <a:ext cx="2754664" cy="99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 tabela: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0,0051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AFA4C-7981-C303-F77B-314610C45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944" y="4162529"/>
            <a:ext cx="4806874" cy="2661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B0BDE73820D44492CD9C120C724F02" ma:contentTypeVersion="2" ma:contentTypeDescription="Crie um novo documento." ma:contentTypeScope="" ma:versionID="f94aca5688f333acc24925c3e7fc1a4a">
  <xsd:schema xmlns:xsd="http://www.w3.org/2001/XMLSchema" xmlns:xs="http://www.w3.org/2001/XMLSchema" xmlns:p="http://schemas.microsoft.com/office/2006/metadata/properties" xmlns:ns2="0e8a1a3e-73c7-4d40-9fa7-514e93edb6ba" targetNamespace="http://schemas.microsoft.com/office/2006/metadata/properties" ma:root="true" ma:fieldsID="46f0e5e29529422a05806e89313c28ac" ns2:_="">
    <xsd:import namespace="0e8a1a3e-73c7-4d40-9fa7-514e93edb6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a1a3e-73c7-4d40-9fa7-514e93edb6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7DB67E-E947-4143-BD95-B954570D5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a1a3e-73c7-4d40-9fa7-514e93edb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A50413-E10A-4CD7-B211-FB0FADC095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58752-A703-4B4F-BCA6-C645FE8C23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484</Words>
  <Application>Microsoft Office PowerPoint</Application>
  <PresentationFormat>Widescreen</PresentationFormat>
  <Paragraphs>85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399</cp:revision>
  <dcterms:created xsi:type="dcterms:W3CDTF">2020-11-26T18:44:25Z</dcterms:created>
  <dcterms:modified xsi:type="dcterms:W3CDTF">2023-05-23T19:41:37Z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0x010100D2B0BDE73820D44492CD9C120C724F02</vt:lpwstr>
  </property>
</Properties>
</file>