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  <p:sldMasterId id="2147483672" r:id="rId3"/>
    <p:sldMasterId id="2147483677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6" r:id="rId6"/>
    <p:sldId id="292" r:id="rId7"/>
    <p:sldId id="288" r:id="rId8"/>
    <p:sldId id="278" r:id="rId9"/>
    <p:sldId id="291" r:id="rId10"/>
    <p:sldId id="289" r:id="rId11"/>
    <p:sldId id="293" r:id="rId12"/>
    <p:sldId id="290" r:id="rId13"/>
    <p:sldId id="294" r:id="rId14"/>
    <p:sldId id="295" r:id="rId15"/>
    <p:sldId id="296" r:id="rId16"/>
    <p:sldId id="297" r:id="rId17"/>
    <p:sldId id="285" r:id="rId18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85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6408" autoAdjust="0"/>
  </p:normalViewPr>
  <p:slideViewPr>
    <p:cSldViewPr snapToGrid="0" showGuides="1">
      <p:cViewPr>
        <p:scale>
          <a:sx n="60" d="100"/>
          <a:sy n="60" d="100"/>
        </p:scale>
        <p:origin x="422" y="34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8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8348F61-903F-4A92-BD1D-F4D50DEE5616}" type="datetime1">
              <a:rPr lang="pt-BR" smtClean="0"/>
              <a:t>31/07/2021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1DD10-601E-4934-9857-CBBA808B825D}" type="datetime1">
              <a:rPr lang="pt-BR" smtClean="0"/>
              <a:pPr/>
              <a:t>31/07/2021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 smtClean="0"/>
              <a:t>Editar estilos de texto Mestre</a:t>
            </a:r>
          </a:p>
          <a:p>
            <a:pPr lvl="1" rtl="0"/>
            <a:r>
              <a:rPr lang="pt-BR" noProof="0" dirty="0" smtClean="0"/>
              <a:t>Segundo nível</a:t>
            </a:r>
          </a:p>
          <a:p>
            <a:pPr lvl="2" rtl="0"/>
            <a:r>
              <a:rPr lang="pt-BR" noProof="0" dirty="0" smtClean="0"/>
              <a:t>Terceiro nível</a:t>
            </a:r>
          </a:p>
          <a:p>
            <a:pPr lvl="3" rtl="0"/>
            <a:r>
              <a:rPr lang="pt-BR" noProof="0" dirty="0" smtClean="0"/>
              <a:t>Quarto nível</a:t>
            </a:r>
          </a:p>
          <a:p>
            <a:pPr lvl="4" rtl="0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5967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7795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3379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7421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F29976-2CBF-4990-8F20-325FD5BF326A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4553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4854B1-7194-4201-B7CA-4735A9DC7A83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9692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 smtClean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A197FC-5BCA-4F4D-9F82-64AFC200E358}" type="datetime1">
              <a:rPr lang="pt-BR" noProof="0" smtClean="0"/>
              <a:t>31/07/2021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604A03-7973-4BC4-9222-74CFA49BB370}" type="datetime1">
              <a:rPr lang="pt-BR" noProof="0" smtClean="0"/>
              <a:t>31/07/2021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130B9D-1A45-452F-AC16-D36CD5C4EA6A}" type="datetime1">
              <a:rPr lang="pt-BR" noProof="0" smtClean="0"/>
              <a:t>31/07/2021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88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86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3960063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0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17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012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67072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112560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9EAAF2-1359-4DAA-92D0-EC18028594EE}" type="datetime1">
              <a:rPr lang="pt-BR" noProof="0" smtClean="0"/>
              <a:t>31/07/2021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12907196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634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68317" y="685801"/>
            <a:ext cx="2853267" cy="5440363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685801"/>
            <a:ext cx="8358717" cy="5440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912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exto 3">
            <a:extLst>
              <a:ext uri="{FF2B5EF4-FFF2-40B4-BE49-F238E27FC236}">
                <a16:creationId xmlns:a16="http://schemas.microsoft.com/office/drawing/2014/main" id="{E80E6996-17AA-4CE5-9105-AD8FA450C5F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610467" y="2127572"/>
            <a:ext cx="7040948" cy="302888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pt-BR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Texto: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Opção 1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: descrição aqui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Opção 2:</a:t>
            </a:r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 descrição aqui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>
              <a:solidFill>
                <a:schemeClr val="tx1">
                  <a:lumMod val="50000"/>
                  <a:lumOff val="50000"/>
                </a:schemeClr>
              </a:solidFill>
              <a:latin typeface="Corbel" panose="020B0503020204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Opção 3: descrição aqui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>
              <a:solidFill>
                <a:schemeClr val="tx1">
                  <a:lumMod val="50000"/>
                  <a:lumOff val="50000"/>
                </a:schemeClr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  <a:latin typeface="Corbel" panose="020B0503020204020204" pitchFamily="34" charset="0"/>
            </a:endParaRPr>
          </a:p>
        </p:txBody>
      </p:sp>
      <p:pic>
        <p:nvPicPr>
          <p:cNvPr id="7" name="Imagem 6" descr="Uma imagem contendo pessoa, no interior, mesa, mulher&#10;&#10;Descrição gerada automaticamente">
            <a:extLst>
              <a:ext uri="{FF2B5EF4-FFF2-40B4-BE49-F238E27FC236}">
                <a16:creationId xmlns:a16="http://schemas.microsoft.com/office/drawing/2014/main" id="{E2FEE8D7-AAD4-464D-8416-C277CA54F4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07894"/>
            <a:ext cx="2023366" cy="3850105"/>
          </a:xfrm>
          <a:prstGeom prst="rect">
            <a:avLst/>
          </a:prstGeom>
        </p:spPr>
      </p:pic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DFF8095F-6D5E-4969-A0D7-5BC812296CB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857080" y="767991"/>
            <a:ext cx="8794334" cy="43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pt-BR" sz="2400" kern="1200" dirty="0" smtClean="0">
                <a:solidFill>
                  <a:srgbClr val="573A3B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Subtítulo nesta linha.</a:t>
            </a:r>
          </a:p>
        </p:txBody>
      </p:sp>
      <p:sp>
        <p:nvSpPr>
          <p:cNvPr id="23" name="Título 22">
            <a:extLst>
              <a:ext uri="{FF2B5EF4-FFF2-40B4-BE49-F238E27FC236}">
                <a16:creationId xmlns:a16="http://schemas.microsoft.com/office/drawing/2014/main" id="{87235D70-E704-44F0-873C-243E1AE1F5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57080" y="340560"/>
            <a:ext cx="8794334" cy="42743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pt-BR" sz="2800" b="1" dirty="0">
                <a:solidFill>
                  <a:srgbClr val="297550"/>
                </a:solidFill>
                <a:latin typeface="Corbel" panose="020B0503020204020204" pitchFamily="34" charset="0"/>
              </a:rPr>
              <a:t>Título Aqui</a:t>
            </a:r>
          </a:p>
        </p:txBody>
      </p:sp>
    </p:spTree>
    <p:extLst>
      <p:ext uri="{BB962C8B-B14F-4D97-AF65-F5344CB8AC3E}">
        <p14:creationId xmlns:p14="http://schemas.microsoft.com/office/powerpoint/2010/main" val="37332058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omem em frente a tela de um computador&#10;&#10;Descrição gerada automaticamente">
            <a:extLst>
              <a:ext uri="{FF2B5EF4-FFF2-40B4-BE49-F238E27FC236}">
                <a16:creationId xmlns:a16="http://schemas.microsoft.com/office/drawing/2014/main" id="{B7ED3752-9D12-4408-AD92-A40F2DC264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69096" y="2550695"/>
            <a:ext cx="1922904" cy="4307305"/>
          </a:xfrm>
          <a:prstGeom prst="rect">
            <a:avLst/>
          </a:prstGeom>
        </p:spPr>
      </p:pic>
      <p:sp>
        <p:nvSpPr>
          <p:cNvPr id="13" name="Espaço Reservado para Texto 2">
            <a:extLst>
              <a:ext uri="{FF2B5EF4-FFF2-40B4-BE49-F238E27FC236}">
                <a16:creationId xmlns:a16="http://schemas.microsoft.com/office/drawing/2014/main" id="{D479A75C-EEAB-46C2-95D6-44E63902A2F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857080" y="767991"/>
            <a:ext cx="8794334" cy="43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pt-BR" sz="2400" kern="1200" dirty="0" smtClean="0">
                <a:solidFill>
                  <a:srgbClr val="573A3B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Subtítulo nesta linha.</a:t>
            </a:r>
          </a:p>
        </p:txBody>
      </p:sp>
      <p:sp>
        <p:nvSpPr>
          <p:cNvPr id="14" name="Espaço Reservado para Texto 3">
            <a:extLst>
              <a:ext uri="{FF2B5EF4-FFF2-40B4-BE49-F238E27FC236}">
                <a16:creationId xmlns:a16="http://schemas.microsoft.com/office/drawing/2014/main" id="{E3F552C3-9DDA-415F-BFB5-4B0B8E9DF3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857084" y="2136999"/>
            <a:ext cx="7334050" cy="302888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pt-BR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Texto: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Opção 1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: descrição aqui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Opção 2:</a:t>
            </a:r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 descrição aqui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>
              <a:solidFill>
                <a:schemeClr val="tx1">
                  <a:lumMod val="50000"/>
                  <a:lumOff val="50000"/>
                </a:schemeClr>
              </a:solidFill>
              <a:latin typeface="Corbel" panose="020B0503020204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Opção 3: descrição aqui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>
              <a:solidFill>
                <a:schemeClr val="tx1">
                  <a:lumMod val="50000"/>
                  <a:lumOff val="50000"/>
                </a:schemeClr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7" name="Título 22">
            <a:extLst>
              <a:ext uri="{FF2B5EF4-FFF2-40B4-BE49-F238E27FC236}">
                <a16:creationId xmlns:a16="http://schemas.microsoft.com/office/drawing/2014/main" id="{217AB465-488B-47E0-ADDD-B13B3B1A91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57080" y="340560"/>
            <a:ext cx="8794334" cy="42743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pt-BR" sz="2800" b="1" dirty="0">
                <a:solidFill>
                  <a:srgbClr val="297550"/>
                </a:solidFill>
                <a:latin typeface="Corbel" panose="020B0503020204020204" pitchFamily="34" charset="0"/>
              </a:rPr>
              <a:t>Título Aqui</a:t>
            </a:r>
          </a:p>
        </p:txBody>
      </p:sp>
    </p:spTree>
    <p:extLst>
      <p:ext uri="{BB962C8B-B14F-4D97-AF65-F5344CB8AC3E}">
        <p14:creationId xmlns:p14="http://schemas.microsoft.com/office/powerpoint/2010/main" val="2144788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la de computador com imagem de mulher olhando para o lado&#10;&#10;Descrição gerada automaticamente">
            <a:extLst>
              <a:ext uri="{FF2B5EF4-FFF2-40B4-BE49-F238E27FC236}">
                <a16:creationId xmlns:a16="http://schemas.microsoft.com/office/drawing/2014/main" id="{F91651FE-77E2-4368-A760-F59B12E359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953211" cy="3934326"/>
          </a:xfrm>
          <a:prstGeom prst="rect">
            <a:avLst/>
          </a:prstGeom>
        </p:spPr>
      </p:pic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8936C592-A5A2-4929-8C8F-7439BF805BA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857080" y="767991"/>
            <a:ext cx="8794334" cy="4314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pt-BR" sz="2400" kern="1200" dirty="0" smtClean="0">
                <a:solidFill>
                  <a:srgbClr val="573A3B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Subtítulo nesta linha.</a:t>
            </a:r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7C111BEE-979F-4F0F-BB11-B3FFA3B6DB4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610467" y="2127572"/>
            <a:ext cx="7040948" cy="302888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pt-BR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Texto: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Opção 1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: descrição aqui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Opção 2:</a:t>
            </a:r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 descrição aqui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>
              <a:solidFill>
                <a:schemeClr val="tx1">
                  <a:lumMod val="50000"/>
                  <a:lumOff val="50000"/>
                </a:schemeClr>
              </a:solidFill>
              <a:latin typeface="Corbel" panose="020B0503020204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Opção 3: descrição aqui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>
              <a:solidFill>
                <a:schemeClr val="tx1">
                  <a:lumMod val="50000"/>
                  <a:lumOff val="50000"/>
                </a:schemeClr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0" name="Título 22">
            <a:extLst>
              <a:ext uri="{FF2B5EF4-FFF2-40B4-BE49-F238E27FC236}">
                <a16:creationId xmlns:a16="http://schemas.microsoft.com/office/drawing/2014/main" id="{30FABD0D-FF32-4672-A9BB-FA0719EFFF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57080" y="340560"/>
            <a:ext cx="8794334" cy="42743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pt-BR" sz="2800" b="1" dirty="0">
                <a:solidFill>
                  <a:srgbClr val="297550"/>
                </a:solidFill>
                <a:latin typeface="Corbel" panose="020B0503020204020204" pitchFamily="34" charset="0"/>
              </a:rPr>
              <a:t>Título Aqui</a:t>
            </a:r>
          </a:p>
        </p:txBody>
      </p:sp>
    </p:spTree>
    <p:extLst>
      <p:ext uri="{BB962C8B-B14F-4D97-AF65-F5344CB8AC3E}">
        <p14:creationId xmlns:p14="http://schemas.microsoft.com/office/powerpoint/2010/main" val="196087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5">
            <a:extLst>
              <a:ext uri="{FF2B5EF4-FFF2-40B4-BE49-F238E27FC236}">
                <a16:creationId xmlns:a16="http://schemas.microsoft.com/office/drawing/2014/main" id="{DDA3F0C4-5AE3-4C70-B8C9-DEA3AFF05C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91717" y="4401446"/>
            <a:ext cx="5193270" cy="58400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 sz="4400" b="1" dirty="0">
                <a:solidFill>
                  <a:srgbClr val="B9B288"/>
                </a:solidFill>
                <a:latin typeface="Corbel" panose="020B0503020204020204" pitchFamily="34" charset="0"/>
              </a:rPr>
              <a:t>Título de Capítulo</a:t>
            </a:r>
            <a:endParaRPr lang="pt-BR" sz="4400" dirty="0"/>
          </a:p>
        </p:txBody>
      </p:sp>
      <p:sp>
        <p:nvSpPr>
          <p:cNvPr id="12" name="Espaço Reservado para Texto 10">
            <a:extLst>
              <a:ext uri="{FF2B5EF4-FFF2-40B4-BE49-F238E27FC236}">
                <a16:creationId xmlns:a16="http://schemas.microsoft.com/office/drawing/2014/main" id="{D182079A-2CBB-4837-9BF3-DF9CF02C4A2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91719" y="4985451"/>
            <a:ext cx="5193269" cy="58400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2pPr>
              <a:defRPr sz="2400"/>
            </a:lvl2pPr>
            <a:lvl3pPr>
              <a:defRPr sz="2400"/>
            </a:lvl3pPr>
            <a:lvl4pPr>
              <a:defRPr sz="2200"/>
            </a:lvl4pPr>
            <a:lvl5pPr>
              <a:defRPr sz="2400"/>
            </a:lvl5pPr>
            <a:lvl6pPr>
              <a:defRPr sz="2200"/>
            </a:lvl6pPr>
            <a:lvl7pPr>
              <a:defRPr sz="2400"/>
            </a:lvl7pPr>
            <a:lvl8pPr>
              <a:defRPr sz="2200"/>
            </a:lvl8pPr>
          </a:lstStyle>
          <a:p>
            <a:pPr algn="r"/>
            <a:r>
              <a:rPr lang="pt-BR" sz="3600" dirty="0">
                <a:solidFill>
                  <a:srgbClr val="297550"/>
                </a:solidFill>
                <a:latin typeface="Corbel" panose="020B0503020204020204" pitchFamily="34" charset="0"/>
              </a:rPr>
              <a:t>Subtítulo</a:t>
            </a:r>
          </a:p>
        </p:txBody>
      </p:sp>
      <p:pic>
        <p:nvPicPr>
          <p:cNvPr id="7" name="Imagem 6" descr="Uma imagem contendo texto, desenho, relógio&#10;&#10;Descrição gerada automaticamente">
            <a:extLst>
              <a:ext uri="{FF2B5EF4-FFF2-40B4-BE49-F238E27FC236}">
                <a16:creationId xmlns:a16="http://schemas.microsoft.com/office/drawing/2014/main" id="{DFD400DC-3D54-4200-BC50-7AD965D8F7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46623" y="455480"/>
            <a:ext cx="63246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5063752-CAAC-42CD-89EC-3D233D8DB8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47986" y="223520"/>
            <a:ext cx="737003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4428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74963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 userDrawn="1"/>
        </p:nvSpPr>
        <p:spPr>
          <a:xfrm>
            <a:off x="10101262" y="6550223"/>
            <a:ext cx="2090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C6C64">
                    <a:alpha val="20000"/>
                  </a:srgbClr>
                </a:solidFill>
                <a:effectLst/>
                <a:uLnTx/>
                <a:uFillTx/>
                <a:latin typeface="VAG Rounded Std Light" charset="0"/>
                <a:ea typeface="VAG Rounded Std Light" charset="0"/>
                <a:cs typeface="VAG Rounded Std Light" charset="0"/>
              </a:rPr>
              <a:t>TI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srgbClr val="6C6C64">
                  <a:alpha val="20000"/>
                </a:srgbClr>
              </a:solidFill>
              <a:effectLst/>
              <a:uLnTx/>
              <a:uFillTx/>
              <a:latin typeface="VAG Rounded Std Light" charset="0"/>
              <a:ea typeface="VAG Rounded Std Light" charset="0"/>
              <a:cs typeface="VAG Rounded Std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8280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 userDrawn="1"/>
        </p:nvSpPr>
        <p:spPr>
          <a:xfrm>
            <a:off x="10101262" y="6550223"/>
            <a:ext cx="2090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20000"/>
                  </a:prstClr>
                </a:solidFill>
                <a:effectLst/>
                <a:uLnTx/>
                <a:uFillTx/>
                <a:latin typeface="VAG Rounded Std Light" charset="0"/>
                <a:ea typeface="VAG Rounded Std Light" charset="0"/>
                <a:cs typeface="VAG Rounded Std Light" charset="0"/>
              </a:rPr>
              <a:t>TI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20000"/>
                </a:prstClr>
              </a:solidFill>
              <a:effectLst/>
              <a:uLnTx/>
              <a:uFillTx/>
              <a:latin typeface="VAG Rounded Std Light" charset="0"/>
              <a:ea typeface="VAG Rounded Std Light" charset="0"/>
              <a:cs typeface="VAG Rounded Std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454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5E3AA6-3E77-4EDD-A5D3-91497A83F745}" type="datetime1">
              <a:rPr lang="pt-BR" noProof="0" smtClean="0"/>
              <a:t>31/07/2021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userDrawn="1">
  <p:cSld name="Texto e Título Vertical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616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33B832-A218-4C52-AD98-17F0930C59CC}" type="datetime1">
              <a:rPr lang="pt-BR" noProof="0" smtClean="0"/>
              <a:t>31/07/2021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51457D-773F-4388-805A-0245A2DC7FA6}" type="datetime1">
              <a:rPr lang="pt-BR" noProof="0" smtClean="0"/>
              <a:t>31/07/2021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BDAD40-2C61-41F0-AC0A-B8DA56506CF8}" type="datetime1">
              <a:rPr lang="pt-BR" noProof="0" smtClean="0"/>
              <a:t>31/07/2021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5F0EE2-8399-4909-BF8E-74D816C91647}" type="datetime1">
              <a:rPr lang="pt-BR" noProof="0" smtClean="0"/>
              <a:t>31/07/2021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C62C37-8077-44BC-A52B-E2531EDBA2DE}" type="datetime1">
              <a:rPr lang="pt-BR" noProof="0" smtClean="0"/>
              <a:t>31/07/2021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4235C6-032F-4A2C-8BCF-60C0B3B0EFA5}" type="datetime1">
              <a:rPr lang="pt-BR" noProof="0" smtClean="0"/>
              <a:t>31/07/2021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 smtClean="0"/>
              <a:t>Clique para editar o estilo de título Mestre</a:t>
            </a:r>
            <a:endParaRPr lang="pt-BR" noProof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 smtClean="0"/>
              <a:t>Editar estilos de texto Mestre</a:t>
            </a:r>
          </a:p>
          <a:p>
            <a:pPr lvl="1" rtl="0"/>
            <a:r>
              <a:rPr lang="pt-BR" noProof="0" dirty="0" smtClean="0"/>
              <a:t>Segundo nível</a:t>
            </a:r>
          </a:p>
          <a:p>
            <a:pPr lvl="2" rtl="0"/>
            <a:r>
              <a:rPr lang="pt-BR" noProof="0" dirty="0" smtClean="0"/>
              <a:t>Terceiro nível</a:t>
            </a:r>
          </a:p>
          <a:p>
            <a:pPr lvl="3" rtl="0"/>
            <a:r>
              <a:rPr lang="pt-BR" noProof="0" dirty="0" smtClean="0"/>
              <a:t>Quarto nível</a:t>
            </a:r>
          </a:p>
          <a:p>
            <a:pPr lvl="4" rtl="0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EE00915-A8F3-468F-8237-A0B9291D1250}" type="datetime1">
              <a:rPr lang="pt-BR" noProof="0" smtClean="0"/>
              <a:t>31/07/2021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203200" y="152400"/>
            <a:ext cx="11785600" cy="6553200"/>
          </a:xfrm>
          <a:prstGeom prst="rect">
            <a:avLst/>
          </a:prstGeom>
          <a:solidFill>
            <a:srgbClr val="DEF1DB"/>
          </a:solidFill>
          <a:ln w="25400">
            <a:solidFill>
              <a:srgbClr val="666699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685800"/>
            <a:ext cx="1141518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Título do slide</a:t>
            </a:r>
          </a:p>
        </p:txBody>
      </p:sp>
    </p:spTree>
    <p:extLst>
      <p:ext uri="{BB962C8B-B14F-4D97-AF65-F5344CB8AC3E}">
        <p14:creationId xmlns:p14="http://schemas.microsoft.com/office/powerpoint/2010/main" val="1895033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2800">
          <a:solidFill>
            <a:srgbClr val="666699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2800">
          <a:solidFill>
            <a:srgbClr val="666699"/>
          </a:solidFill>
          <a:latin typeface="Century Gothic" pitchFamily="34" charset="0"/>
        </a:defRPr>
      </a:lvl2pPr>
      <a:lvl3pPr algn="ctr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2800">
          <a:solidFill>
            <a:srgbClr val="666699"/>
          </a:solidFill>
          <a:latin typeface="Century Gothic" pitchFamily="34" charset="0"/>
        </a:defRPr>
      </a:lvl3pPr>
      <a:lvl4pPr algn="ctr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2800">
          <a:solidFill>
            <a:srgbClr val="666699"/>
          </a:solidFill>
          <a:latin typeface="Century Gothic" pitchFamily="34" charset="0"/>
        </a:defRPr>
      </a:lvl4pPr>
      <a:lvl5pPr algn="ctr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2800">
          <a:solidFill>
            <a:srgbClr val="666699"/>
          </a:solidFill>
          <a:latin typeface="Century Gothic" pitchFamily="34" charset="0"/>
        </a:defRPr>
      </a:lvl5pPr>
      <a:lvl6pPr marL="457200" algn="ctr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2800">
          <a:solidFill>
            <a:srgbClr val="666699"/>
          </a:solidFill>
          <a:latin typeface="Century Gothic" pitchFamily="34" charset="0"/>
        </a:defRPr>
      </a:lvl6pPr>
      <a:lvl7pPr marL="914400" algn="ctr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2800">
          <a:solidFill>
            <a:srgbClr val="666699"/>
          </a:solidFill>
          <a:latin typeface="Century Gothic" pitchFamily="34" charset="0"/>
        </a:defRPr>
      </a:lvl7pPr>
      <a:lvl8pPr marL="1371600" algn="ctr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2800">
          <a:solidFill>
            <a:srgbClr val="666699"/>
          </a:solidFill>
          <a:latin typeface="Century Gothic" pitchFamily="34" charset="0"/>
        </a:defRPr>
      </a:lvl8pPr>
      <a:lvl9pPr marL="1828800" algn="ctr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2800">
          <a:solidFill>
            <a:srgbClr val="666699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4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4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40000"/>
        </a:spcBef>
        <a:spcAft>
          <a:spcPct val="0"/>
        </a:spcAft>
        <a:defRPr b="1" i="1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40000"/>
        </a:spcBef>
        <a:spcAft>
          <a:spcPct val="0"/>
        </a:spcAft>
        <a:buChar char="•"/>
        <a:defRPr sz="1400" b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40000"/>
        </a:spcBef>
        <a:spcAft>
          <a:spcPct val="0"/>
        </a:spcAft>
        <a:defRPr sz="1400" b="1" i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40000"/>
        </a:spcBef>
        <a:spcAft>
          <a:spcPct val="0"/>
        </a:spcAft>
        <a:defRPr sz="1400" b="1" i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40000"/>
        </a:spcBef>
        <a:spcAft>
          <a:spcPct val="0"/>
        </a:spcAft>
        <a:defRPr sz="1400" b="1" i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40000"/>
        </a:spcBef>
        <a:spcAft>
          <a:spcPct val="0"/>
        </a:spcAft>
        <a:defRPr sz="1400" b="1" i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40000"/>
        </a:spcBef>
        <a:spcAft>
          <a:spcPct val="0"/>
        </a:spcAft>
        <a:defRPr sz="1400" b="1" 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8539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485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seiasBeu/TCC_Dta_Science" TargetMode="Externa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384995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pt-BR" b="1" dirty="0" smtClean="0">
                <a:solidFill>
                  <a:schemeClr val="bg1"/>
                </a:solidFill>
              </a:rPr>
              <a:t>Análise de Texto</a:t>
            </a:r>
            <a:r>
              <a:rPr lang="pt-BR" dirty="0" smtClean="0">
                <a:solidFill>
                  <a:schemeClr val="bg1"/>
                </a:solidFill>
              </a:rPr>
              <a:t/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sz="4000" dirty="0" smtClean="0">
                <a:solidFill>
                  <a:schemeClr val="accent4"/>
                </a:solidFill>
              </a:rPr>
              <a:t>Apresentação</a:t>
            </a:r>
            <a:endParaRPr lang="pt-BR" dirty="0">
              <a:solidFill>
                <a:schemeClr val="accent4"/>
              </a:solidFill>
            </a:endParaRPr>
          </a:p>
        </p:txBody>
      </p:sp>
      <p:sp>
        <p:nvSpPr>
          <p:cNvPr id="4" name="Losango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Losango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grpSp>
        <p:nvGrpSpPr>
          <p:cNvPr id="7" name="Grupo 6" descr="Ícone de gráfico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orma Livre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9" name="Forma Livre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" name="Tabela 105">
            <a:extLst>
              <a:ext uri="{FF2B5EF4-FFF2-40B4-BE49-F238E27FC236}">
                <a16:creationId xmlns:a16="http://schemas.microsoft.com/office/drawing/2014/main" id="{DA3335AC-DFF1-4119-9451-CAFD99648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647971"/>
              </p:ext>
            </p:extLst>
          </p:nvPr>
        </p:nvGraphicFramePr>
        <p:xfrm>
          <a:off x="96012" y="923593"/>
          <a:ext cx="11898053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7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8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07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426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15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358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5506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Id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Descrição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Data Planejada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Impacto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Responsável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Ação Mitigação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919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01</a:t>
                      </a:r>
                      <a:endParaRPr lang="pt-BR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Acesso</a:t>
                      </a:r>
                      <a:r>
                        <a:rPr lang="pt-BR" sz="1200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API </a:t>
                      </a:r>
                      <a:r>
                        <a:rPr lang="pt-BR" sz="1200" baseline="0" dirty="0" err="1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Facebook</a:t>
                      </a:r>
                      <a:endParaRPr lang="pt-BR" sz="1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31/07/2021</a:t>
                      </a:r>
                      <a:endParaRPr lang="pt-BR" sz="1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Geração</a:t>
                      </a:r>
                      <a:r>
                        <a:rPr lang="pt-BR" sz="1200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do </a:t>
                      </a:r>
                      <a:r>
                        <a:rPr lang="pt-BR" sz="1200" baseline="0" dirty="0" err="1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dataset</a:t>
                      </a:r>
                      <a:endParaRPr lang="pt-BR" sz="1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Time</a:t>
                      </a:r>
                      <a:r>
                        <a:rPr lang="pt-BR" sz="1200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DEV</a:t>
                      </a:r>
                      <a:endParaRPr lang="pt-BR" sz="1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Alteração de Escopo </a:t>
                      </a:r>
                      <a:endParaRPr lang="pt-BR" sz="1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919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02</a:t>
                      </a:r>
                      <a:endParaRPr lang="pt-BR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Acesso</a:t>
                      </a:r>
                      <a:r>
                        <a:rPr lang="pt-BR" sz="1200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API </a:t>
                      </a:r>
                      <a:r>
                        <a:rPr lang="pt-BR" sz="1200" baseline="0" dirty="0" err="1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Twiter</a:t>
                      </a:r>
                      <a:endParaRPr lang="pt-BR" sz="1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31/07/2021</a:t>
                      </a:r>
                      <a:endParaRPr lang="pt-BR" sz="1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Geração</a:t>
                      </a:r>
                      <a:r>
                        <a:rPr lang="pt-BR" sz="1200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do </a:t>
                      </a:r>
                      <a:r>
                        <a:rPr lang="pt-BR" sz="1200" baseline="0" dirty="0" err="1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dataset</a:t>
                      </a:r>
                      <a:endParaRPr lang="pt-BR" sz="1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Time DEV</a:t>
                      </a:r>
                      <a:endParaRPr lang="pt-BR" sz="1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Alteração de Escopo </a:t>
                      </a:r>
                      <a:endParaRPr lang="pt-BR" sz="1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9765360"/>
                  </a:ext>
                </a:extLst>
              </a:tr>
              <a:tr h="380879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03</a:t>
                      </a:r>
                      <a:endParaRPr lang="pt-BR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Acesso</a:t>
                      </a:r>
                      <a:r>
                        <a:rPr lang="pt-BR" sz="1200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API </a:t>
                      </a:r>
                      <a:r>
                        <a:rPr lang="pt-BR" sz="1200" baseline="0" dirty="0" err="1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Linkedin</a:t>
                      </a:r>
                      <a:endParaRPr lang="pt-BR" sz="1200" dirty="0" smtClean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algn="ctr"/>
                      <a:endParaRPr lang="pt-BR" sz="1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31/07/2021</a:t>
                      </a:r>
                    </a:p>
                    <a:p>
                      <a:pPr algn="ctr"/>
                      <a:endParaRPr lang="pt-BR" sz="1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Geração</a:t>
                      </a:r>
                      <a:r>
                        <a:rPr lang="pt-BR" sz="1200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do </a:t>
                      </a:r>
                      <a:r>
                        <a:rPr lang="pt-BR" sz="1200" baseline="0" dirty="0" err="1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dataset</a:t>
                      </a:r>
                      <a:endParaRPr lang="pt-BR" sz="1200" dirty="0" smtClean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algn="ctr"/>
                      <a:endParaRPr lang="pt-BR" sz="1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Time DEV</a:t>
                      </a:r>
                      <a:endParaRPr lang="pt-BR" sz="1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Alteração de Escopo </a:t>
                      </a:r>
                    </a:p>
                    <a:p>
                      <a:pPr algn="ctr"/>
                      <a:endParaRPr lang="pt-BR" sz="1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2581026"/>
                  </a:ext>
                </a:extLst>
              </a:tr>
              <a:tr h="53323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04</a:t>
                      </a:r>
                      <a:endParaRPr lang="pt-BR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Limitação da API do </a:t>
                      </a:r>
                      <a:r>
                        <a:rPr lang="pt-BR" sz="1200" dirty="0" err="1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Twitter</a:t>
                      </a:r>
                      <a:endParaRPr lang="pt-BR" sz="1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31/07/2021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Geração</a:t>
                      </a:r>
                      <a:r>
                        <a:rPr lang="pt-BR" sz="1200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do </a:t>
                      </a:r>
                      <a:r>
                        <a:rPr lang="pt-BR" sz="1200" baseline="0" dirty="0" err="1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dataset</a:t>
                      </a:r>
                      <a:endParaRPr lang="pt-BR" sz="1200" dirty="0" smtClean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Time DEV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Geração</a:t>
                      </a:r>
                      <a:r>
                        <a:rPr lang="pt-BR" sz="1200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de bases recorrentes para visualização no PBI</a:t>
                      </a:r>
                      <a:endParaRPr lang="pt-BR" sz="1200" dirty="0" smtClean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70006"/>
                  </a:ext>
                </a:extLst>
              </a:tr>
              <a:tr h="53323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05</a:t>
                      </a:r>
                      <a:endParaRPr lang="pt-BR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Limitação da API do de</a:t>
                      </a:r>
                      <a:r>
                        <a:rPr lang="pt-BR" sz="1200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conversão de linguagem</a:t>
                      </a:r>
                      <a:endParaRPr lang="pt-BR" sz="1200" dirty="0" smtClean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31/07/2021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Geração</a:t>
                      </a:r>
                      <a:r>
                        <a:rPr lang="pt-BR" sz="1200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de polaridades</a:t>
                      </a:r>
                      <a:endParaRPr lang="pt-BR" sz="1200" dirty="0" smtClean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Time DEV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Geração</a:t>
                      </a:r>
                      <a:r>
                        <a:rPr lang="pt-BR" sz="1200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de bases recorrentes</a:t>
                      </a:r>
                      <a:r>
                        <a:rPr lang="pt-BR" sz="1200" baseline="0" dirty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pt-BR" sz="1200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para visualização no PBI</a:t>
                      </a:r>
                      <a:endParaRPr lang="pt-BR" sz="1200" dirty="0" smtClean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506"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pt-BR" sz="1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06"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pt-BR" sz="120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320879"/>
                  </a:ext>
                </a:extLst>
              </a:tr>
              <a:tr h="255506"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842767"/>
                  </a:ext>
                </a:extLst>
              </a:tr>
            </a:tbl>
          </a:graphicData>
        </a:graphic>
      </p:graphicFrame>
      <p:sp>
        <p:nvSpPr>
          <p:cNvPr id="2" name="Rectangle 7">
            <a:extLst>
              <a:ext uri="{FF2B5EF4-FFF2-40B4-BE49-F238E27FC236}">
                <a16:creationId xmlns:a16="http://schemas.microsoft.com/office/drawing/2014/main" id="{0AB3E3DD-2FF8-484A-99AA-24D3B33F5734}"/>
              </a:ext>
            </a:extLst>
          </p:cNvPr>
          <p:cNvSpPr/>
          <p:nvPr/>
        </p:nvSpPr>
        <p:spPr bwMode="auto">
          <a:xfrm>
            <a:off x="1587" y="718985"/>
            <a:ext cx="11898053" cy="45719"/>
          </a:xfrm>
          <a:prstGeom prst="rect">
            <a:avLst/>
          </a:prstGeom>
          <a:solidFill>
            <a:srgbClr val="28754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656FBA2-654C-460F-81DB-DEBBDCB28AF6}"/>
              </a:ext>
            </a:extLst>
          </p:cNvPr>
          <p:cNvSpPr/>
          <p:nvPr/>
        </p:nvSpPr>
        <p:spPr bwMode="auto">
          <a:xfrm>
            <a:off x="-997" y="6551633"/>
            <a:ext cx="12170664" cy="45719"/>
          </a:xfrm>
          <a:prstGeom prst="rect">
            <a:avLst/>
          </a:prstGeom>
          <a:solidFill>
            <a:srgbClr val="28754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8F57879-99E2-4059-9EDC-742E98B52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0"/>
            <a:ext cx="9384457" cy="764704"/>
          </a:xfrm>
          <a:prstGeom prst="rect">
            <a:avLst/>
          </a:prstGeom>
          <a:solidFill>
            <a:srgbClr val="28754D"/>
          </a:solidFill>
          <a:ln w="9525">
            <a:noFill/>
            <a:miter lim="800000"/>
            <a:headEnd/>
            <a:tailEnd/>
          </a:ln>
        </p:spPr>
        <p:txBody>
          <a:bodyPr lIns="93266" tIns="46633" rIns="93266" bIns="46633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ext Box 21">
            <a:extLst>
              <a:ext uri="{FF2B5EF4-FFF2-40B4-BE49-F238E27FC236}">
                <a16:creationId xmlns:a16="http://schemas.microsoft.com/office/drawing/2014/main" id="{9349CCE2-73F8-45D6-93F1-E8D70CEA9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1" y="122927"/>
            <a:ext cx="5682491" cy="52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3266" tIns="46633" rIns="93266" bIns="46633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Pontos de Atenção e Riscos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103" name="Picture 55">
            <a:extLst>
              <a:ext uri="{FF2B5EF4-FFF2-40B4-BE49-F238E27FC236}">
                <a16:creationId xmlns:a16="http://schemas.microsoft.com/office/drawing/2014/main" id="{A2CE1F88-1DA7-45CE-8BC1-9DEA36FDE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1193" y="969763"/>
            <a:ext cx="216000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" name="Picture 53">
            <a:extLst>
              <a:ext uri="{FF2B5EF4-FFF2-40B4-BE49-F238E27FC236}">
                <a16:creationId xmlns:a16="http://schemas.microsoft.com/office/drawing/2014/main" id="{3E2007B8-05D7-4827-A028-0D40B749F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4009" y="969763"/>
            <a:ext cx="216000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" name="Picture 54">
            <a:extLst>
              <a:ext uri="{FF2B5EF4-FFF2-40B4-BE49-F238E27FC236}">
                <a16:creationId xmlns:a16="http://schemas.microsoft.com/office/drawing/2014/main" id="{F4E61BAC-E75D-452B-B0AE-4C4F2F875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98377" y="969763"/>
            <a:ext cx="216000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" name="Picture 53">
            <a:extLst>
              <a:ext uri="{FF2B5EF4-FFF2-40B4-BE49-F238E27FC236}">
                <a16:creationId xmlns:a16="http://schemas.microsoft.com/office/drawing/2014/main" id="{227959E3-5414-47F0-80A9-3501A1D3A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07540" y="6326884"/>
            <a:ext cx="214313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" name="Picture 54">
            <a:extLst>
              <a:ext uri="{FF2B5EF4-FFF2-40B4-BE49-F238E27FC236}">
                <a16:creationId xmlns:a16="http://schemas.microsoft.com/office/drawing/2014/main" id="{35ED0A9C-B0F7-48EF-87A5-8496981D9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012" y="631370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" name="Picture 55">
            <a:extLst>
              <a:ext uri="{FF2B5EF4-FFF2-40B4-BE49-F238E27FC236}">
                <a16:creationId xmlns:a16="http://schemas.microsoft.com/office/drawing/2014/main" id="{050E8C85-46B9-4863-9FC0-FFBFA0A5F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7823" y="6325848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" name="Text Box 56">
            <a:extLst>
              <a:ext uri="{FF2B5EF4-FFF2-40B4-BE49-F238E27FC236}">
                <a16:creationId xmlns:a16="http://schemas.microsoft.com/office/drawing/2014/main" id="{672438DC-0F03-4E29-B5D3-B8A22A4FE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897" y="6277448"/>
            <a:ext cx="882594" cy="252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Finalizada</a:t>
            </a:r>
          </a:p>
        </p:txBody>
      </p:sp>
      <p:sp>
        <p:nvSpPr>
          <p:cNvPr id="119" name="Text Box 57">
            <a:extLst>
              <a:ext uri="{FF2B5EF4-FFF2-40B4-BE49-F238E27FC236}">
                <a16:creationId xmlns:a16="http://schemas.microsoft.com/office/drawing/2014/main" id="{906A1B7B-EED5-43E8-BAC1-3D30FD508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377" y="6290959"/>
            <a:ext cx="2209164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+mn-cs"/>
              </a:rPr>
              <a:t>Baixo Impacto Não impeditivo</a:t>
            </a:r>
            <a:endParaRPr kumimoji="0" lang="pt-BR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itchFamily="34" charset="0"/>
              <a:ea typeface="+mn-ea"/>
              <a:cs typeface="+mn-cs"/>
            </a:endParaRPr>
          </a:p>
        </p:txBody>
      </p:sp>
      <p:sp>
        <p:nvSpPr>
          <p:cNvPr id="120" name="Text Box 58">
            <a:extLst>
              <a:ext uri="{FF2B5EF4-FFF2-40B4-BE49-F238E27FC236}">
                <a16:creationId xmlns:a16="http://schemas.microsoft.com/office/drawing/2014/main" id="{D8BE188F-9139-4AC4-A68B-3F00CDA66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294" y="6297717"/>
            <a:ext cx="3287437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Alto Impacto e/ou Impeditivo </a:t>
            </a:r>
            <a:r>
              <a:rPr kumimoji="0" lang="pt-B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para entrega</a:t>
            </a:r>
            <a:endParaRPr kumimoji="0" lang="pt-BR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0" name="Picture 55">
            <a:extLst>
              <a:ext uri="{FF2B5EF4-FFF2-40B4-BE49-F238E27FC236}">
                <a16:creationId xmlns:a16="http://schemas.microsoft.com/office/drawing/2014/main" id="{344B5B19-40D0-4662-8578-9A03ADA83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0136" y="1600798"/>
            <a:ext cx="216000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55">
            <a:extLst>
              <a:ext uri="{FF2B5EF4-FFF2-40B4-BE49-F238E27FC236}">
                <a16:creationId xmlns:a16="http://schemas.microsoft.com/office/drawing/2014/main" id="{D81494DC-3F5D-49A5-BCBD-10B2B1129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1381" y="1266019"/>
            <a:ext cx="216000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55">
            <a:extLst>
              <a:ext uri="{FF2B5EF4-FFF2-40B4-BE49-F238E27FC236}">
                <a16:creationId xmlns:a16="http://schemas.microsoft.com/office/drawing/2014/main" id="{344B5B19-40D0-4662-8578-9A03ADA83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0136" y="2000757"/>
            <a:ext cx="216000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53">
            <a:extLst>
              <a:ext uri="{FF2B5EF4-FFF2-40B4-BE49-F238E27FC236}">
                <a16:creationId xmlns:a16="http://schemas.microsoft.com/office/drawing/2014/main" id="{227959E3-5414-47F0-80A9-3501A1D3A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036" y="2513910"/>
            <a:ext cx="214313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53">
            <a:extLst>
              <a:ext uri="{FF2B5EF4-FFF2-40B4-BE49-F238E27FC236}">
                <a16:creationId xmlns:a16="http://schemas.microsoft.com/office/drawing/2014/main" id="{227959E3-5414-47F0-80A9-3501A1D3A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3068" y="3180328"/>
            <a:ext cx="214313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381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0AB3E3DD-2FF8-484A-99AA-24D3B33F5734}"/>
              </a:ext>
            </a:extLst>
          </p:cNvPr>
          <p:cNvSpPr/>
          <p:nvPr/>
        </p:nvSpPr>
        <p:spPr bwMode="auto">
          <a:xfrm>
            <a:off x="1587" y="718985"/>
            <a:ext cx="11898053" cy="45719"/>
          </a:xfrm>
          <a:prstGeom prst="rect">
            <a:avLst/>
          </a:prstGeom>
          <a:solidFill>
            <a:srgbClr val="28754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656FBA2-654C-460F-81DB-DEBBDCB28AF6}"/>
              </a:ext>
            </a:extLst>
          </p:cNvPr>
          <p:cNvSpPr/>
          <p:nvPr/>
        </p:nvSpPr>
        <p:spPr bwMode="auto">
          <a:xfrm>
            <a:off x="-997" y="6551633"/>
            <a:ext cx="12170664" cy="45719"/>
          </a:xfrm>
          <a:prstGeom prst="rect">
            <a:avLst/>
          </a:prstGeom>
          <a:solidFill>
            <a:srgbClr val="28754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8F57879-99E2-4059-9EDC-742E98B52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0"/>
            <a:ext cx="9384457" cy="764704"/>
          </a:xfrm>
          <a:prstGeom prst="rect">
            <a:avLst/>
          </a:prstGeom>
          <a:solidFill>
            <a:srgbClr val="28754D"/>
          </a:solidFill>
          <a:ln w="9525">
            <a:noFill/>
            <a:miter lim="800000"/>
            <a:headEnd/>
            <a:tailEnd/>
          </a:ln>
        </p:spPr>
        <p:txBody>
          <a:bodyPr lIns="93266" tIns="46633" rIns="93266" bIns="46633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ext Box 21">
            <a:extLst>
              <a:ext uri="{FF2B5EF4-FFF2-40B4-BE49-F238E27FC236}">
                <a16:creationId xmlns:a16="http://schemas.microsoft.com/office/drawing/2014/main" id="{9349CCE2-73F8-45D6-93F1-E8D70CEA9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1" y="122927"/>
            <a:ext cx="5682491" cy="52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3266" tIns="46633" rIns="93266" bIns="46633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Mudanças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19" name="Group 223">
            <a:extLst>
              <a:ext uri="{FF2B5EF4-FFF2-40B4-BE49-F238E27FC236}">
                <a16:creationId xmlns:a16="http://schemas.microsoft.com/office/drawing/2014/main" id="{97DAB48A-805B-4A00-84EF-6387992591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769191"/>
              </p:ext>
            </p:extLst>
          </p:nvPr>
        </p:nvGraphicFramePr>
        <p:xfrm>
          <a:off x="851338" y="1366976"/>
          <a:ext cx="9491887" cy="3494962"/>
        </p:xfrm>
        <a:graphic>
          <a:graphicData uri="http://schemas.openxmlformats.org/drawingml/2006/table">
            <a:tbl>
              <a:tblPr/>
              <a:tblGrid>
                <a:gridCol w="5380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3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2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D56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Descrição da Mudança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2D56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CF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D56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Tipo</a:t>
                      </a:r>
                      <a:endParaRPr kumimoji="0" lang="pt-BR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2D56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CF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D56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Status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CF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D56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Solicitante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CF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Acessar somente API </a:t>
                      </a:r>
                      <a:r>
                        <a:rPr lang="pt-BR" sz="1200" dirty="0" err="1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Twiter</a:t>
                      </a: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D56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D56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Escopo</a:t>
                      </a: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D56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D56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Aprovada</a:t>
                      </a: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D56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D56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TI</a:t>
                      </a: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D56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3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Solicitar prazo adicional para entrega das </a:t>
                      </a:r>
                      <a:r>
                        <a:rPr lang="pt-BR" sz="1200" dirty="0" err="1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APIs</a:t>
                      </a: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D56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D56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Prazo</a:t>
                      </a: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D56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D56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Aberta</a:t>
                      </a: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D56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D56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TI</a:t>
                      </a: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D56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Solicitar Custo adicional para acesso as </a:t>
                      </a:r>
                      <a:r>
                        <a:rPr lang="pt-BR" sz="1200" dirty="0" err="1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APIs</a:t>
                      </a: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D56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D56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Custo</a:t>
                      </a: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D56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D56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Aberta</a:t>
                      </a: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D56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D56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TI</a:t>
                      </a: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D56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kern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Utilização de PBI para visualização de insights</a:t>
                      </a:r>
                      <a:endParaRPr lang="pt-BR" sz="1200" kern="12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D56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D56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D56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TI</a:t>
                      </a: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D56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D56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D56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D56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D56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D56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D56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D56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D56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D56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D56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D56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D56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D56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D56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D56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D56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D56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D56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D56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endParaRPr kumimoji="0" lang="pt-B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2D56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950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0AB3E3DD-2FF8-484A-99AA-24D3B33F5734}"/>
              </a:ext>
            </a:extLst>
          </p:cNvPr>
          <p:cNvSpPr/>
          <p:nvPr/>
        </p:nvSpPr>
        <p:spPr bwMode="auto">
          <a:xfrm>
            <a:off x="1587" y="718985"/>
            <a:ext cx="11898053" cy="45719"/>
          </a:xfrm>
          <a:prstGeom prst="rect">
            <a:avLst/>
          </a:prstGeom>
          <a:solidFill>
            <a:srgbClr val="28754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656FBA2-654C-460F-81DB-DEBBDCB28AF6}"/>
              </a:ext>
            </a:extLst>
          </p:cNvPr>
          <p:cNvSpPr/>
          <p:nvPr/>
        </p:nvSpPr>
        <p:spPr bwMode="auto">
          <a:xfrm>
            <a:off x="-997" y="6551633"/>
            <a:ext cx="12170664" cy="45719"/>
          </a:xfrm>
          <a:prstGeom prst="rect">
            <a:avLst/>
          </a:prstGeom>
          <a:solidFill>
            <a:srgbClr val="28754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8F57879-99E2-4059-9EDC-742E98B52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0"/>
            <a:ext cx="9384457" cy="764704"/>
          </a:xfrm>
          <a:prstGeom prst="rect">
            <a:avLst/>
          </a:prstGeom>
          <a:solidFill>
            <a:srgbClr val="28754D"/>
          </a:solidFill>
          <a:ln w="9525">
            <a:noFill/>
            <a:miter lim="800000"/>
            <a:headEnd/>
            <a:tailEnd/>
          </a:ln>
        </p:spPr>
        <p:txBody>
          <a:bodyPr lIns="93266" tIns="46633" rIns="93266" bIns="46633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ext Box 21">
            <a:extLst>
              <a:ext uri="{FF2B5EF4-FFF2-40B4-BE49-F238E27FC236}">
                <a16:creationId xmlns:a16="http://schemas.microsoft.com/office/drawing/2014/main" id="{9349CCE2-73F8-45D6-93F1-E8D70CEA9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1" y="122927"/>
            <a:ext cx="5682491" cy="52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3266" tIns="46633" rIns="93266" bIns="46633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Evidências</a:t>
            </a:r>
            <a:r>
              <a:rPr kumimoji="0" lang="pt-BR" sz="28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das </a:t>
            </a: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Entregas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048000" y="29673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477830" y="1402690"/>
            <a:ext cx="47396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github.com/OseiasBeu/TCC_Dta_Science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605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0AB3E3DD-2FF8-484A-99AA-24D3B33F5734}"/>
              </a:ext>
            </a:extLst>
          </p:cNvPr>
          <p:cNvSpPr/>
          <p:nvPr/>
        </p:nvSpPr>
        <p:spPr bwMode="auto">
          <a:xfrm>
            <a:off x="1587" y="718985"/>
            <a:ext cx="11898053" cy="45719"/>
          </a:xfrm>
          <a:prstGeom prst="rect">
            <a:avLst/>
          </a:prstGeom>
          <a:solidFill>
            <a:srgbClr val="28754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656FBA2-654C-460F-81DB-DEBBDCB28AF6}"/>
              </a:ext>
            </a:extLst>
          </p:cNvPr>
          <p:cNvSpPr/>
          <p:nvPr/>
        </p:nvSpPr>
        <p:spPr bwMode="auto">
          <a:xfrm>
            <a:off x="587800" y="3750170"/>
            <a:ext cx="11064240" cy="31227"/>
          </a:xfrm>
          <a:prstGeom prst="rect">
            <a:avLst/>
          </a:prstGeom>
          <a:solidFill>
            <a:srgbClr val="28754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8F57879-99E2-4059-9EDC-742E98B52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0"/>
            <a:ext cx="9384457" cy="764704"/>
          </a:xfrm>
          <a:prstGeom prst="rect">
            <a:avLst/>
          </a:prstGeom>
          <a:solidFill>
            <a:srgbClr val="28754D"/>
          </a:solidFill>
          <a:ln w="9525">
            <a:noFill/>
            <a:miter lim="800000"/>
            <a:headEnd/>
            <a:tailEnd/>
          </a:ln>
        </p:spPr>
        <p:txBody>
          <a:bodyPr lIns="93266" tIns="46633" rIns="93266" bIns="46633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ext Box 21">
            <a:extLst>
              <a:ext uri="{FF2B5EF4-FFF2-40B4-BE49-F238E27FC236}">
                <a16:creationId xmlns:a16="http://schemas.microsoft.com/office/drawing/2014/main" id="{9349CCE2-73F8-45D6-93F1-E8D70CEA9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1079" y="106521"/>
            <a:ext cx="7511023" cy="52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3266" tIns="46633" rIns="93266" bIns="46633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Arial"/>
              </a:rPr>
              <a:t>NPS - Modelo proposto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1D9CF16D-8E8D-4FA2-8CEB-01CB29313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967410"/>
            <a:ext cx="11439525" cy="25908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6354F12C-8895-491A-97E5-26124A63E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3952251"/>
            <a:ext cx="11353800" cy="2505075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283779" y="967410"/>
            <a:ext cx="1261242" cy="220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283779" y="3973357"/>
            <a:ext cx="1261242" cy="220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83779" y="956664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Julho/2021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278191" y="389882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30/07/2021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623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Losango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</p:grpSp>
      <p:sp>
        <p:nvSpPr>
          <p:cNvPr id="15" name="Título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pt-BR" sz="7200" b="1" dirty="0" smtClean="0">
                <a:solidFill>
                  <a:schemeClr val="bg1"/>
                </a:solidFill>
              </a:rPr>
              <a:t>Obrigado</a:t>
            </a:r>
            <a:endParaRPr lang="pt-BR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</a:t>
            </a:r>
            <a:r>
              <a:rPr lang="pt-BR" dirty="0" smtClean="0"/>
              <a:t>2</a:t>
            </a:r>
            <a:br>
              <a:rPr lang="pt-BR" dirty="0" smtClean="0"/>
            </a:b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Tema do projeto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ângulo 42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632672" y="855297"/>
            <a:ext cx="10926655" cy="58477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900"/>
              </a:lnSpc>
            </a:pPr>
            <a:endParaRPr lang="pt-BR" sz="2800" dirty="0" smtClean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pt-BR" sz="2800" b="1" u="sng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Tema: </a:t>
            </a:r>
            <a:endParaRPr lang="pt-BR" sz="2800" b="1" u="sng" dirty="0" smtClean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Análise 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de texto</a:t>
            </a:r>
          </a:p>
          <a:p>
            <a:pPr>
              <a:lnSpc>
                <a:spcPts val="1900"/>
              </a:lnSpc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pt-BR" sz="28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Problemática: </a:t>
            </a:r>
          </a:p>
          <a:p>
            <a:pPr>
              <a:lnSpc>
                <a:spcPts val="1900"/>
              </a:lnSpc>
            </a:pPr>
            <a:endParaRPr lang="pt-BR" sz="2800" b="1" dirty="0" smtClean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Como melhorar 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taxas de 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conversão de vendas, fidelizar clientes 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 segmentar públicos-alvo. 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identificar 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tendências, mudanças comportamentais e oportunidades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  <a:p>
            <a:pPr>
              <a:lnSpc>
                <a:spcPts val="1900"/>
              </a:lnSpc>
            </a:pPr>
            <a:endParaRPr lang="pt-BR" sz="28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pt-BR" sz="2800" dirty="0" smtClean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pt-BR" sz="28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Solução proposta:</a:t>
            </a:r>
            <a:endParaRPr lang="pt-BR" sz="2800" b="1" u="sng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pt-BR" sz="2800" dirty="0" smtClean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Criar uma aplicação para permitir que empresas possam medir 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as opiniões 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de seus clientes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fazer revisões de produtos e coletar feedback para facilitar a análise dos sentimentos e a tomada de decisões baseadas em 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dados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  <a:p>
            <a:pPr>
              <a:lnSpc>
                <a:spcPts val="1900"/>
              </a:lnSpc>
            </a:pPr>
            <a:endParaRPr lang="pt-BR" sz="2800" dirty="0" smtClean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 aplicação utilizará técnicas de análise 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de texto 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para permitir 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que as empresas extraiam e classifiquem automaticamente informações tais como menções em mídias sociais, e-mails, tickets de suporte, revisões de produtos e respostas a pesquisas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</a:t>
            </a:r>
            <a:r>
              <a:rPr lang="pt-BR" dirty="0" smtClean="0"/>
              <a:t>2</a:t>
            </a:r>
            <a:br>
              <a:rPr lang="pt-BR" dirty="0" smtClean="0"/>
            </a:b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Escopo do projeto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ângulo 42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632672" y="855297"/>
            <a:ext cx="10926655" cy="51167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900"/>
              </a:lnSpc>
            </a:pPr>
            <a:endParaRPr lang="pt-BR" sz="2800" dirty="0" smtClean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pt-BR" sz="28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Entrada de dados:</a:t>
            </a:r>
          </a:p>
          <a:p>
            <a:pPr>
              <a:lnSpc>
                <a:spcPts val="1900"/>
              </a:lnSpc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Obter dados da mídias sociais em formato texto da API do  </a:t>
            </a:r>
            <a:r>
              <a:rPr lang="pt-BR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Twiter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  <a:p>
            <a:pPr>
              <a:lnSpc>
                <a:spcPts val="1900"/>
              </a:lnSpc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 </a:t>
            </a:r>
            <a:r>
              <a:rPr lang="pt-BR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dataset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será um arquivo contento o texto obtido do </a:t>
            </a:r>
            <a:r>
              <a:rPr lang="pt-BR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twiter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  <a:p>
            <a:pPr>
              <a:lnSpc>
                <a:spcPts val="1900"/>
              </a:lnSpc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pt-BR" sz="28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Processamento e classificação texto: </a:t>
            </a:r>
          </a:p>
          <a:p>
            <a:pPr>
              <a:lnSpc>
                <a:spcPts val="1900"/>
              </a:lnSpc>
            </a:pPr>
            <a:endParaRPr lang="pt-BR" sz="2800" dirty="0" smtClean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Utilizaremos algoritmos de </a:t>
            </a:r>
            <a:r>
              <a:rPr lang="pt-BR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machine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learning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para aprendizagem de emoções como Alegria e Medo, classificação por tópicos, agrupamentos e correlações semânticas.</a:t>
            </a:r>
          </a:p>
          <a:p>
            <a:pPr>
              <a:lnSpc>
                <a:spcPts val="1900"/>
              </a:lnSpc>
            </a:pPr>
            <a:endParaRPr lang="pt-BR" sz="2800" dirty="0" smtClean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Algoritmo de </a:t>
            </a:r>
            <a:r>
              <a:rPr lang="pt-BR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Naives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pt-BR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Bayes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  <a:p>
            <a:pPr>
              <a:lnSpc>
                <a:spcPts val="1900"/>
              </a:lnSpc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pt-BR" sz="2800" dirty="0" smtClean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Utilizaremos o </a:t>
            </a:r>
            <a:r>
              <a:rPr lang="pt-BR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Phyton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para mineração e classificação do texto. </a:t>
            </a:r>
          </a:p>
          <a:p>
            <a:pPr>
              <a:lnSpc>
                <a:spcPts val="1900"/>
              </a:lnSpc>
            </a:pPr>
            <a:endParaRPr lang="pt-BR" sz="2800" dirty="0" smtClean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pt-BR" sz="2800" b="1" u="sng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pt-BR" sz="2800" dirty="0" smtClean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270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</a:t>
            </a:r>
            <a:r>
              <a:rPr lang="pt-BR" dirty="0" smtClean="0"/>
              <a:t>2</a:t>
            </a:r>
            <a:br>
              <a:rPr lang="pt-BR" dirty="0" smtClean="0"/>
            </a:b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Estrutura do produto</a:t>
            </a:r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202555" y="2766060"/>
            <a:ext cx="1881346" cy="178689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b="1" dirty="0" smtClean="0">
                <a:latin typeface="+mj-lt"/>
              </a:rPr>
              <a:t>ENTREGAS DO PROJETO</a:t>
            </a:r>
            <a:endParaRPr lang="pt-BR" b="1" dirty="0">
              <a:latin typeface="+mj-lt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0"/>
            <a:r>
              <a:rPr lang="pt-BR" sz="1600" dirty="0" smtClean="0"/>
              <a:t>FRONT END PARA OPERAÇÃO</a:t>
            </a:r>
          </a:p>
          <a:p>
            <a:pPr algn="r" rtl="0"/>
            <a:r>
              <a:rPr lang="pt-BR" sz="1600" dirty="0" smtClean="0"/>
              <a:t>DA APLICAÇÃO</a:t>
            </a:r>
            <a:endParaRPr lang="pt-BR" sz="16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1600" dirty="0" smtClean="0"/>
              <a:t>RELATÓRIOS</a:t>
            </a:r>
            <a:endParaRPr lang="pt-BR" sz="16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943724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pt-BR" sz="1600" dirty="0" smtClean="0"/>
              <a:t>ANÁLISE DE DADOS</a:t>
            </a:r>
            <a:endParaRPr lang="pt-BR" sz="16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pt-BR" sz="1600" dirty="0" smtClean="0"/>
              <a:t>ACESSO A MIDIAS SOCIAIS</a:t>
            </a:r>
            <a:endParaRPr lang="pt-BR" sz="16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/>
              <a:t>ALGORITMOS DE ANÁLISE</a:t>
            </a:r>
          </a:p>
          <a:p>
            <a:r>
              <a:rPr lang="pt-BR" sz="1600" dirty="0"/>
              <a:t>DE TEXTO E SENTIMENTO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/>
              <a:t>ALGORITMOS DE </a:t>
            </a:r>
            <a:r>
              <a:rPr lang="pt-BR" sz="1600" dirty="0" smtClean="0"/>
              <a:t>MACHINE </a:t>
            </a:r>
          </a:p>
          <a:p>
            <a:r>
              <a:rPr lang="pt-BR" sz="1600" dirty="0" smtClean="0"/>
              <a:t>LEARNING</a:t>
            </a:r>
            <a:endParaRPr lang="pt-BR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4" name="Forma Livre 1676" descr="Ícone de caixa de seleção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767957" y="353234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35" name="Forma Livre 4665" descr="Ícone de gráfico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180524" y="1810992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grpSp>
        <p:nvGrpSpPr>
          <p:cNvPr id="36" name="Grupo 35" descr="Ícone de ser humano e engrenagem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4717582" y="1775952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orma Livre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38" name="Forma Livre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grpSp>
        <p:nvGrpSpPr>
          <p:cNvPr id="39" name="Grupo 38" descr="Ícone de engrenagen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orma Livre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41" name="Forma Livre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42" name="Forma Livre 4346" descr="Ícone de gráfico de caixa e de bigode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43" name="Forma Livre 3886" descr="Ícone de lupa para representar a pesquisa. ">
            <a:extLst>
              <a:ext uri="{FF2B5EF4-FFF2-40B4-BE49-F238E27FC236}">
                <a16:creationId xmlns:a16="http://schemas.microsoft.com/office/drawing/2014/main" id="{EC8E95A8-22FE-44FA-B5A6-2AA2D47A5BB3}"/>
              </a:ext>
            </a:extLst>
          </p:cNvPr>
          <p:cNvSpPr>
            <a:spLocks noEditPoints="1"/>
          </p:cNvSpPr>
          <p:nvPr/>
        </p:nvSpPr>
        <p:spPr bwMode="auto">
          <a:xfrm>
            <a:off x="7145756" y="5335309"/>
            <a:ext cx="382447" cy="380334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6950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</a:t>
            </a:r>
            <a:r>
              <a:rPr lang="pt-BR" dirty="0" smtClean="0"/>
              <a:t>4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60290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9F23A462-D581-4451-A275-D8FA412E14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723232" y="733180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4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FAD125B-9A3B-49A4-B9EC-C8A6D3CF9C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689533" y="2424954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33E4AB5-6FC1-4454-9421-850EF5A4AD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109244" y="2424331"/>
            <a:ext cx="1587500" cy="1587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0123448-0B37-4226-B26C-A3081E6142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495256" y="2424331"/>
            <a:ext cx="1587500" cy="15875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55211EE-8286-42CD-A4AF-EDD1186B28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881268" y="2424331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3287700-63E7-4098-B825-B123C11134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881268" y="603350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9943F00-C6CB-4F10-A02B-801F37984D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881268" y="4245312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cxnSp>
        <p:nvCxnSpPr>
          <p:cNvPr id="10" name="Conector: Ângulo 9">
            <a:extLst>
              <a:ext uri="{FF2B5EF4-FFF2-40B4-BE49-F238E27FC236}">
                <a16:creationId xmlns:a16="http://schemas.microsoft.com/office/drawing/2014/main" id="{78C71AAC-D0D2-4BBF-B302-54163A284E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stCxn id="3" idx="6"/>
            <a:endCxn id="32" idx="6"/>
          </p:cNvCxnSpPr>
          <p:nvPr/>
        </p:nvCxnSpPr>
        <p:spPr>
          <a:xfrm flipH="1">
            <a:off x="3279786" y="1526930"/>
            <a:ext cx="30946" cy="3513585"/>
          </a:xfrm>
          <a:prstGeom prst="bentConnector3">
            <a:avLst>
              <a:gd name="adj1" fmla="val -670778"/>
            </a:avLst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em linha reta 12">
            <a:extLst>
              <a:ext uri="{FF2B5EF4-FFF2-40B4-BE49-F238E27FC236}">
                <a16:creationId xmlns:a16="http://schemas.microsoft.com/office/drawing/2014/main" id="{331AB5AC-284A-472B-B8E5-2F198F4E96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>
          <a:xfrm flipV="1">
            <a:off x="3277033" y="3218081"/>
            <a:ext cx="832211" cy="623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em linha reta 77">
            <a:extLst>
              <a:ext uri="{FF2B5EF4-FFF2-40B4-BE49-F238E27FC236}">
                <a16:creationId xmlns:a16="http://schemas.microsoft.com/office/drawing/2014/main" id="{91394D4E-BC7A-418D-B233-6C374456AE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  <a:stCxn id="42" idx="6"/>
            <a:endCxn id="73" idx="2"/>
          </p:cNvCxnSpPr>
          <p:nvPr/>
        </p:nvCxnSpPr>
        <p:spPr>
          <a:xfrm>
            <a:off x="5696744" y="3218081"/>
            <a:ext cx="7985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de seta em linha reta 78">
            <a:extLst>
              <a:ext uri="{FF2B5EF4-FFF2-40B4-BE49-F238E27FC236}">
                <a16:creationId xmlns:a16="http://schemas.microsoft.com/office/drawing/2014/main" id="{61AAA85B-D8C7-43BE-844A-6252650151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  <a:stCxn id="73" idx="6"/>
            <a:endCxn id="75" idx="2"/>
          </p:cNvCxnSpPr>
          <p:nvPr/>
        </p:nvCxnSpPr>
        <p:spPr>
          <a:xfrm>
            <a:off x="8082756" y="3218081"/>
            <a:ext cx="7985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Ângulo 20">
            <a:extLst>
              <a:ext uri="{FF2B5EF4-FFF2-40B4-BE49-F238E27FC236}">
                <a16:creationId xmlns:a16="http://schemas.microsoft.com/office/drawing/2014/main" id="{4741AA56-D9ED-492E-8385-5CB8274B12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stCxn id="76" idx="2"/>
            <a:endCxn id="77" idx="2"/>
          </p:cNvCxnSpPr>
          <p:nvPr/>
        </p:nvCxnSpPr>
        <p:spPr>
          <a:xfrm rot="10800000" flipV="1">
            <a:off x="8881268" y="1397100"/>
            <a:ext cx="12700" cy="3641962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tângulo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831182" y="1403820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pt-BR" sz="1600" dirty="0" smtClean="0">
                <a:solidFill>
                  <a:schemeClr val="bg1"/>
                </a:solidFill>
              </a:rPr>
              <a:t>Mídias Sociais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9771041D-83B6-4693-BC25-25AABB3CE3BF}"/>
              </a:ext>
            </a:extLst>
          </p:cNvPr>
          <p:cNvSpPr/>
          <p:nvPr/>
        </p:nvSpPr>
        <p:spPr>
          <a:xfrm>
            <a:off x="4217194" y="2971861"/>
            <a:ext cx="137160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pt-BR" sz="1600" dirty="0" err="1" smtClean="0">
                <a:solidFill>
                  <a:schemeClr val="bg1"/>
                </a:solidFill>
              </a:rPr>
              <a:t>Text</a:t>
            </a:r>
            <a:r>
              <a:rPr lang="pt-BR" sz="1600" dirty="0" smtClean="0">
                <a:solidFill>
                  <a:schemeClr val="bg1"/>
                </a:solidFill>
              </a:rPr>
              <a:t> Mining</a:t>
            </a:r>
          </a:p>
          <a:p>
            <a:pPr algn="ctr" rtl="0"/>
            <a:r>
              <a:rPr lang="pt-BR" sz="1600" dirty="0" err="1" smtClean="0">
                <a:solidFill>
                  <a:schemeClr val="bg1"/>
                </a:solidFill>
              </a:rPr>
              <a:t>Analytics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2971860"/>
            <a:ext cx="137160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pt-BR" sz="1600" dirty="0" smtClean="0">
                <a:solidFill>
                  <a:schemeClr val="bg1"/>
                </a:solidFill>
              </a:rPr>
              <a:t>Rede Neural de aprendizagem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2971860"/>
            <a:ext cx="137160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pt-BR" sz="1600" dirty="0" smtClean="0">
                <a:solidFill>
                  <a:schemeClr val="bg1"/>
                </a:solidFill>
              </a:rPr>
              <a:t>Análise de opinião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85" name="Retângulo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273989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pt-BR" sz="1600" dirty="0" smtClean="0">
                <a:solidFill>
                  <a:schemeClr val="bg1"/>
                </a:solidFill>
              </a:rPr>
              <a:t>NPS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4915952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pt-BR" sz="1600" dirty="0" smtClean="0">
                <a:solidFill>
                  <a:schemeClr val="bg1"/>
                </a:solidFill>
              </a:rPr>
              <a:t>Tendências 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0F8D1DEA-0363-4C10-925D-1D68E14CCEF4}"/>
              </a:ext>
            </a:extLst>
          </p:cNvPr>
          <p:cNvSpPr/>
          <p:nvPr/>
        </p:nvSpPr>
        <p:spPr>
          <a:xfrm>
            <a:off x="5421709" y="1378818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Análise de dados.</a:t>
            </a:r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D927301F-4FAD-47A6-987B-1D9C411B7CC1}"/>
              </a:ext>
            </a:extLst>
          </p:cNvPr>
          <p:cNvSpPr/>
          <p:nvPr/>
        </p:nvSpPr>
        <p:spPr>
          <a:xfrm>
            <a:off x="10729118" y="578298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>
              <a:lnSpc>
                <a:spcPts val="1900"/>
              </a:lnSpc>
            </a:pP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Apresentação resultados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A69BDC62-882D-49FD-B60A-05F493B04723}"/>
              </a:ext>
            </a:extLst>
          </p:cNvPr>
          <p:cNvSpPr/>
          <p:nvPr/>
        </p:nvSpPr>
        <p:spPr>
          <a:xfrm>
            <a:off x="-214063" y="723049"/>
            <a:ext cx="1348582" cy="48731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r" rtl="0">
              <a:lnSpc>
                <a:spcPts val="1900"/>
              </a:lnSpc>
            </a:pP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Entrada de dados.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32" name="Oval 40">
            <a:extLst>
              <a:ext uri="{FF2B5EF4-FFF2-40B4-BE49-F238E27FC236}">
                <a16:creationId xmlns:a16="http://schemas.microsoft.com/office/drawing/2014/main" id="{3FAD125B-9A3B-49A4-B9EC-C8A6D3CF9C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692286" y="4246765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1796041" y="4836305"/>
            <a:ext cx="137160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pt-BR" sz="1600" dirty="0" err="1" smtClean="0">
                <a:solidFill>
                  <a:schemeClr val="bg1"/>
                </a:solidFill>
              </a:rPr>
              <a:t>Datasets</a:t>
            </a:r>
            <a:r>
              <a:rPr lang="pt-BR" sz="1600" dirty="0" smtClean="0">
                <a:solidFill>
                  <a:schemeClr val="bg1"/>
                </a:solidFill>
              </a:rPr>
              <a:t> Específicos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1866931" y="2910220"/>
            <a:ext cx="137160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pt-BR" sz="1600" dirty="0" smtClean="0">
                <a:solidFill>
                  <a:schemeClr val="bg1"/>
                </a:solidFill>
              </a:rPr>
              <a:t>Integrações via API</a:t>
            </a:r>
            <a:endParaRPr lang="pt-B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pt-BR" dirty="0"/>
              <a:t>Análise de projeto slide </a:t>
            </a:r>
            <a:r>
              <a:rPr lang="pt-BR" dirty="0" smtClean="0"/>
              <a:t>4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pt-B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60290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276" y="722444"/>
            <a:ext cx="7336221" cy="524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511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 descr="elemento decorativo"/>
          <p:cNvSpPr>
            <a:spLocks noGrp="1"/>
          </p:cNvSpPr>
          <p:nvPr>
            <p:ph type="title"/>
          </p:nvPr>
        </p:nvSpPr>
        <p:spPr>
          <a:xfrm>
            <a:off x="438586" y="418765"/>
            <a:ext cx="10131425" cy="480424"/>
          </a:xfrm>
        </p:spPr>
        <p:txBody>
          <a:bodyPr rtlCol="0">
            <a:noAutofit/>
          </a:bodyPr>
          <a:lstStyle/>
          <a:p>
            <a:pPr rtl="0"/>
            <a:r>
              <a:rPr lang="pt-BR" sz="2800" dirty="0" smtClean="0">
                <a:solidFill>
                  <a:schemeClr val="tx2"/>
                </a:solidFill>
              </a:rPr>
              <a:t>Organograma </a:t>
            </a:r>
            <a:r>
              <a:rPr lang="pt-BR" sz="2800" dirty="0" err="1" smtClean="0">
                <a:solidFill>
                  <a:schemeClr val="tx2"/>
                </a:solidFill>
              </a:rPr>
              <a:t>squad</a:t>
            </a:r>
            <a:endParaRPr lang="pt-BR" sz="2800" dirty="0">
              <a:solidFill>
                <a:schemeClr val="tx2"/>
              </a:solidFill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880110" y="1394461"/>
            <a:ext cx="10607039" cy="4126230"/>
            <a:chOff x="1790905" y="1931989"/>
            <a:chExt cx="8779106" cy="2608251"/>
          </a:xfrm>
        </p:grpSpPr>
        <p:grpSp>
          <p:nvGrpSpPr>
            <p:cNvPr id="69" name="Grupo 68">
              <a:extLst>
                <a:ext uri="{FF2B5EF4-FFF2-40B4-BE49-F238E27FC236}">
                  <a16:creationId xmlns:a16="http://schemas.microsoft.com/office/drawing/2014/main" id="{1D0C17FD-0081-40EF-A9FD-74C7001B88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/>
          </p:nvGrpSpPr>
          <p:grpSpPr>
            <a:xfrm>
              <a:off x="4628641" y="3981661"/>
              <a:ext cx="1388313" cy="544407"/>
              <a:chOff x="4544127" y="3090121"/>
              <a:chExt cx="1388313" cy="544407"/>
            </a:xfrm>
          </p:grpSpPr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889D3686-F316-4353-8E34-486E47731DEA}"/>
                  </a:ext>
                </a:extLst>
              </p:cNvPr>
              <p:cNvSpPr/>
              <p:nvPr/>
            </p:nvSpPr>
            <p:spPr>
              <a:xfrm>
                <a:off x="4544127" y="3090121"/>
                <a:ext cx="1368000" cy="509451"/>
              </a:xfrm>
              <a:prstGeom prst="rect">
                <a:avLst/>
              </a:prstGeom>
              <a:solidFill>
                <a:schemeClr val="bg1"/>
              </a:soli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2000" tIns="5715" rIns="72000" bIns="54011" numCol="1" spcCol="1270" rtlCol="0" anchor="ctr" anchorCtr="0">
                <a:noAutofit/>
                <a:flatTx/>
              </a:bodyPr>
              <a:lstStyle/>
              <a:p>
                <a:pPr algn="ctr" defTabSz="40005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1200" dirty="0" smtClean="0">
                    <a:solidFill>
                      <a:schemeClr val="tx1"/>
                    </a:solidFill>
                  </a:rPr>
                  <a:t>Oseias </a:t>
                </a:r>
                <a:r>
                  <a:rPr lang="pt-BR" sz="1200" dirty="0" err="1" smtClean="0">
                    <a:solidFill>
                      <a:schemeClr val="tx1"/>
                    </a:solidFill>
                  </a:rPr>
                  <a:t>Beu</a:t>
                </a:r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59BC051C-564D-4692-A9F7-7318F9F117E2}"/>
                  </a:ext>
                </a:extLst>
              </p:cNvPr>
              <p:cNvSpPr/>
              <p:nvPr/>
            </p:nvSpPr>
            <p:spPr>
              <a:xfrm>
                <a:off x="4564440" y="3526528"/>
                <a:ext cx="1368000" cy="108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2000" tIns="5715" rIns="72000" bIns="5715" numCol="1" spcCol="1270" rtlCol="0" anchor="ctr" anchorCtr="0">
                <a:noAutofit/>
                <a:flatTx/>
              </a:bodyPr>
              <a:lstStyle/>
              <a:p>
                <a:pPr algn="ctr" defTabSz="40005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1200" dirty="0" smtClean="0">
                    <a:solidFill>
                      <a:schemeClr val="bg1"/>
                    </a:solidFill>
                  </a:rPr>
                  <a:t>Desenvolvedor</a:t>
                </a:r>
                <a:endParaRPr lang="pt-BR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2" name="Grupo 71">
              <a:extLst>
                <a:ext uri="{FF2B5EF4-FFF2-40B4-BE49-F238E27FC236}">
                  <a16:creationId xmlns:a16="http://schemas.microsoft.com/office/drawing/2014/main" id="{86A6D505-4CAD-4827-A8B4-1F7AC0D804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/>
          </p:nvGrpSpPr>
          <p:grpSpPr>
            <a:xfrm>
              <a:off x="6361990" y="3981661"/>
              <a:ext cx="1389615" cy="544407"/>
              <a:chOff x="6277476" y="3090121"/>
              <a:chExt cx="1389615" cy="544407"/>
            </a:xfrm>
          </p:grpSpPr>
          <p:sp>
            <p:nvSpPr>
              <p:cNvPr id="36" name="Retângulo 35">
                <a:extLst>
                  <a:ext uri="{FF2B5EF4-FFF2-40B4-BE49-F238E27FC236}">
                    <a16:creationId xmlns:a16="http://schemas.microsoft.com/office/drawing/2014/main" id="{7680BFC0-C377-43B7-B23F-4331CD268525}"/>
                  </a:ext>
                </a:extLst>
              </p:cNvPr>
              <p:cNvSpPr/>
              <p:nvPr/>
            </p:nvSpPr>
            <p:spPr>
              <a:xfrm>
                <a:off x="6277476" y="3090121"/>
                <a:ext cx="1368000" cy="509451"/>
              </a:xfrm>
              <a:prstGeom prst="rect">
                <a:avLst/>
              </a:prstGeom>
              <a:solidFill>
                <a:schemeClr val="bg1"/>
              </a:soli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2000" tIns="5715" rIns="72000" bIns="54011" numCol="1" spcCol="1270" rtlCol="0" anchor="ctr" anchorCtr="0">
                <a:noAutofit/>
                <a:flatTx/>
              </a:bodyPr>
              <a:lstStyle/>
              <a:p>
                <a:pPr algn="ctr" defTabSz="40005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1200" dirty="0" smtClean="0">
                    <a:solidFill>
                      <a:schemeClr val="tx1"/>
                    </a:solidFill>
                  </a:rPr>
                  <a:t>Everton Machado</a:t>
                </a:r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tângulo 36">
                <a:extLst>
                  <a:ext uri="{FF2B5EF4-FFF2-40B4-BE49-F238E27FC236}">
                    <a16:creationId xmlns:a16="http://schemas.microsoft.com/office/drawing/2014/main" id="{69AD1D87-4B90-4FEC-8865-92DD51544D7D}"/>
                  </a:ext>
                </a:extLst>
              </p:cNvPr>
              <p:cNvSpPr/>
              <p:nvPr/>
            </p:nvSpPr>
            <p:spPr>
              <a:xfrm>
                <a:off x="6299091" y="3526528"/>
                <a:ext cx="1368000" cy="10800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glow rad="254000">
                  <a:schemeClr val="accent6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2000" tIns="5715" rIns="72000" bIns="5715" numCol="1" spcCol="1270" rtlCol="0" anchor="ctr" anchorCtr="0">
                <a:noAutofit/>
                <a:flatTx/>
              </a:bodyPr>
              <a:lstStyle/>
              <a:p>
                <a:pPr algn="ctr" defTabSz="40005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1200" dirty="0" smtClean="0">
                    <a:solidFill>
                      <a:schemeClr val="bg1"/>
                    </a:solidFill>
                  </a:rPr>
                  <a:t>Cientista de dados</a:t>
                </a:r>
                <a:endParaRPr lang="pt-BR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1" name="Grupo 90">
              <a:extLst>
                <a:ext uri="{FF2B5EF4-FFF2-40B4-BE49-F238E27FC236}">
                  <a16:creationId xmlns:a16="http://schemas.microsoft.com/office/drawing/2014/main" id="{279F32E5-94F0-43DF-8EB6-84CFB7684F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/>
          </p:nvGrpSpPr>
          <p:grpSpPr>
            <a:xfrm>
              <a:off x="3817993" y="2894615"/>
              <a:ext cx="1368000" cy="509451"/>
              <a:chOff x="3733479" y="2003075"/>
              <a:chExt cx="1368000" cy="509451"/>
            </a:xfrm>
          </p:grpSpPr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id="{8D3BF366-C6D6-4588-8DC7-E9D4BF741B5D}"/>
                  </a:ext>
                </a:extLst>
              </p:cNvPr>
              <p:cNvSpPr/>
              <p:nvPr/>
            </p:nvSpPr>
            <p:spPr>
              <a:xfrm>
                <a:off x="3733479" y="2003075"/>
                <a:ext cx="1368000" cy="509451"/>
              </a:xfrm>
              <a:prstGeom prst="rect">
                <a:avLst/>
              </a:prstGeom>
              <a:solidFill>
                <a:schemeClr val="bg1"/>
              </a:solidFill>
              <a:ln w="12700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715" tIns="5715" rIns="5715" bIns="54011" numCol="1" spcCol="1270" rtlCol="0" anchor="ctr" anchorCtr="0">
                <a:noAutofit/>
                <a:flatTx/>
              </a:bodyPr>
              <a:lstStyle/>
              <a:p>
                <a:pPr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1200" dirty="0">
                    <a:solidFill>
                      <a:schemeClr val="tx1"/>
                    </a:solidFill>
                  </a:rPr>
                  <a:t>WENDELL DE LIMA </a:t>
                </a:r>
                <a:r>
                  <a:rPr lang="pt-BR" sz="1200" dirty="0" smtClean="0">
                    <a:solidFill>
                      <a:schemeClr val="tx1"/>
                    </a:solidFill>
                  </a:rPr>
                  <a:t> </a:t>
                </a:r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tângulo 48">
                <a:extLst>
                  <a:ext uri="{FF2B5EF4-FFF2-40B4-BE49-F238E27FC236}">
                    <a16:creationId xmlns:a16="http://schemas.microsoft.com/office/drawing/2014/main" id="{F95AFA1E-C54C-4434-8CB7-B301294DBE98}"/>
                  </a:ext>
                </a:extLst>
              </p:cNvPr>
              <p:cNvSpPr/>
              <p:nvPr/>
            </p:nvSpPr>
            <p:spPr>
              <a:xfrm>
                <a:off x="3733479" y="2406506"/>
                <a:ext cx="1368000" cy="1060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 cap="rnd" cmpd="sng" algn="ctr">
                <a:noFill/>
                <a:prstDash val="solid"/>
              </a:ln>
              <a:effectLst/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2860" tIns="5715" rIns="22860" bIns="5715" numCol="1" spcCol="1270" rtlCol="0" anchor="ctr" anchorCtr="0">
                <a:noAutofit/>
                <a:flatTx/>
              </a:bodyPr>
              <a:lstStyle/>
              <a:p>
                <a:pPr marL="0" lvl="0" indent="0" algn="ctr" defTabSz="40005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pt-BR" sz="1200" kern="1200" dirty="0">
                    <a:solidFill>
                      <a:schemeClr val="bg1"/>
                    </a:solidFill>
                  </a:rPr>
                  <a:t> </a:t>
                </a:r>
                <a:r>
                  <a:rPr lang="pt-BR" sz="1200" kern="1200" dirty="0" err="1" smtClean="0">
                    <a:solidFill>
                      <a:schemeClr val="bg1"/>
                    </a:solidFill>
                  </a:rPr>
                  <a:t>Product</a:t>
                </a:r>
                <a:r>
                  <a:rPr lang="pt-BR" sz="1200" kern="1200" dirty="0" smtClean="0">
                    <a:solidFill>
                      <a:schemeClr val="bg1"/>
                    </a:solidFill>
                  </a:rPr>
                  <a:t> </a:t>
                </a:r>
                <a:r>
                  <a:rPr lang="pt-BR" sz="1200" kern="1200" dirty="0" err="1" smtClean="0">
                    <a:solidFill>
                      <a:schemeClr val="bg1"/>
                    </a:solidFill>
                  </a:rPr>
                  <a:t>Owner</a:t>
                </a:r>
                <a:endParaRPr lang="pt-BR" sz="1200" kern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" name="Oval 4" descr="elemento decorativo">
              <a:extLst>
                <a:ext uri="{FF2B5EF4-FFF2-40B4-BE49-F238E27FC236}">
                  <a16:creationId xmlns:a16="http://schemas.microsoft.com/office/drawing/2014/main" id="{FE3B97CC-2A6D-4550-83BF-6DBCDB836162}"/>
                </a:ext>
              </a:extLst>
            </p:cNvPr>
            <p:cNvSpPr/>
            <p:nvPr/>
          </p:nvSpPr>
          <p:spPr>
            <a:xfrm>
              <a:off x="1790905" y="3870530"/>
              <a:ext cx="114414" cy="8596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3600"/>
            </a:p>
          </p:txBody>
        </p:sp>
        <p:sp>
          <p:nvSpPr>
            <p:cNvPr id="94" name="Oval 93" descr="elemento decorativo">
              <a:extLst>
                <a:ext uri="{FF2B5EF4-FFF2-40B4-BE49-F238E27FC236}">
                  <a16:creationId xmlns:a16="http://schemas.microsoft.com/office/drawing/2014/main" id="{BC24AD9F-130E-4ECB-9C70-2B3233EBF4A4}"/>
                </a:ext>
              </a:extLst>
            </p:cNvPr>
            <p:cNvSpPr/>
            <p:nvPr/>
          </p:nvSpPr>
          <p:spPr>
            <a:xfrm>
              <a:off x="10455597" y="3870530"/>
              <a:ext cx="114414" cy="8596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grpSp>
          <p:nvGrpSpPr>
            <p:cNvPr id="136" name="Grupo 135">
              <a:extLst>
                <a:ext uri="{FF2B5EF4-FFF2-40B4-BE49-F238E27FC236}">
                  <a16:creationId xmlns:a16="http://schemas.microsoft.com/office/drawing/2014/main" id="{FA215D57-115E-4EA6-82EB-CB2CD22D423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/>
          </p:nvGrpSpPr>
          <p:grpSpPr>
            <a:xfrm>
              <a:off x="5100514" y="1931989"/>
              <a:ext cx="2160000" cy="511431"/>
              <a:chOff x="5016000" y="1040449"/>
              <a:chExt cx="2160000" cy="511431"/>
            </a:xfrm>
          </p:grpSpPr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912543CF-3BD4-40B0-BB18-006DCC4331CA}"/>
                  </a:ext>
                </a:extLst>
              </p:cNvPr>
              <p:cNvSpPr/>
              <p:nvPr/>
            </p:nvSpPr>
            <p:spPr>
              <a:xfrm>
                <a:off x="5016000" y="1040449"/>
                <a:ext cx="2160000" cy="509451"/>
              </a:xfrm>
              <a:prstGeom prst="rect">
                <a:avLst/>
              </a:prstGeom>
              <a:solidFill>
                <a:schemeClr val="bg1"/>
              </a:solidFill>
              <a:ln w="12700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715" tIns="5715" rIns="5715" bIns="54011" numCol="1" spcCol="1270" rtlCol="0" anchor="ctr" anchorCtr="0">
                <a:noAutofit/>
                <a:flatTx/>
              </a:bodyPr>
              <a:lstStyle/>
              <a:p>
                <a:pPr algn="ctr" defTabSz="40005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1200" dirty="0" smtClean="0">
                    <a:solidFill>
                      <a:schemeClr val="tx1"/>
                    </a:solidFill>
                  </a:rPr>
                  <a:t>Marcus de Marchi</a:t>
                </a:r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8B9E0DDC-7979-4C1E-B741-9FACE317EF1B}"/>
                  </a:ext>
                </a:extLst>
              </p:cNvPr>
              <p:cNvSpPr/>
              <p:nvPr/>
            </p:nvSpPr>
            <p:spPr>
              <a:xfrm>
                <a:off x="5016000" y="1443880"/>
                <a:ext cx="2160000" cy="108000"/>
              </a:xfrm>
              <a:prstGeom prst="rect">
                <a:avLst/>
              </a:prstGeom>
              <a:solidFill>
                <a:schemeClr val="tx2"/>
              </a:solidFill>
              <a:ln w="19050" cap="rnd" cmpd="sng" algn="ctr">
                <a:noFill/>
                <a:prstDash val="solid"/>
              </a:ln>
              <a:effectLst>
                <a:glow rad="254000">
                  <a:schemeClr val="accent2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2860" tIns="5715" rIns="22860" bIns="5715" numCol="1" spcCol="1270" rtlCol="0" anchor="ctr" anchorCtr="0">
                <a:noAutofit/>
                <a:flatTx/>
              </a:bodyPr>
              <a:lstStyle/>
              <a:p>
                <a:pPr marL="0" lvl="0" indent="0" algn="ctr" defTabSz="40005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pt-BR" sz="1200" kern="1200" dirty="0" smtClean="0">
                    <a:solidFill>
                      <a:schemeClr val="bg1"/>
                    </a:solidFill>
                    <a:ea typeface="+mn-ea"/>
                    <a:cs typeface="+mn-cs"/>
                  </a:rPr>
                  <a:t>Gerente de projetos</a:t>
                </a:r>
                <a:endParaRPr lang="pt-BR" sz="1200" kern="1200" dirty="0">
                  <a:solidFill>
                    <a:schemeClr val="bg1"/>
                  </a:solidFill>
                  <a:ea typeface="+mn-ea"/>
                  <a:cs typeface="+mn-cs"/>
                </a:endParaRPr>
              </a:p>
            </p:txBody>
          </p:sp>
        </p:grp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F63E54AC-1CB7-43BF-B0A4-82DE6FEB16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6137534" y="2441440"/>
              <a:ext cx="85961" cy="85961"/>
            </a:xfrm>
            <a:prstGeom prst="ellipse">
              <a:avLst/>
            </a:prstGeom>
            <a:noFill/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3600"/>
            </a:p>
          </p:txBody>
        </p:sp>
        <p:cxnSp>
          <p:nvCxnSpPr>
            <p:cNvPr id="7" name="Conector: Ângulo 6" descr="elemento decorativo">
              <a:extLst>
                <a:ext uri="{FF2B5EF4-FFF2-40B4-BE49-F238E27FC236}">
                  <a16:creationId xmlns:a16="http://schemas.microsoft.com/office/drawing/2014/main" id="{1C54223A-2F2C-4434-A30B-92D8CEE93CF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613793" y="2465851"/>
              <a:ext cx="2545231" cy="1247916"/>
            </a:xfrm>
            <a:prstGeom prst="bentConnector3">
              <a:avLst>
                <a:gd name="adj1" fmla="val -965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Conector: Ângulo 95" descr="elemento decorativo">
              <a:extLst>
                <a:ext uri="{FF2B5EF4-FFF2-40B4-BE49-F238E27FC236}">
                  <a16:creationId xmlns:a16="http://schemas.microsoft.com/office/drawing/2014/main" id="{185DC171-E6CD-4880-8EF4-7E0DB7F6C2B2}"/>
                </a:ext>
              </a:extLst>
            </p:cNvPr>
            <p:cNvCxnSpPr>
              <a:cxnSpLocks/>
              <a:stCxn id="95" idx="4"/>
            </p:cNvCxnSpPr>
            <p:nvPr/>
          </p:nvCxnSpPr>
          <p:spPr>
            <a:xfrm rot="16200000" flipH="1">
              <a:off x="6872550" y="1835365"/>
              <a:ext cx="1180954" cy="2565025"/>
            </a:xfrm>
            <a:prstGeom prst="bentConnector2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onector Reto 96" descr="elemento decorativo">
              <a:extLst>
                <a:ext uri="{FF2B5EF4-FFF2-40B4-BE49-F238E27FC236}">
                  <a16:creationId xmlns:a16="http://schemas.microsoft.com/office/drawing/2014/main" id="{B5956150-D730-4D39-8E56-5123DA7B1791}"/>
                </a:ext>
              </a:extLst>
            </p:cNvPr>
            <p:cNvCxnSpPr>
              <a:cxnSpLocks/>
            </p:cNvCxnSpPr>
            <p:nvPr/>
          </p:nvCxnSpPr>
          <p:spPr>
            <a:xfrm>
              <a:off x="3615375" y="3727098"/>
              <a:ext cx="0" cy="143431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Conector reto 97" descr="elemento decorativo">
              <a:extLst>
                <a:ext uri="{FF2B5EF4-FFF2-40B4-BE49-F238E27FC236}">
                  <a16:creationId xmlns:a16="http://schemas.microsoft.com/office/drawing/2014/main" id="{98000C8A-C564-4106-9005-252681A7FDFB}"/>
                </a:ext>
              </a:extLst>
            </p:cNvPr>
            <p:cNvCxnSpPr>
              <a:cxnSpLocks/>
            </p:cNvCxnSpPr>
            <p:nvPr/>
          </p:nvCxnSpPr>
          <p:spPr>
            <a:xfrm>
              <a:off x="5325431" y="3727098"/>
              <a:ext cx="0" cy="143431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Conector Reto 98" descr="elemento decorativo">
              <a:extLst>
                <a:ext uri="{FF2B5EF4-FFF2-40B4-BE49-F238E27FC236}">
                  <a16:creationId xmlns:a16="http://schemas.microsoft.com/office/drawing/2014/main" id="{DFAFA2FD-B58C-4CB3-83BF-D7037A44C5EA}"/>
                </a:ext>
              </a:extLst>
            </p:cNvPr>
            <p:cNvCxnSpPr>
              <a:cxnSpLocks/>
            </p:cNvCxnSpPr>
            <p:nvPr/>
          </p:nvCxnSpPr>
          <p:spPr>
            <a:xfrm>
              <a:off x="7035487" y="3727098"/>
              <a:ext cx="0" cy="143431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Conector Reto 99" descr="elemento decorativo">
              <a:extLst>
                <a:ext uri="{FF2B5EF4-FFF2-40B4-BE49-F238E27FC236}">
                  <a16:creationId xmlns:a16="http://schemas.microsoft.com/office/drawing/2014/main" id="{92CA40FF-E75F-4233-A382-4E9DE1FACF8D}"/>
                </a:ext>
              </a:extLst>
            </p:cNvPr>
            <p:cNvCxnSpPr>
              <a:cxnSpLocks/>
            </p:cNvCxnSpPr>
            <p:nvPr/>
          </p:nvCxnSpPr>
          <p:spPr>
            <a:xfrm>
              <a:off x="8745543" y="3727098"/>
              <a:ext cx="0" cy="143431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Conector reto 103" descr="elemento decorativo">
              <a:extLst>
                <a:ext uri="{FF2B5EF4-FFF2-40B4-BE49-F238E27FC236}">
                  <a16:creationId xmlns:a16="http://schemas.microsoft.com/office/drawing/2014/main" id="{E8574014-9F7A-4AC9-82C3-EE7EF06CAF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85993" y="3149340"/>
              <a:ext cx="994521" cy="0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8" name="Grupo 68">
              <a:extLst>
                <a:ext uri="{FF2B5EF4-FFF2-40B4-BE49-F238E27FC236}">
                  <a16:creationId xmlns:a16="http://schemas.microsoft.com/office/drawing/2014/main" id="{1D0C17FD-0081-40EF-A9FD-74C7001B88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/>
          </p:nvGrpSpPr>
          <p:grpSpPr>
            <a:xfrm>
              <a:off x="2920340" y="3985200"/>
              <a:ext cx="1388313" cy="544407"/>
              <a:chOff x="4544127" y="3090121"/>
              <a:chExt cx="1388313" cy="544407"/>
            </a:xfrm>
          </p:grpSpPr>
          <p:sp>
            <p:nvSpPr>
              <p:cNvPr id="92" name="Retângulo 91">
                <a:extLst>
                  <a:ext uri="{FF2B5EF4-FFF2-40B4-BE49-F238E27FC236}">
                    <a16:creationId xmlns:a16="http://schemas.microsoft.com/office/drawing/2014/main" id="{889D3686-F316-4353-8E34-486E47731DEA}"/>
                  </a:ext>
                </a:extLst>
              </p:cNvPr>
              <p:cNvSpPr/>
              <p:nvPr/>
            </p:nvSpPr>
            <p:spPr>
              <a:xfrm>
                <a:off x="4544127" y="3090121"/>
                <a:ext cx="1368000" cy="509451"/>
              </a:xfrm>
              <a:prstGeom prst="rect">
                <a:avLst/>
              </a:prstGeom>
              <a:solidFill>
                <a:schemeClr val="bg1"/>
              </a:soli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2000" tIns="5715" rIns="72000" bIns="54011" numCol="1" spcCol="1270" rtlCol="0" anchor="ctr" anchorCtr="0">
                <a:noAutofit/>
                <a:flatTx/>
              </a:bodyPr>
              <a:lstStyle/>
              <a:p>
                <a:pPr algn="ctr" defTabSz="40005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1200" dirty="0" smtClean="0">
                    <a:solidFill>
                      <a:schemeClr val="tx1"/>
                    </a:solidFill>
                  </a:rPr>
                  <a:t>Marcus de Marchi</a:t>
                </a:r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Retângulo 92">
                <a:extLst>
                  <a:ext uri="{FF2B5EF4-FFF2-40B4-BE49-F238E27FC236}">
                    <a16:creationId xmlns:a16="http://schemas.microsoft.com/office/drawing/2014/main" id="{59BC051C-564D-4692-A9F7-7318F9F117E2}"/>
                  </a:ext>
                </a:extLst>
              </p:cNvPr>
              <p:cNvSpPr/>
              <p:nvPr/>
            </p:nvSpPr>
            <p:spPr>
              <a:xfrm>
                <a:off x="4564440" y="3526528"/>
                <a:ext cx="1368000" cy="108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glow rad="254000">
                  <a:schemeClr val="accent1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2000" tIns="5715" rIns="72000" bIns="5715" numCol="1" spcCol="1270" rtlCol="0" anchor="ctr" anchorCtr="0">
                <a:noAutofit/>
                <a:flatTx/>
              </a:bodyPr>
              <a:lstStyle/>
              <a:p>
                <a:pPr algn="ctr" defTabSz="40005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1200" dirty="0" smtClean="0">
                    <a:solidFill>
                      <a:schemeClr val="bg1"/>
                    </a:solidFill>
                  </a:rPr>
                  <a:t>Desenvolvedor</a:t>
                </a:r>
                <a:endParaRPr lang="pt-BR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1" name="Grupo 71">
              <a:extLst>
                <a:ext uri="{FF2B5EF4-FFF2-40B4-BE49-F238E27FC236}">
                  <a16:creationId xmlns:a16="http://schemas.microsoft.com/office/drawing/2014/main" id="{86A6D505-4CAD-4827-A8B4-1F7AC0D804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/>
          </p:nvGrpSpPr>
          <p:grpSpPr>
            <a:xfrm>
              <a:off x="8119905" y="3995833"/>
              <a:ext cx="1389615" cy="544407"/>
              <a:chOff x="6277476" y="3090121"/>
              <a:chExt cx="1389615" cy="544407"/>
            </a:xfrm>
          </p:grpSpPr>
          <p:sp>
            <p:nvSpPr>
              <p:cNvPr id="102" name="Retângulo 101">
                <a:extLst>
                  <a:ext uri="{FF2B5EF4-FFF2-40B4-BE49-F238E27FC236}">
                    <a16:creationId xmlns:a16="http://schemas.microsoft.com/office/drawing/2014/main" id="{7680BFC0-C377-43B7-B23F-4331CD268525}"/>
                  </a:ext>
                </a:extLst>
              </p:cNvPr>
              <p:cNvSpPr/>
              <p:nvPr/>
            </p:nvSpPr>
            <p:spPr>
              <a:xfrm>
                <a:off x="6277476" y="3090121"/>
                <a:ext cx="1368000" cy="509451"/>
              </a:xfrm>
              <a:prstGeom prst="rect">
                <a:avLst/>
              </a:prstGeom>
              <a:solidFill>
                <a:schemeClr val="bg1"/>
              </a:solidFill>
              <a:ln w="3175" cap="rnd" cmpd="sng" algn="ctr">
                <a:solidFill>
                  <a:schemeClr val="bg1">
                    <a:lumMod val="85000"/>
                  </a:schemeClr>
                </a:solidFill>
                <a:prstDash val="solid"/>
              </a:ln>
              <a:effectLst/>
              <a:scene3d>
                <a:camera prst="obliqueTopLeft"/>
                <a:lightRig rig="soft" dir="t"/>
              </a:scene3d>
              <a:sp3d extrusionH="190500" prstMaterial="matte">
                <a:contourClr>
                  <a:prstClr val="black">
                    <a:lumMod val="50000"/>
                    <a:lumOff val="50000"/>
                  </a:prstClr>
                </a:contourClr>
              </a:sp3d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2000" tIns="5715" rIns="72000" bIns="54011" numCol="1" spcCol="1270" rtlCol="0" anchor="ctr" anchorCtr="0">
                <a:noAutofit/>
                <a:flatTx/>
              </a:bodyPr>
              <a:lstStyle/>
              <a:p>
                <a:pPr algn="ctr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1200" dirty="0">
                    <a:solidFill>
                      <a:schemeClr val="tx1"/>
                    </a:solidFill>
                  </a:rPr>
                  <a:t>WENDELL DE </a:t>
                </a:r>
                <a:r>
                  <a:rPr lang="pt-BR" sz="1200" dirty="0" smtClean="0">
                    <a:solidFill>
                      <a:schemeClr val="tx1"/>
                    </a:solidFill>
                  </a:rPr>
                  <a:t>LIMA</a:t>
                </a:r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Retângulo 102">
                <a:extLst>
                  <a:ext uri="{FF2B5EF4-FFF2-40B4-BE49-F238E27FC236}">
                    <a16:creationId xmlns:a16="http://schemas.microsoft.com/office/drawing/2014/main" id="{69AD1D87-4B90-4FEC-8865-92DD51544D7D}"/>
                  </a:ext>
                </a:extLst>
              </p:cNvPr>
              <p:cNvSpPr/>
              <p:nvPr/>
            </p:nvSpPr>
            <p:spPr>
              <a:xfrm>
                <a:off x="6299091" y="3526528"/>
                <a:ext cx="1368000" cy="10800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glow rad="254000">
                  <a:schemeClr val="accent6">
                    <a:satMod val="175000"/>
                    <a:alpha val="10000"/>
                  </a:schemeClr>
                </a:glow>
              </a:effectLst>
              <a:scene3d>
                <a:camera prst="obliqueTopLeft"/>
                <a:lightRig rig="brightRoom" dir="t"/>
              </a:scene3d>
              <a:sp3d extrusionH="88900"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2000" tIns="5715" rIns="72000" bIns="5715" numCol="1" spcCol="1270" rtlCol="0" anchor="ctr" anchorCtr="0">
                <a:noAutofit/>
                <a:flatTx/>
              </a:bodyPr>
              <a:lstStyle/>
              <a:p>
                <a:pPr algn="ctr" defTabSz="400050" rtl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pt-BR" sz="1200" dirty="0" smtClean="0">
                    <a:solidFill>
                      <a:schemeClr val="bg1"/>
                    </a:solidFill>
                  </a:rPr>
                  <a:t>Cientista de dados</a:t>
                </a:r>
                <a:endParaRPr lang="pt-BR" sz="12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682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ítulo 1">
            <a:extLst>
              <a:ext uri="{FF2B5EF4-FFF2-40B4-BE49-F238E27FC236}">
                <a16:creationId xmlns:a16="http://schemas.microsoft.com/office/drawing/2014/main" id="{76DAF92C-0D59-4A02-8B06-435E171B2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8983" y="59157"/>
            <a:ext cx="3913099" cy="427431"/>
          </a:xfrm>
        </p:spPr>
        <p:txBody>
          <a:bodyPr/>
          <a:lstStyle/>
          <a:p>
            <a:r>
              <a:rPr lang="pt-BR" b="1" dirty="0">
                <a:solidFill>
                  <a:srgbClr val="25764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Sumário </a:t>
            </a:r>
            <a:r>
              <a:rPr lang="pt-BR" b="1" dirty="0" smtClean="0">
                <a:solidFill>
                  <a:srgbClr val="25764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Executivo</a:t>
            </a:r>
            <a:endParaRPr lang="pt-BR" b="1" dirty="0">
              <a:solidFill>
                <a:srgbClr val="25764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8" name="Group 67">
            <a:extLst>
              <a:ext uri="{FF2B5EF4-FFF2-40B4-BE49-F238E27FC236}">
                <a16:creationId xmlns:a16="http://schemas.microsoft.com/office/drawing/2014/main" id="{991145A3-353C-47B6-9D25-10BCE58DE92B}"/>
              </a:ext>
            </a:extLst>
          </p:cNvPr>
          <p:cNvGrpSpPr>
            <a:grpSpLocks/>
          </p:cNvGrpSpPr>
          <p:nvPr/>
        </p:nvGrpSpPr>
        <p:grpSpPr bwMode="auto">
          <a:xfrm>
            <a:off x="6149818" y="6621074"/>
            <a:ext cx="352658" cy="85880"/>
            <a:chOff x="3016" y="3339"/>
            <a:chExt cx="272" cy="91"/>
          </a:xfrm>
        </p:grpSpPr>
        <p:sp>
          <p:nvSpPr>
            <p:cNvPr id="59" name="Oval 68">
              <a:extLst>
                <a:ext uri="{FF2B5EF4-FFF2-40B4-BE49-F238E27FC236}">
                  <a16:creationId xmlns:a16="http://schemas.microsoft.com/office/drawing/2014/main" id="{63F64B38-9E9C-4B6E-B05C-251B64E4C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7" y="3339"/>
              <a:ext cx="91" cy="9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alt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0" name="Oval 69">
              <a:extLst>
                <a:ext uri="{FF2B5EF4-FFF2-40B4-BE49-F238E27FC236}">
                  <a16:creationId xmlns:a16="http://schemas.microsoft.com/office/drawing/2014/main" id="{194B9B08-AD74-4BBF-86A9-78156F350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3339"/>
              <a:ext cx="91" cy="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alt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1" name="Oval 70">
              <a:extLst>
                <a:ext uri="{FF2B5EF4-FFF2-40B4-BE49-F238E27FC236}">
                  <a16:creationId xmlns:a16="http://schemas.microsoft.com/office/drawing/2014/main" id="{7A173978-BA16-4226-BD41-4DED3EAD3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3339"/>
              <a:ext cx="91" cy="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alt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62" name="Group 71">
            <a:extLst>
              <a:ext uri="{FF2B5EF4-FFF2-40B4-BE49-F238E27FC236}">
                <a16:creationId xmlns:a16="http://schemas.microsoft.com/office/drawing/2014/main" id="{FB2EB1D6-9793-4E41-878A-EEF173DF148D}"/>
              </a:ext>
            </a:extLst>
          </p:cNvPr>
          <p:cNvGrpSpPr>
            <a:grpSpLocks/>
          </p:cNvGrpSpPr>
          <p:nvPr/>
        </p:nvGrpSpPr>
        <p:grpSpPr bwMode="auto">
          <a:xfrm>
            <a:off x="2229148" y="6662604"/>
            <a:ext cx="340464" cy="75259"/>
            <a:chOff x="2925" y="3475"/>
            <a:chExt cx="273" cy="91"/>
          </a:xfrm>
        </p:grpSpPr>
        <p:sp>
          <p:nvSpPr>
            <p:cNvPr id="63" name="Oval 72">
              <a:extLst>
                <a:ext uri="{FF2B5EF4-FFF2-40B4-BE49-F238E27FC236}">
                  <a16:creationId xmlns:a16="http://schemas.microsoft.com/office/drawing/2014/main" id="{A7BF98F2-AABB-4404-A69E-747740B2D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3475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altLang="pt-B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4" name="Oval 73">
              <a:extLst>
                <a:ext uri="{FF2B5EF4-FFF2-40B4-BE49-F238E27FC236}">
                  <a16:creationId xmlns:a16="http://schemas.microsoft.com/office/drawing/2014/main" id="{EDD69C6A-3B0D-4CCF-91A8-2F694F578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3475"/>
              <a:ext cx="91" cy="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altLang="pt-B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5" name="Oval 74">
              <a:extLst>
                <a:ext uri="{FF2B5EF4-FFF2-40B4-BE49-F238E27FC236}">
                  <a16:creationId xmlns:a16="http://schemas.microsoft.com/office/drawing/2014/main" id="{8D0B8EDF-F864-42D8-914F-4B6DB1CC5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3475"/>
              <a:ext cx="91" cy="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altLang="pt-B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66" name="Group 75">
            <a:extLst>
              <a:ext uri="{FF2B5EF4-FFF2-40B4-BE49-F238E27FC236}">
                <a16:creationId xmlns:a16="http://schemas.microsoft.com/office/drawing/2014/main" id="{9B9D6604-D49E-45B8-A448-FC569D12970C}"/>
              </a:ext>
            </a:extLst>
          </p:cNvPr>
          <p:cNvGrpSpPr>
            <a:grpSpLocks/>
          </p:cNvGrpSpPr>
          <p:nvPr/>
        </p:nvGrpSpPr>
        <p:grpSpPr bwMode="auto">
          <a:xfrm>
            <a:off x="3537447" y="6643770"/>
            <a:ext cx="363689" cy="90595"/>
            <a:chOff x="2925" y="3611"/>
            <a:chExt cx="273" cy="91"/>
          </a:xfrm>
        </p:grpSpPr>
        <p:sp>
          <p:nvSpPr>
            <p:cNvPr id="67" name="Oval 76">
              <a:extLst>
                <a:ext uri="{FF2B5EF4-FFF2-40B4-BE49-F238E27FC236}">
                  <a16:creationId xmlns:a16="http://schemas.microsoft.com/office/drawing/2014/main" id="{8CE18162-48E6-4ABC-835A-FD0F855A4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3611"/>
              <a:ext cx="91" cy="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alt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8" name="Oval 77">
              <a:extLst>
                <a:ext uri="{FF2B5EF4-FFF2-40B4-BE49-F238E27FC236}">
                  <a16:creationId xmlns:a16="http://schemas.microsoft.com/office/drawing/2014/main" id="{F876074E-917E-40E5-9774-C1945DB05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3611"/>
              <a:ext cx="91" cy="91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alt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9" name="Oval 78">
              <a:extLst>
                <a:ext uri="{FF2B5EF4-FFF2-40B4-BE49-F238E27FC236}">
                  <a16:creationId xmlns:a16="http://schemas.microsoft.com/office/drawing/2014/main" id="{21168045-93A1-4C45-88FD-23E038E41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3611"/>
              <a:ext cx="91" cy="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alt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70" name="Text Box 79">
            <a:extLst>
              <a:ext uri="{FF2B5EF4-FFF2-40B4-BE49-F238E27FC236}">
                <a16:creationId xmlns:a16="http://schemas.microsoft.com/office/drawing/2014/main" id="{487627E4-878F-4454-8D33-6E1AC51CB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2380" y="6569908"/>
            <a:ext cx="243604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Desvios que podem ter impacto se não tratados</a:t>
            </a:r>
          </a:p>
        </p:txBody>
      </p:sp>
      <p:sp>
        <p:nvSpPr>
          <p:cNvPr id="71" name="Text Box 80">
            <a:extLst>
              <a:ext uri="{FF2B5EF4-FFF2-40B4-BE49-F238E27FC236}">
                <a16:creationId xmlns:a16="http://schemas.microsoft.com/office/drawing/2014/main" id="{8B5CBE54-8AEC-468D-A7E5-3F859A664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3857" y="6585590"/>
            <a:ext cx="110154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Conforme previsto</a:t>
            </a:r>
          </a:p>
        </p:txBody>
      </p:sp>
      <p:sp>
        <p:nvSpPr>
          <p:cNvPr id="72" name="Text Box 81">
            <a:extLst>
              <a:ext uri="{FF2B5EF4-FFF2-40B4-BE49-F238E27FC236}">
                <a16:creationId xmlns:a16="http://schemas.microsoft.com/office/drawing/2014/main" id="{2F77F4AD-FCA0-48DD-BFC0-2BADD160C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2127" y="6568690"/>
            <a:ext cx="3368794" cy="28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Desvios com impacto e necessidade de ação imediata</a:t>
            </a:r>
          </a:p>
        </p:txBody>
      </p:sp>
      <p:graphicFrame>
        <p:nvGraphicFramePr>
          <p:cNvPr id="73" name="Group 187">
            <a:extLst>
              <a:ext uri="{FF2B5EF4-FFF2-40B4-BE49-F238E27FC236}">
                <a16:creationId xmlns:a16="http://schemas.microsoft.com/office/drawing/2014/main" id="{D2A578F1-4E81-4649-8423-144E2500FB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301675"/>
              </p:ext>
            </p:extLst>
          </p:nvPr>
        </p:nvGraphicFramePr>
        <p:xfrm>
          <a:off x="415225" y="1571505"/>
          <a:ext cx="11503506" cy="3779366"/>
        </p:xfrm>
        <a:graphic>
          <a:graphicData uri="http://schemas.openxmlformats.org/drawingml/2006/table">
            <a:tbl>
              <a:tblPr/>
              <a:tblGrid>
                <a:gridCol w="3050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927">
                  <a:extLst>
                    <a:ext uri="{9D8B030D-6E8A-4147-A177-3AD203B41FA5}">
                      <a16:colId xmlns:a16="http://schemas.microsoft.com/office/drawing/2014/main" val="2966369090"/>
                    </a:ext>
                  </a:extLst>
                </a:gridCol>
                <a:gridCol w="16080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2147">
                  <a:extLst>
                    <a:ext uri="{9D8B030D-6E8A-4147-A177-3AD203B41FA5}">
                      <a16:colId xmlns:a16="http://schemas.microsoft.com/office/drawing/2014/main" val="1943708857"/>
                    </a:ext>
                  </a:extLst>
                </a:gridCol>
                <a:gridCol w="19188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4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goNoMed-Roman" pitchFamily="34" charset="0"/>
                        </a:rPr>
                        <a:t>Entregas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goNoMed-Roman" pitchFamily="34" charset="0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1C6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goNoMed-Roman" pitchFamily="34" charset="0"/>
                        </a:rPr>
                        <a:t>Indicador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1C6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goNoMed-Roman" pitchFamily="34" charset="0"/>
                        </a:rPr>
                        <a:t>Fase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1C6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goNoMed-Roman" pitchFamily="34" charset="0"/>
                        </a:rPr>
                        <a:t>Data </a:t>
                      </a: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goNoMed-Roman" pitchFamily="34" charset="0"/>
                        </a:rPr>
                        <a:t>Alvo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goNoMed-Roman" pitchFamily="34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1C6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goNoMed-Roman" pitchFamily="34" charset="0"/>
                        </a:rPr>
                        <a:t>% Concluído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goNoMed-Roman" pitchFamily="34" charset="0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1C6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goNoMed-Roman" pitchFamily="34" charset="0"/>
                        </a:rPr>
                        <a:t>Status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1C6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6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goNoMed-Roman" pitchFamily="34" charset="0"/>
                        </a:rPr>
                        <a:t>Escopo e Planejamento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goNoMed-Roman" pitchFamily="34" charset="0"/>
                      </a:endParaRP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goNoMed-Roman" pitchFamily="34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goNoMed-Roman" pitchFamily="34" charset="0"/>
                        </a:rPr>
                        <a:t>Iniciação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goNoMed-Roman" pitchFamily="34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goNoMed-Roman" pitchFamily="34" charset="0"/>
                        </a:rPr>
                        <a:t>17/07/2021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goNoMed-Roman" pitchFamily="34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goNoMed-Roman" pitchFamily="34" charset="0"/>
                        </a:rPr>
                        <a:t>100%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goNoMed-Roman" pitchFamily="34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FagoNoMed-Roman" pitchFamily="34" charset="0"/>
                        </a:rPr>
                        <a:t>Concluído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FagoNoMed-Roman" pitchFamily="34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8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goNoMed-Roman" pitchFamily="34" charset="0"/>
                        </a:rPr>
                        <a:t>Acesso API </a:t>
                      </a:r>
                      <a:r>
                        <a:rPr kumimoji="0" lang="pt-B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goNoMed-Roman" pitchFamily="34" charset="0"/>
                        </a:rPr>
                        <a:t>Twiter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goNoMed-Roman" pitchFamily="34" charset="0"/>
                      </a:endParaRP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goNoMed-Roman" pitchFamily="34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goNoMed-Roman" pitchFamily="34" charset="0"/>
                        </a:rPr>
                        <a:t>Discorvery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goNoMed-Roman" pitchFamily="34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goNoMed-Roman" pitchFamily="34" charset="0"/>
                        </a:rPr>
                        <a:t>31/07/2021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goNoMed-Roman" pitchFamily="34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goNoMed-Roman" pitchFamily="34" charset="0"/>
                        </a:rPr>
                        <a:t>100%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goNoMed-Roman" pitchFamily="34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FagoNoMed-Roman" pitchFamily="34" charset="0"/>
                        </a:rPr>
                        <a:t>Concluído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FagoNoMed-Roman" pitchFamily="34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6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goNoMed-Roman" pitchFamily="34" charset="0"/>
                        </a:rPr>
                        <a:t>Definição Layout </a:t>
                      </a:r>
                      <a:r>
                        <a:rPr kumimoji="0" lang="pt-B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goNoMed-Roman" pitchFamily="34" charset="0"/>
                        </a:rPr>
                        <a:t>Dataset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goNoMed-Roman" pitchFamily="34" charset="0"/>
                      </a:endParaRP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goNoMed-Roman" pitchFamily="34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goNoMed-Roman" pitchFamily="34" charset="0"/>
                        </a:rPr>
                        <a:t>Execução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goNoMed-Roman" pitchFamily="34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goNoMed-Roman" pitchFamily="34" charset="0"/>
                        </a:rPr>
                        <a:t>31/07/2021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goNoMed-Roman" pitchFamily="34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goNoMed-Roman" pitchFamily="34" charset="0"/>
                        </a:rPr>
                        <a:t>100</a:t>
                      </a: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goNoMed-Roman" pitchFamily="34" charset="0"/>
                        </a:rPr>
                        <a:t>%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goNoMed-Roman" pitchFamily="34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FagoNoMed-Roman" pitchFamily="34" charset="0"/>
                        </a:rPr>
                        <a:t>Concluído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FagoNoMed-Roman" pitchFamily="34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473844"/>
                  </a:ext>
                </a:extLst>
              </a:tr>
              <a:tr h="3546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goNoMed-Roman" pitchFamily="34" charset="0"/>
                        </a:rPr>
                        <a:t>Algoritmo Análise de Texto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goNoMed-Roman" pitchFamily="34" charset="0"/>
                      </a:endParaRP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goNoMed-Roman" pitchFamily="34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goNoMed-Roman" pitchFamily="34" charset="0"/>
                        </a:rPr>
                        <a:t>Execução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goNoMed-Roman" pitchFamily="34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goNoMed-Roman" pitchFamily="34" charset="0"/>
                        </a:rPr>
                        <a:t>31/07/2021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goNoMed-Roman" pitchFamily="34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goNoMed-Roman" pitchFamily="34" charset="0"/>
                        </a:rPr>
                        <a:t>100</a:t>
                      </a: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goNoMed-Roman" pitchFamily="34" charset="0"/>
                        </a:rPr>
                        <a:t>%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goNoMed-Roman" pitchFamily="34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FagoNoMed-Roman" pitchFamily="34" charset="0"/>
                        </a:rPr>
                        <a:t>Concluído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FagoNoMed-Roman" pitchFamily="34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6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goNoMed-Roman" pitchFamily="34" charset="0"/>
                        </a:rPr>
                        <a:t>Algoritmo Análise de Sentimento ML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goNoMed-Roman" pitchFamily="34" charset="0"/>
                      </a:endParaRP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goNoMed-Roman" pitchFamily="34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goNoMed-Roman" pitchFamily="34" charset="0"/>
                        </a:rPr>
                        <a:t>Execução</a:t>
                      </a:r>
                      <a:endParaRPr kumimoji="0" lang="pt-B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agoNoMed-Roman" pitchFamily="34" charset="0"/>
                        <a:ea typeface="+mn-ea"/>
                        <a:cs typeface="+mn-cs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goNoMed-Roman" pitchFamily="34" charset="0"/>
                        </a:rPr>
                        <a:t>31/07/2021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goNoMed-Roman" pitchFamily="34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goNoMed-Roman" pitchFamily="34" charset="0"/>
                        </a:rPr>
                        <a:t>100</a:t>
                      </a: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goNoMed-Roman" pitchFamily="34" charset="0"/>
                        </a:rPr>
                        <a:t>%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goNoMed-Roman" pitchFamily="34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FagoNoMed-Roman" pitchFamily="34" charset="0"/>
                        </a:rPr>
                        <a:t>Concluído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FagoNoMed-Roman" pitchFamily="34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983822"/>
                  </a:ext>
                </a:extLst>
              </a:tr>
              <a:tr h="3546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goNoMed-Roman" pitchFamily="34" charset="0"/>
                        </a:rPr>
                        <a:t>Relatório NPS</a:t>
                      </a: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goNoMed-Roman" pitchFamily="34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goNoMed-Roman" pitchFamily="34" charset="0"/>
                        </a:rPr>
                        <a:t>Execução</a:t>
                      </a:r>
                      <a:endParaRPr kumimoji="0" lang="pt-BR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agoNoMed-Roman" pitchFamily="34" charset="0"/>
                        <a:ea typeface="+mn-ea"/>
                        <a:cs typeface="+mn-cs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goNoMed-Roman" pitchFamily="34" charset="0"/>
                        </a:rPr>
                        <a:t>07/08/2021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goNoMed-Roman" pitchFamily="34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goNoMed-Roman" pitchFamily="34" charset="0"/>
                        </a:rPr>
                        <a:t>85%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FagoNoMed-Roman" pitchFamily="34" charset="0"/>
                        </a:rPr>
                        <a:t>Em andamento</a:t>
                      </a: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3404"/>
                  </a:ext>
                </a:extLst>
              </a:tr>
              <a:tr h="3546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goNoMed-Roman" pitchFamily="34" charset="0"/>
                        </a:rPr>
                        <a:t>Elaboração protótipo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goNoMed-Roman" pitchFamily="34" charset="0"/>
                      </a:endParaRP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goNoMed-Roman" pitchFamily="34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goNoMed-Roman" pitchFamily="34" charset="0"/>
                        </a:rPr>
                        <a:t>Execução</a:t>
                      </a:r>
                      <a:endParaRPr kumimoji="0" lang="pt-B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agoNoMed-Roman" pitchFamily="34" charset="0"/>
                        <a:ea typeface="+mn-ea"/>
                        <a:cs typeface="+mn-cs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goNoMed-Roman" pitchFamily="34" charset="0"/>
                        </a:rPr>
                        <a:t>07/08/2021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goNoMed-Roman" pitchFamily="34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goNoMed-Roman" pitchFamily="34" charset="0"/>
                        </a:rPr>
                        <a:t>5%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goNoMed-Roman" pitchFamily="34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FagoNoMed-Roman" pitchFamily="34" charset="0"/>
                        </a:rPr>
                        <a:t>Em andamento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FagoNoMed-Roman" pitchFamily="34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000295"/>
                  </a:ext>
                </a:extLst>
              </a:tr>
              <a:tr h="3546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goNoMed-Roman" pitchFamily="34" charset="0"/>
                        </a:rPr>
                        <a:t>Relatório Análise e Tendência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goNoMed-Roman" pitchFamily="34" charset="0"/>
                      </a:endParaRP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goNoMed-Roman" pitchFamily="34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goNoMed-Roman" pitchFamily="34" charset="0"/>
                        </a:rPr>
                        <a:t>Backlog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goNoMed-Roman" pitchFamily="34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agoNoMed-Roman" pitchFamily="34" charset="0"/>
                          <a:ea typeface="+mn-ea"/>
                          <a:cs typeface="+mn-cs"/>
                        </a:rPr>
                        <a:t>07/08/2021</a:t>
                      </a:r>
                      <a:endParaRPr kumimoji="0" lang="pt-B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agoNoMed-Roman" pitchFamily="34" charset="0"/>
                        <a:ea typeface="+mn-ea"/>
                        <a:cs typeface="+mn-cs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goNoMed-Roman" pitchFamily="34" charset="0"/>
                        </a:rPr>
                        <a:t>0%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goNoMed-Roman" pitchFamily="34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FagoNoMed-Roman" pitchFamily="34" charset="0"/>
                          <a:ea typeface="+mn-ea"/>
                          <a:cs typeface="+mn-cs"/>
                        </a:rPr>
                        <a:t>Não iniciado</a:t>
                      </a:r>
                      <a:endParaRPr kumimoji="0" lang="pt-B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FagoNoMed-Roman" pitchFamily="34" charset="0"/>
                        <a:ea typeface="+mn-ea"/>
                        <a:cs typeface="+mn-cs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347008"/>
                  </a:ext>
                </a:extLst>
              </a:tr>
              <a:tr h="3546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goNoMed-Roman" pitchFamily="34" charset="0"/>
                        </a:rPr>
                        <a:t>Apresentação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goNoMed-Roman" pitchFamily="34" charset="0"/>
                      </a:endParaRPr>
                    </a:p>
                  </a:txBody>
                  <a:tcPr marT="45706" marB="4570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goNoMed-Roman" pitchFamily="34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goNoMed-Roman" pitchFamily="34" charset="0"/>
                        </a:rPr>
                        <a:t>Execução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goNoMed-Roman" pitchFamily="34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agoNoMed-Roman" pitchFamily="34" charset="0"/>
                          <a:ea typeface="+mn-ea"/>
                          <a:cs typeface="+mn-cs"/>
                        </a:rPr>
                        <a:t>07/08/2021</a:t>
                      </a:r>
                      <a:endParaRPr kumimoji="0" lang="pt-B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FagoNoMed-Roman" pitchFamily="34" charset="0"/>
                        <a:ea typeface="+mn-ea"/>
                        <a:cs typeface="+mn-cs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agoNoMed-Roman" pitchFamily="34" charset="0"/>
                        </a:rPr>
                        <a:t>30%</a:t>
                      </a:r>
                      <a:endParaRPr kumimoji="0" lang="pt-B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agoNoMed-Roman" pitchFamily="34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2663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FagoNoMed-Roman" pitchFamily="34" charset="0"/>
                        </a:rPr>
                        <a:t>Em andamento</a:t>
                      </a:r>
                      <a:endParaRPr kumimoji="0" 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FagoNoMed-Roman" pitchFamily="34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556377"/>
                  </a:ext>
                </a:extLst>
              </a:tr>
            </a:tbl>
          </a:graphicData>
        </a:graphic>
      </p:graphicFrame>
      <p:grpSp>
        <p:nvGrpSpPr>
          <p:cNvPr id="107" name="Group 71">
            <a:extLst>
              <a:ext uri="{FF2B5EF4-FFF2-40B4-BE49-F238E27FC236}">
                <a16:creationId xmlns:a16="http://schemas.microsoft.com/office/drawing/2014/main" id="{60C2D3DF-08DD-499B-808C-3384C9DD6354}"/>
              </a:ext>
            </a:extLst>
          </p:cNvPr>
          <p:cNvGrpSpPr>
            <a:grpSpLocks/>
          </p:cNvGrpSpPr>
          <p:nvPr/>
        </p:nvGrpSpPr>
        <p:grpSpPr bwMode="auto">
          <a:xfrm>
            <a:off x="3942441" y="2016719"/>
            <a:ext cx="504000" cy="180000"/>
            <a:chOff x="2925" y="3475"/>
            <a:chExt cx="273" cy="91"/>
          </a:xfrm>
        </p:grpSpPr>
        <p:sp>
          <p:nvSpPr>
            <p:cNvPr id="108" name="Oval 72">
              <a:extLst>
                <a:ext uri="{FF2B5EF4-FFF2-40B4-BE49-F238E27FC236}">
                  <a16:creationId xmlns:a16="http://schemas.microsoft.com/office/drawing/2014/main" id="{0E109FDE-8DAC-4344-83F1-2AF2C74DBE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3475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altLang="pt-B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9" name="Oval 73">
              <a:extLst>
                <a:ext uri="{FF2B5EF4-FFF2-40B4-BE49-F238E27FC236}">
                  <a16:creationId xmlns:a16="http://schemas.microsoft.com/office/drawing/2014/main" id="{8C592E1B-E450-40DE-8E5A-1842F46FB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3475"/>
              <a:ext cx="91" cy="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altLang="pt-B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0" name="Oval 74">
              <a:extLst>
                <a:ext uri="{FF2B5EF4-FFF2-40B4-BE49-F238E27FC236}">
                  <a16:creationId xmlns:a16="http://schemas.microsoft.com/office/drawing/2014/main" id="{7712F7F7-693B-4ECD-A847-9FCD24849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3475"/>
              <a:ext cx="91" cy="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altLang="pt-B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111" name="Group 71">
            <a:extLst>
              <a:ext uri="{FF2B5EF4-FFF2-40B4-BE49-F238E27FC236}">
                <a16:creationId xmlns:a16="http://schemas.microsoft.com/office/drawing/2014/main" id="{BD8417FF-A302-4765-B428-521614ED025D}"/>
              </a:ext>
            </a:extLst>
          </p:cNvPr>
          <p:cNvGrpSpPr>
            <a:grpSpLocks/>
          </p:cNvGrpSpPr>
          <p:nvPr/>
        </p:nvGrpSpPr>
        <p:grpSpPr bwMode="auto">
          <a:xfrm>
            <a:off x="3942441" y="2378068"/>
            <a:ext cx="504000" cy="180000"/>
            <a:chOff x="2925" y="3475"/>
            <a:chExt cx="273" cy="91"/>
          </a:xfrm>
        </p:grpSpPr>
        <p:sp>
          <p:nvSpPr>
            <p:cNvPr id="112" name="Oval 72">
              <a:extLst>
                <a:ext uri="{FF2B5EF4-FFF2-40B4-BE49-F238E27FC236}">
                  <a16:creationId xmlns:a16="http://schemas.microsoft.com/office/drawing/2014/main" id="{BF68CB32-3853-4261-9983-BC85D6D0B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3475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altLang="pt-B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3" name="Oval 73">
              <a:extLst>
                <a:ext uri="{FF2B5EF4-FFF2-40B4-BE49-F238E27FC236}">
                  <a16:creationId xmlns:a16="http://schemas.microsoft.com/office/drawing/2014/main" id="{E4AC4424-93CC-4D1F-9FD7-2423C3918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3475"/>
              <a:ext cx="91" cy="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altLang="pt-B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4" name="Oval 74">
              <a:extLst>
                <a:ext uri="{FF2B5EF4-FFF2-40B4-BE49-F238E27FC236}">
                  <a16:creationId xmlns:a16="http://schemas.microsoft.com/office/drawing/2014/main" id="{E633D07E-6D3A-47A1-B732-A716E6D35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3475"/>
              <a:ext cx="91" cy="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altLang="pt-B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102" name="Group 75">
            <a:extLst>
              <a:ext uri="{FF2B5EF4-FFF2-40B4-BE49-F238E27FC236}">
                <a16:creationId xmlns:a16="http://schemas.microsoft.com/office/drawing/2014/main" id="{F67E1E38-031B-42AD-A6D2-77F3077EC3A1}"/>
              </a:ext>
            </a:extLst>
          </p:cNvPr>
          <p:cNvGrpSpPr>
            <a:grpSpLocks/>
          </p:cNvGrpSpPr>
          <p:nvPr/>
        </p:nvGrpSpPr>
        <p:grpSpPr bwMode="auto">
          <a:xfrm>
            <a:off x="3962371" y="2718129"/>
            <a:ext cx="484070" cy="176546"/>
            <a:chOff x="2925" y="3611"/>
            <a:chExt cx="273" cy="91"/>
          </a:xfrm>
        </p:grpSpPr>
        <p:sp>
          <p:nvSpPr>
            <p:cNvPr id="103" name="Oval 76">
              <a:extLst>
                <a:ext uri="{FF2B5EF4-FFF2-40B4-BE49-F238E27FC236}">
                  <a16:creationId xmlns:a16="http://schemas.microsoft.com/office/drawing/2014/main" id="{A534A1D7-16C8-4B09-823F-2E3A9C351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3611"/>
              <a:ext cx="91" cy="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alt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4" name="Oval 77">
              <a:extLst>
                <a:ext uri="{FF2B5EF4-FFF2-40B4-BE49-F238E27FC236}">
                  <a16:creationId xmlns:a16="http://schemas.microsoft.com/office/drawing/2014/main" id="{79BFD190-CBA6-4E71-B2DB-FBCA33DAF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3611"/>
              <a:ext cx="91" cy="91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alt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6" name="Oval 78">
              <a:extLst>
                <a:ext uri="{FF2B5EF4-FFF2-40B4-BE49-F238E27FC236}">
                  <a16:creationId xmlns:a16="http://schemas.microsoft.com/office/drawing/2014/main" id="{088813C7-A103-4CB1-ADA6-393C5AA5C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3611"/>
              <a:ext cx="91" cy="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alt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130" name="Group 75">
            <a:extLst>
              <a:ext uri="{FF2B5EF4-FFF2-40B4-BE49-F238E27FC236}">
                <a16:creationId xmlns:a16="http://schemas.microsoft.com/office/drawing/2014/main" id="{F67E1E38-031B-42AD-A6D2-77F3077EC3A1}"/>
              </a:ext>
            </a:extLst>
          </p:cNvPr>
          <p:cNvGrpSpPr>
            <a:grpSpLocks/>
          </p:cNvGrpSpPr>
          <p:nvPr/>
        </p:nvGrpSpPr>
        <p:grpSpPr bwMode="auto">
          <a:xfrm>
            <a:off x="3962371" y="3062106"/>
            <a:ext cx="484070" cy="176546"/>
            <a:chOff x="2925" y="3611"/>
            <a:chExt cx="273" cy="91"/>
          </a:xfrm>
        </p:grpSpPr>
        <p:sp>
          <p:nvSpPr>
            <p:cNvPr id="131" name="Oval 76">
              <a:extLst>
                <a:ext uri="{FF2B5EF4-FFF2-40B4-BE49-F238E27FC236}">
                  <a16:creationId xmlns:a16="http://schemas.microsoft.com/office/drawing/2014/main" id="{A534A1D7-16C8-4B09-823F-2E3A9C351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3611"/>
              <a:ext cx="91" cy="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alt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2" name="Oval 77">
              <a:extLst>
                <a:ext uri="{FF2B5EF4-FFF2-40B4-BE49-F238E27FC236}">
                  <a16:creationId xmlns:a16="http://schemas.microsoft.com/office/drawing/2014/main" id="{79BFD190-CBA6-4E71-B2DB-FBCA33DAF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3611"/>
              <a:ext cx="91" cy="91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alt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3" name="Oval 78">
              <a:extLst>
                <a:ext uri="{FF2B5EF4-FFF2-40B4-BE49-F238E27FC236}">
                  <a16:creationId xmlns:a16="http://schemas.microsoft.com/office/drawing/2014/main" id="{088813C7-A103-4CB1-ADA6-393C5AA5C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3611"/>
              <a:ext cx="91" cy="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alt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142" name="Group 71">
            <a:extLst>
              <a:ext uri="{FF2B5EF4-FFF2-40B4-BE49-F238E27FC236}">
                <a16:creationId xmlns:a16="http://schemas.microsoft.com/office/drawing/2014/main" id="{9A6C50BF-698D-42C4-BE20-FAAC4BCE232B}"/>
              </a:ext>
            </a:extLst>
          </p:cNvPr>
          <p:cNvGrpSpPr>
            <a:grpSpLocks/>
          </p:cNvGrpSpPr>
          <p:nvPr/>
        </p:nvGrpSpPr>
        <p:grpSpPr bwMode="auto">
          <a:xfrm>
            <a:off x="3932476" y="4722602"/>
            <a:ext cx="504000" cy="180000"/>
            <a:chOff x="2925" y="3475"/>
            <a:chExt cx="273" cy="91"/>
          </a:xfrm>
        </p:grpSpPr>
        <p:sp>
          <p:nvSpPr>
            <p:cNvPr id="143" name="Oval 72">
              <a:extLst>
                <a:ext uri="{FF2B5EF4-FFF2-40B4-BE49-F238E27FC236}">
                  <a16:creationId xmlns:a16="http://schemas.microsoft.com/office/drawing/2014/main" id="{7B1D76C3-14D1-4931-AD02-8187590B3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3475"/>
              <a:ext cx="91" cy="91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altLang="pt-B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44" name="Oval 73">
              <a:extLst>
                <a:ext uri="{FF2B5EF4-FFF2-40B4-BE49-F238E27FC236}">
                  <a16:creationId xmlns:a16="http://schemas.microsoft.com/office/drawing/2014/main" id="{62503FB8-4E38-4BA2-9CEF-3E5CF2C8D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3475"/>
              <a:ext cx="91" cy="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altLang="pt-B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45" name="Oval 74">
              <a:extLst>
                <a:ext uri="{FF2B5EF4-FFF2-40B4-BE49-F238E27FC236}">
                  <a16:creationId xmlns:a16="http://schemas.microsoft.com/office/drawing/2014/main" id="{A155B11C-7BB2-4A43-B98F-F47EE4884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3475"/>
              <a:ext cx="91" cy="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altLang="pt-B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162" name="CaixaDeTexto 97">
            <a:extLst>
              <a:ext uri="{FF2B5EF4-FFF2-40B4-BE49-F238E27FC236}">
                <a16:creationId xmlns:a16="http://schemas.microsoft.com/office/drawing/2014/main" id="{951B5D44-CF99-4627-8022-375121037A26}"/>
              </a:ext>
            </a:extLst>
          </p:cNvPr>
          <p:cNvSpPr txBox="1"/>
          <p:nvPr/>
        </p:nvSpPr>
        <p:spPr>
          <a:xfrm>
            <a:off x="5641885" y="956939"/>
            <a:ext cx="3733344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b="1" dirty="0"/>
              <a:t> </a:t>
            </a:r>
            <a:r>
              <a:rPr lang="pt-BR" sz="1200" b="1" dirty="0" smtClean="0"/>
              <a:t>Realizado                      </a:t>
            </a:r>
            <a:r>
              <a:rPr lang="pt-BR" sz="1200" b="1" dirty="0" smtClean="0">
                <a:solidFill>
                  <a:schemeClr val="tx1"/>
                </a:solidFill>
              </a:rPr>
              <a:t>Planejado                    </a:t>
            </a:r>
            <a:r>
              <a:rPr lang="pt-BR" sz="1200" b="1" dirty="0">
                <a:solidFill>
                  <a:schemeClr val="tx1"/>
                </a:solidFill>
              </a:rPr>
              <a:t>Anterior</a:t>
            </a:r>
            <a:endParaRPr lang="pt-BR" sz="1200" b="1" dirty="0"/>
          </a:p>
        </p:txBody>
      </p:sp>
      <p:sp>
        <p:nvSpPr>
          <p:cNvPr id="163" name="Elipse 162">
            <a:extLst>
              <a:ext uri="{FF2B5EF4-FFF2-40B4-BE49-F238E27FC236}">
                <a16:creationId xmlns:a16="http://schemas.microsoft.com/office/drawing/2014/main" id="{96E13415-02FA-4A5C-B768-60AB25634E5D}"/>
              </a:ext>
            </a:extLst>
          </p:cNvPr>
          <p:cNvSpPr/>
          <p:nvPr/>
        </p:nvSpPr>
        <p:spPr bwMode="auto">
          <a:xfrm>
            <a:off x="5333108" y="896880"/>
            <a:ext cx="393700" cy="390525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pt-BR" sz="1200" b="1" dirty="0">
              <a:highlight>
                <a:srgbClr val="28754D"/>
              </a:highlight>
              <a:latin typeface="Arial" charset="0"/>
            </a:endParaRPr>
          </a:p>
        </p:txBody>
      </p:sp>
      <p:sp>
        <p:nvSpPr>
          <p:cNvPr id="164" name="CaixaDeTexto 63">
            <a:extLst>
              <a:ext uri="{FF2B5EF4-FFF2-40B4-BE49-F238E27FC236}">
                <a16:creationId xmlns:a16="http://schemas.microsoft.com/office/drawing/2014/main" id="{0AB2AC92-F619-4F9E-BCD2-CF0B1853F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9040" y="973701"/>
            <a:ext cx="40908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pt-BR" altLang="pt-BR" sz="1000" b="1" dirty="0"/>
              <a:t>7</a:t>
            </a:r>
            <a:r>
              <a:rPr lang="pt-BR" altLang="pt-BR" sz="1000" b="1" dirty="0" smtClean="0"/>
              <a:t>0</a:t>
            </a:r>
            <a:r>
              <a:rPr lang="pt-BR" altLang="pt-BR" sz="1000" b="1" dirty="0"/>
              <a:t>%</a:t>
            </a:r>
          </a:p>
        </p:txBody>
      </p:sp>
      <p:sp>
        <p:nvSpPr>
          <p:cNvPr id="165" name="CaixaDeTexto 12">
            <a:extLst>
              <a:ext uri="{FF2B5EF4-FFF2-40B4-BE49-F238E27FC236}">
                <a16:creationId xmlns:a16="http://schemas.microsoft.com/office/drawing/2014/main" id="{B6555F03-B3EA-4EBF-B09D-770331443479}"/>
              </a:ext>
            </a:extLst>
          </p:cNvPr>
          <p:cNvSpPr txBox="1"/>
          <p:nvPr/>
        </p:nvSpPr>
        <p:spPr>
          <a:xfrm>
            <a:off x="3172755" y="865656"/>
            <a:ext cx="197034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sz="2000" b="1" dirty="0">
                <a:solidFill>
                  <a:srgbClr val="28754D"/>
                </a:solidFill>
              </a:rPr>
              <a:t>STATUS </a:t>
            </a:r>
            <a:r>
              <a:rPr lang="pt-BR" sz="2000" b="1" dirty="0" smtClean="0">
                <a:solidFill>
                  <a:srgbClr val="28754D"/>
                </a:solidFill>
              </a:rPr>
              <a:t>PROJETO</a:t>
            </a:r>
            <a:endParaRPr lang="pt-BR" sz="2000" b="1" dirty="0">
              <a:solidFill>
                <a:srgbClr val="28754D"/>
              </a:solidFill>
            </a:endParaRPr>
          </a:p>
        </p:txBody>
      </p:sp>
      <p:sp>
        <p:nvSpPr>
          <p:cNvPr id="166" name="Elipse 165">
            <a:extLst>
              <a:ext uri="{FF2B5EF4-FFF2-40B4-BE49-F238E27FC236}">
                <a16:creationId xmlns:a16="http://schemas.microsoft.com/office/drawing/2014/main" id="{6894F5F5-848A-44D3-AC57-8D19C2D5F736}"/>
              </a:ext>
            </a:extLst>
          </p:cNvPr>
          <p:cNvSpPr/>
          <p:nvPr/>
        </p:nvSpPr>
        <p:spPr bwMode="auto">
          <a:xfrm>
            <a:off x="6650166" y="871811"/>
            <a:ext cx="393700" cy="390525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pt-BR" sz="1200" b="1" dirty="0">
              <a:highlight>
                <a:srgbClr val="28754D"/>
              </a:highlight>
              <a:latin typeface="Arial" charset="0"/>
            </a:endParaRPr>
          </a:p>
        </p:txBody>
      </p:sp>
      <p:sp>
        <p:nvSpPr>
          <p:cNvPr id="167" name="CaixaDeTexto 63">
            <a:extLst>
              <a:ext uri="{FF2B5EF4-FFF2-40B4-BE49-F238E27FC236}">
                <a16:creationId xmlns:a16="http://schemas.microsoft.com/office/drawing/2014/main" id="{51373075-B8F3-45AA-9E03-F23447E2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2846" y="955779"/>
            <a:ext cx="40908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pt-BR" altLang="pt-BR" sz="1000" b="1" dirty="0"/>
              <a:t>8</a:t>
            </a:r>
            <a:r>
              <a:rPr lang="pt-BR" altLang="pt-BR" sz="1000" b="1" dirty="0" smtClean="0"/>
              <a:t>0%</a:t>
            </a:r>
            <a:endParaRPr lang="pt-BR" altLang="pt-BR" sz="1000" b="1" dirty="0"/>
          </a:p>
        </p:txBody>
      </p:sp>
      <p:sp>
        <p:nvSpPr>
          <p:cNvPr id="168" name="Elipse 167">
            <a:extLst>
              <a:ext uri="{FF2B5EF4-FFF2-40B4-BE49-F238E27FC236}">
                <a16:creationId xmlns:a16="http://schemas.microsoft.com/office/drawing/2014/main" id="{88DF32FD-98F9-4DCD-8874-F5FE898F9EFB}"/>
              </a:ext>
            </a:extLst>
          </p:cNvPr>
          <p:cNvSpPr/>
          <p:nvPr/>
        </p:nvSpPr>
        <p:spPr bwMode="auto">
          <a:xfrm>
            <a:off x="8003193" y="890256"/>
            <a:ext cx="393700" cy="390525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pt-BR" sz="1200" b="1" dirty="0">
              <a:highlight>
                <a:srgbClr val="28754D"/>
              </a:highlight>
              <a:latin typeface="Arial" charset="0"/>
            </a:endParaRPr>
          </a:p>
        </p:txBody>
      </p:sp>
      <p:sp>
        <p:nvSpPr>
          <p:cNvPr id="169" name="CaixaDeTexto 63">
            <a:extLst>
              <a:ext uri="{FF2B5EF4-FFF2-40B4-BE49-F238E27FC236}">
                <a16:creationId xmlns:a16="http://schemas.microsoft.com/office/drawing/2014/main" id="{373B904D-652D-429F-A616-6056B5FF7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5057" y="967077"/>
            <a:ext cx="43794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pt-BR" altLang="pt-BR" sz="1000" b="1" dirty="0"/>
              <a:t> 5</a:t>
            </a:r>
            <a:r>
              <a:rPr lang="pt-BR" altLang="pt-BR" sz="1000" b="1" dirty="0" smtClean="0"/>
              <a:t>0</a:t>
            </a:r>
            <a:r>
              <a:rPr lang="pt-BR" altLang="pt-BR" sz="1000" b="1" dirty="0"/>
              <a:t>%</a:t>
            </a:r>
          </a:p>
        </p:txBody>
      </p:sp>
      <p:grpSp>
        <p:nvGrpSpPr>
          <p:cNvPr id="170" name="Group 75">
            <a:extLst>
              <a:ext uri="{FF2B5EF4-FFF2-40B4-BE49-F238E27FC236}">
                <a16:creationId xmlns:a16="http://schemas.microsoft.com/office/drawing/2014/main" id="{F67E1E38-031B-42AD-A6D2-77F3077EC3A1}"/>
              </a:ext>
            </a:extLst>
          </p:cNvPr>
          <p:cNvGrpSpPr>
            <a:grpSpLocks/>
          </p:cNvGrpSpPr>
          <p:nvPr/>
        </p:nvGrpSpPr>
        <p:grpSpPr bwMode="auto">
          <a:xfrm>
            <a:off x="3930144" y="4357546"/>
            <a:ext cx="484070" cy="176546"/>
            <a:chOff x="2925" y="3611"/>
            <a:chExt cx="273" cy="91"/>
          </a:xfrm>
        </p:grpSpPr>
        <p:sp>
          <p:nvSpPr>
            <p:cNvPr id="171" name="Oval 76">
              <a:extLst>
                <a:ext uri="{FF2B5EF4-FFF2-40B4-BE49-F238E27FC236}">
                  <a16:creationId xmlns:a16="http://schemas.microsoft.com/office/drawing/2014/main" id="{A534A1D7-16C8-4B09-823F-2E3A9C351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3611"/>
              <a:ext cx="91" cy="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alt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72" name="Oval 77">
              <a:extLst>
                <a:ext uri="{FF2B5EF4-FFF2-40B4-BE49-F238E27FC236}">
                  <a16:creationId xmlns:a16="http://schemas.microsoft.com/office/drawing/2014/main" id="{79BFD190-CBA6-4E71-B2DB-FBCA33DAF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3611"/>
              <a:ext cx="91" cy="91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alt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73" name="Oval 78">
              <a:extLst>
                <a:ext uri="{FF2B5EF4-FFF2-40B4-BE49-F238E27FC236}">
                  <a16:creationId xmlns:a16="http://schemas.microsoft.com/office/drawing/2014/main" id="{088813C7-A103-4CB1-ADA6-393C5AA5C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3611"/>
              <a:ext cx="91" cy="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alt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74" name="Group 75">
            <a:extLst>
              <a:ext uri="{FF2B5EF4-FFF2-40B4-BE49-F238E27FC236}">
                <a16:creationId xmlns:a16="http://schemas.microsoft.com/office/drawing/2014/main" id="{F67E1E38-031B-42AD-A6D2-77F3077EC3A1}"/>
              </a:ext>
            </a:extLst>
          </p:cNvPr>
          <p:cNvGrpSpPr>
            <a:grpSpLocks/>
          </p:cNvGrpSpPr>
          <p:nvPr/>
        </p:nvGrpSpPr>
        <p:grpSpPr bwMode="auto">
          <a:xfrm>
            <a:off x="3954855" y="4001588"/>
            <a:ext cx="484070" cy="176546"/>
            <a:chOff x="2925" y="3611"/>
            <a:chExt cx="273" cy="91"/>
          </a:xfrm>
        </p:grpSpPr>
        <p:sp>
          <p:nvSpPr>
            <p:cNvPr id="75" name="Oval 76">
              <a:extLst>
                <a:ext uri="{FF2B5EF4-FFF2-40B4-BE49-F238E27FC236}">
                  <a16:creationId xmlns:a16="http://schemas.microsoft.com/office/drawing/2014/main" id="{A534A1D7-16C8-4B09-823F-2E3A9C351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3611"/>
              <a:ext cx="91" cy="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alt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6" name="Oval 77">
              <a:extLst>
                <a:ext uri="{FF2B5EF4-FFF2-40B4-BE49-F238E27FC236}">
                  <a16:creationId xmlns:a16="http://schemas.microsoft.com/office/drawing/2014/main" id="{79BFD190-CBA6-4E71-B2DB-FBCA33DAF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3611"/>
              <a:ext cx="91" cy="91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alt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7" name="Oval 78">
              <a:extLst>
                <a:ext uri="{FF2B5EF4-FFF2-40B4-BE49-F238E27FC236}">
                  <a16:creationId xmlns:a16="http://schemas.microsoft.com/office/drawing/2014/main" id="{088813C7-A103-4CB1-ADA6-393C5AA5C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3611"/>
              <a:ext cx="91" cy="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alt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78" name="Group 75">
            <a:extLst>
              <a:ext uri="{FF2B5EF4-FFF2-40B4-BE49-F238E27FC236}">
                <a16:creationId xmlns:a16="http://schemas.microsoft.com/office/drawing/2014/main" id="{F67E1E38-031B-42AD-A6D2-77F3077EC3A1}"/>
              </a:ext>
            </a:extLst>
          </p:cNvPr>
          <p:cNvGrpSpPr>
            <a:grpSpLocks/>
          </p:cNvGrpSpPr>
          <p:nvPr/>
        </p:nvGrpSpPr>
        <p:grpSpPr bwMode="auto">
          <a:xfrm>
            <a:off x="3942441" y="3570900"/>
            <a:ext cx="484070" cy="176546"/>
            <a:chOff x="2925" y="3611"/>
            <a:chExt cx="273" cy="91"/>
          </a:xfrm>
        </p:grpSpPr>
        <p:sp>
          <p:nvSpPr>
            <p:cNvPr id="79" name="Oval 76">
              <a:extLst>
                <a:ext uri="{FF2B5EF4-FFF2-40B4-BE49-F238E27FC236}">
                  <a16:creationId xmlns:a16="http://schemas.microsoft.com/office/drawing/2014/main" id="{A534A1D7-16C8-4B09-823F-2E3A9C351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3611"/>
              <a:ext cx="91" cy="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alt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0" name="Oval 77">
              <a:extLst>
                <a:ext uri="{FF2B5EF4-FFF2-40B4-BE49-F238E27FC236}">
                  <a16:creationId xmlns:a16="http://schemas.microsoft.com/office/drawing/2014/main" id="{79BFD190-CBA6-4E71-B2DB-FBCA33DAF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3611"/>
              <a:ext cx="91" cy="91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alt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1" name="Oval 78">
              <a:extLst>
                <a:ext uri="{FF2B5EF4-FFF2-40B4-BE49-F238E27FC236}">
                  <a16:creationId xmlns:a16="http://schemas.microsoft.com/office/drawing/2014/main" id="{088813C7-A103-4CB1-ADA6-393C5AA5C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3611"/>
              <a:ext cx="91" cy="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alt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82" name="Group 75">
            <a:extLst>
              <a:ext uri="{FF2B5EF4-FFF2-40B4-BE49-F238E27FC236}">
                <a16:creationId xmlns:a16="http://schemas.microsoft.com/office/drawing/2014/main" id="{F67E1E38-031B-42AD-A6D2-77F3077EC3A1}"/>
              </a:ext>
            </a:extLst>
          </p:cNvPr>
          <p:cNvGrpSpPr>
            <a:grpSpLocks/>
          </p:cNvGrpSpPr>
          <p:nvPr/>
        </p:nvGrpSpPr>
        <p:grpSpPr bwMode="auto">
          <a:xfrm>
            <a:off x="3954855" y="5063623"/>
            <a:ext cx="484070" cy="176546"/>
            <a:chOff x="2925" y="3611"/>
            <a:chExt cx="273" cy="91"/>
          </a:xfrm>
        </p:grpSpPr>
        <p:sp>
          <p:nvSpPr>
            <p:cNvPr id="83" name="Oval 76">
              <a:extLst>
                <a:ext uri="{FF2B5EF4-FFF2-40B4-BE49-F238E27FC236}">
                  <a16:creationId xmlns:a16="http://schemas.microsoft.com/office/drawing/2014/main" id="{A534A1D7-16C8-4B09-823F-2E3A9C351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3611"/>
              <a:ext cx="91" cy="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alt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4" name="Oval 77">
              <a:extLst>
                <a:ext uri="{FF2B5EF4-FFF2-40B4-BE49-F238E27FC236}">
                  <a16:creationId xmlns:a16="http://schemas.microsoft.com/office/drawing/2014/main" id="{79BFD190-CBA6-4E71-B2DB-FBCA33DAF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3611"/>
              <a:ext cx="91" cy="91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alt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5" name="Oval 78">
              <a:extLst>
                <a:ext uri="{FF2B5EF4-FFF2-40B4-BE49-F238E27FC236}">
                  <a16:creationId xmlns:a16="http://schemas.microsoft.com/office/drawing/2014/main" id="{088813C7-A103-4CB1-ADA6-393C5AA5C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3611"/>
              <a:ext cx="91" cy="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alt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648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t"/>
          <a:lstStyle/>
          <a:p>
            <a:r>
              <a:rPr lang="pt-BR" sz="2400" dirty="0" err="1"/>
              <a:t>Timeline</a:t>
            </a:r>
            <a:r>
              <a:rPr lang="pt-BR" sz="2400" dirty="0"/>
              <a:t> projeto Análise de texto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948039" y="1473200"/>
            <a:ext cx="6388100" cy="44831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5132993" y="1473200"/>
            <a:ext cx="520700" cy="3683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7" rIns="92075" bIns="46037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solidFill>
                  <a:srgbClr val="666699"/>
                </a:solidFill>
                <a:latin typeface="Century Gothic" pitchFamily="34" charset="0"/>
              </a:rPr>
              <a:t>17/07</a:t>
            </a:r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>
            <a:off x="4024313" y="1466850"/>
            <a:ext cx="0" cy="4495800"/>
          </a:xfrm>
          <a:prstGeom prst="line">
            <a:avLst/>
          </a:prstGeom>
          <a:noFill/>
          <a:ln w="12700">
            <a:solidFill>
              <a:srgbClr val="CFCFD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55" name="Line 19"/>
          <p:cNvSpPr>
            <a:spLocks noChangeShapeType="1"/>
          </p:cNvSpPr>
          <p:nvPr/>
        </p:nvSpPr>
        <p:spPr bwMode="auto">
          <a:xfrm>
            <a:off x="4557713" y="1466850"/>
            <a:ext cx="0" cy="4495800"/>
          </a:xfrm>
          <a:prstGeom prst="line">
            <a:avLst/>
          </a:prstGeom>
          <a:noFill/>
          <a:ln w="12700">
            <a:solidFill>
              <a:srgbClr val="CFCFD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56" name="Line 20"/>
          <p:cNvSpPr>
            <a:spLocks noChangeShapeType="1"/>
          </p:cNvSpPr>
          <p:nvPr/>
        </p:nvSpPr>
        <p:spPr bwMode="auto">
          <a:xfrm>
            <a:off x="5091113" y="1466850"/>
            <a:ext cx="0" cy="4495800"/>
          </a:xfrm>
          <a:prstGeom prst="line">
            <a:avLst/>
          </a:prstGeom>
          <a:noFill/>
          <a:ln w="12700">
            <a:solidFill>
              <a:srgbClr val="CFCFD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57" name="Line 21"/>
          <p:cNvSpPr>
            <a:spLocks noChangeShapeType="1"/>
          </p:cNvSpPr>
          <p:nvPr/>
        </p:nvSpPr>
        <p:spPr bwMode="auto">
          <a:xfrm>
            <a:off x="5624513" y="1466850"/>
            <a:ext cx="0" cy="4495800"/>
          </a:xfrm>
          <a:prstGeom prst="line">
            <a:avLst/>
          </a:prstGeom>
          <a:noFill/>
          <a:ln w="12700">
            <a:solidFill>
              <a:srgbClr val="CFCFD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58" name="Line 22"/>
          <p:cNvSpPr>
            <a:spLocks noChangeShapeType="1"/>
          </p:cNvSpPr>
          <p:nvPr/>
        </p:nvSpPr>
        <p:spPr bwMode="auto">
          <a:xfrm>
            <a:off x="6157913" y="1466850"/>
            <a:ext cx="0" cy="4495800"/>
          </a:xfrm>
          <a:prstGeom prst="line">
            <a:avLst/>
          </a:prstGeom>
          <a:noFill/>
          <a:ln w="12700">
            <a:solidFill>
              <a:srgbClr val="CFCFD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59" name="Line 23"/>
          <p:cNvSpPr>
            <a:spLocks noChangeShapeType="1"/>
          </p:cNvSpPr>
          <p:nvPr/>
        </p:nvSpPr>
        <p:spPr bwMode="auto">
          <a:xfrm>
            <a:off x="6691313" y="1466850"/>
            <a:ext cx="0" cy="4495800"/>
          </a:xfrm>
          <a:prstGeom prst="line">
            <a:avLst/>
          </a:prstGeom>
          <a:noFill/>
          <a:ln w="12700">
            <a:solidFill>
              <a:srgbClr val="CFCFD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60" name="Line 24"/>
          <p:cNvSpPr>
            <a:spLocks noChangeShapeType="1"/>
          </p:cNvSpPr>
          <p:nvPr/>
        </p:nvSpPr>
        <p:spPr bwMode="auto">
          <a:xfrm>
            <a:off x="7224713" y="1466850"/>
            <a:ext cx="0" cy="4495800"/>
          </a:xfrm>
          <a:prstGeom prst="line">
            <a:avLst/>
          </a:prstGeom>
          <a:noFill/>
          <a:ln w="12700">
            <a:solidFill>
              <a:srgbClr val="CFCFD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61" name="Line 25"/>
          <p:cNvSpPr>
            <a:spLocks noChangeShapeType="1"/>
          </p:cNvSpPr>
          <p:nvPr/>
        </p:nvSpPr>
        <p:spPr bwMode="auto">
          <a:xfrm>
            <a:off x="7758113" y="1466850"/>
            <a:ext cx="0" cy="4495800"/>
          </a:xfrm>
          <a:prstGeom prst="line">
            <a:avLst/>
          </a:prstGeom>
          <a:noFill/>
          <a:ln w="12700">
            <a:solidFill>
              <a:srgbClr val="CFCFD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62" name="Line 26"/>
          <p:cNvSpPr>
            <a:spLocks noChangeShapeType="1"/>
          </p:cNvSpPr>
          <p:nvPr/>
        </p:nvSpPr>
        <p:spPr bwMode="auto">
          <a:xfrm>
            <a:off x="8291513" y="1466850"/>
            <a:ext cx="0" cy="4495800"/>
          </a:xfrm>
          <a:prstGeom prst="line">
            <a:avLst/>
          </a:prstGeom>
          <a:noFill/>
          <a:ln w="12700">
            <a:solidFill>
              <a:srgbClr val="CFCFD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63" name="Line 27"/>
          <p:cNvSpPr>
            <a:spLocks noChangeShapeType="1"/>
          </p:cNvSpPr>
          <p:nvPr/>
        </p:nvSpPr>
        <p:spPr bwMode="auto">
          <a:xfrm>
            <a:off x="8832304" y="1466850"/>
            <a:ext cx="0" cy="4495800"/>
          </a:xfrm>
          <a:prstGeom prst="line">
            <a:avLst/>
          </a:prstGeom>
          <a:noFill/>
          <a:ln w="12700">
            <a:solidFill>
              <a:srgbClr val="CFCFD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64" name="Line 28"/>
          <p:cNvSpPr>
            <a:spLocks noChangeShapeType="1"/>
          </p:cNvSpPr>
          <p:nvPr/>
        </p:nvSpPr>
        <p:spPr bwMode="auto">
          <a:xfrm>
            <a:off x="9358313" y="1466850"/>
            <a:ext cx="0" cy="4495800"/>
          </a:xfrm>
          <a:prstGeom prst="line">
            <a:avLst/>
          </a:prstGeom>
          <a:noFill/>
          <a:ln w="12700">
            <a:solidFill>
              <a:srgbClr val="CFCFD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>
            <a:off x="3941689" y="1847850"/>
            <a:ext cx="6400800" cy="0"/>
          </a:xfrm>
          <a:prstGeom prst="line">
            <a:avLst/>
          </a:prstGeom>
          <a:noFill/>
          <a:ln w="25400">
            <a:solidFill>
              <a:srgbClr val="666699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90" name="AutoShape 54"/>
          <p:cNvSpPr>
            <a:spLocks noChangeArrowheads="1"/>
          </p:cNvSpPr>
          <p:nvPr/>
        </p:nvSpPr>
        <p:spPr bwMode="auto">
          <a:xfrm>
            <a:off x="4184576" y="2162175"/>
            <a:ext cx="1219200" cy="228600"/>
          </a:xfrm>
          <a:prstGeom prst="rightArrow">
            <a:avLst>
              <a:gd name="adj1" fmla="val 50000"/>
              <a:gd name="adj2" fmla="val 52074"/>
            </a:avLst>
          </a:prstGeom>
          <a:solidFill>
            <a:srgbClr val="00B050"/>
          </a:solidFill>
          <a:ln w="6350">
            <a:solidFill>
              <a:srgbClr val="666699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pt-BR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546539" y="1473200"/>
            <a:ext cx="3407852" cy="44831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66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6525" tIns="639763" rIns="136525" bIns="639763"/>
          <a:lstStyle/>
          <a:p>
            <a:pPr eaLnBrk="0" fontAlgn="base" hangingPunct="0">
              <a:spcBef>
                <a:spcPct val="75000"/>
              </a:spcBef>
              <a:spcAft>
                <a:spcPct val="0"/>
              </a:spcAft>
            </a:pPr>
            <a:r>
              <a:rPr lang="pt-BR" dirty="0">
                <a:solidFill>
                  <a:srgbClr val="666699"/>
                </a:solidFill>
                <a:latin typeface="Century Gothic" pitchFamily="34" charset="0"/>
              </a:rPr>
              <a:t>Definição </a:t>
            </a:r>
            <a:r>
              <a:rPr lang="pt-BR" dirty="0" smtClean="0">
                <a:solidFill>
                  <a:srgbClr val="666699"/>
                </a:solidFill>
                <a:latin typeface="Century Gothic" pitchFamily="34" charset="0"/>
              </a:rPr>
              <a:t>Escopo e </a:t>
            </a:r>
            <a:br>
              <a:rPr lang="pt-BR" dirty="0" smtClean="0">
                <a:solidFill>
                  <a:srgbClr val="666699"/>
                </a:solidFill>
                <a:latin typeface="Century Gothic" pitchFamily="34" charset="0"/>
              </a:rPr>
            </a:br>
            <a:r>
              <a:rPr lang="pt-BR" dirty="0" smtClean="0">
                <a:solidFill>
                  <a:srgbClr val="666699"/>
                </a:solidFill>
                <a:latin typeface="Century Gothic" pitchFamily="34" charset="0"/>
              </a:rPr>
              <a:t>Planejamento</a:t>
            </a:r>
            <a:br>
              <a:rPr lang="pt-BR" dirty="0" smtClean="0">
                <a:solidFill>
                  <a:srgbClr val="666699"/>
                </a:solidFill>
                <a:latin typeface="Century Gothic" pitchFamily="34" charset="0"/>
              </a:rPr>
            </a:br>
            <a:endParaRPr lang="pt-BR" dirty="0">
              <a:solidFill>
                <a:srgbClr val="666699"/>
              </a:solidFill>
              <a:latin typeface="Century Gothic" pitchFamily="34" charset="0"/>
            </a:endParaRPr>
          </a:p>
          <a:p>
            <a:pPr eaLnBrk="0" fontAlgn="base" hangingPunct="0">
              <a:spcBef>
                <a:spcPct val="75000"/>
              </a:spcBef>
              <a:spcAft>
                <a:spcPct val="0"/>
              </a:spcAft>
            </a:pPr>
            <a:r>
              <a:rPr lang="pt-BR" dirty="0" smtClean="0">
                <a:solidFill>
                  <a:srgbClr val="666699"/>
                </a:solidFill>
                <a:latin typeface="Century Gothic" pitchFamily="34" charset="0"/>
              </a:rPr>
              <a:t>Execução</a:t>
            </a:r>
          </a:p>
          <a:p>
            <a:pPr lvl="1" eaLnBrk="0" fontAlgn="base" hangingPunct="0">
              <a:spcBef>
                <a:spcPct val="75000"/>
              </a:spcBef>
              <a:spcAft>
                <a:spcPct val="0"/>
              </a:spcAft>
            </a:pPr>
            <a:r>
              <a:rPr lang="pt-BR" sz="1600" dirty="0" smtClean="0">
                <a:solidFill>
                  <a:srgbClr val="666699"/>
                </a:solidFill>
                <a:latin typeface="Century Gothic" pitchFamily="34" charset="0"/>
              </a:rPr>
              <a:t>Acesso Mídias e Sites</a:t>
            </a:r>
          </a:p>
          <a:p>
            <a:pPr lvl="1" eaLnBrk="0" fontAlgn="base" hangingPunct="0">
              <a:spcBef>
                <a:spcPct val="75000"/>
              </a:spcBef>
              <a:spcAft>
                <a:spcPct val="0"/>
              </a:spcAft>
            </a:pPr>
            <a:r>
              <a:rPr lang="pt-BR" sz="1600" dirty="0" smtClean="0">
                <a:solidFill>
                  <a:srgbClr val="666699"/>
                </a:solidFill>
                <a:latin typeface="Century Gothic" pitchFamily="34" charset="0"/>
              </a:rPr>
              <a:t>Algoritmos ML</a:t>
            </a:r>
          </a:p>
          <a:p>
            <a:pPr lvl="1" eaLnBrk="0" fontAlgn="base" hangingPunct="0">
              <a:spcBef>
                <a:spcPct val="75000"/>
              </a:spcBef>
              <a:spcAft>
                <a:spcPct val="0"/>
              </a:spcAft>
            </a:pPr>
            <a:r>
              <a:rPr lang="pt-BR" sz="1600" dirty="0" smtClean="0">
                <a:solidFill>
                  <a:srgbClr val="666699"/>
                </a:solidFill>
                <a:latin typeface="Century Gothic" pitchFamily="34" charset="0"/>
              </a:rPr>
              <a:t>Protótipos APP</a:t>
            </a:r>
          </a:p>
          <a:p>
            <a:pPr lvl="1" eaLnBrk="0" fontAlgn="base" hangingPunct="0">
              <a:spcBef>
                <a:spcPct val="75000"/>
              </a:spcBef>
              <a:spcAft>
                <a:spcPct val="0"/>
              </a:spcAft>
            </a:pPr>
            <a:r>
              <a:rPr lang="pt-BR" sz="1600" dirty="0" smtClean="0">
                <a:solidFill>
                  <a:srgbClr val="666699"/>
                </a:solidFill>
                <a:latin typeface="Century Gothic" pitchFamily="34" charset="0"/>
              </a:rPr>
              <a:t>Relatórios e Análise</a:t>
            </a:r>
          </a:p>
          <a:p>
            <a:pPr eaLnBrk="0" fontAlgn="base" hangingPunct="0">
              <a:spcBef>
                <a:spcPct val="75000"/>
              </a:spcBef>
              <a:spcAft>
                <a:spcPct val="0"/>
              </a:spcAft>
            </a:pPr>
            <a:r>
              <a:rPr lang="pt-BR" dirty="0">
                <a:solidFill>
                  <a:srgbClr val="666699"/>
                </a:solidFill>
                <a:latin typeface="Century Gothic" pitchFamily="34" charset="0"/>
              </a:rPr>
              <a:t/>
            </a:r>
            <a:br>
              <a:rPr lang="pt-BR" dirty="0">
                <a:solidFill>
                  <a:srgbClr val="666699"/>
                </a:solidFill>
                <a:latin typeface="Century Gothic" pitchFamily="34" charset="0"/>
              </a:rPr>
            </a:br>
            <a:r>
              <a:rPr lang="pt-BR" dirty="0">
                <a:solidFill>
                  <a:srgbClr val="666699"/>
                </a:solidFill>
                <a:latin typeface="Century Gothic" pitchFamily="34" charset="0"/>
              </a:rPr>
              <a:t>Apresentação</a:t>
            </a:r>
          </a:p>
        </p:txBody>
      </p:sp>
      <p:sp>
        <p:nvSpPr>
          <p:cNvPr id="14391" name="Rectangle 55"/>
          <p:cNvSpPr>
            <a:spLocks noChangeArrowheads="1"/>
          </p:cNvSpPr>
          <p:nvPr/>
        </p:nvSpPr>
        <p:spPr bwMode="auto">
          <a:xfrm>
            <a:off x="3948039" y="1473200"/>
            <a:ext cx="6388100" cy="4483100"/>
          </a:xfrm>
          <a:prstGeom prst="rect">
            <a:avLst/>
          </a:prstGeom>
          <a:noFill/>
          <a:ln w="12700">
            <a:solidFill>
              <a:srgbClr val="6666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97" name="AutoShape 61"/>
          <p:cNvSpPr>
            <a:spLocks noChangeArrowheads="1"/>
          </p:cNvSpPr>
          <p:nvPr/>
        </p:nvSpPr>
        <p:spPr bwMode="auto">
          <a:xfrm>
            <a:off x="5859238" y="3601640"/>
            <a:ext cx="1785031" cy="228600"/>
          </a:xfrm>
          <a:prstGeom prst="rightArrow">
            <a:avLst>
              <a:gd name="adj1" fmla="val 50000"/>
              <a:gd name="adj2" fmla="val 52074"/>
            </a:avLst>
          </a:prstGeom>
          <a:solidFill>
            <a:srgbClr val="FFC000"/>
          </a:solidFill>
          <a:ln w="6350">
            <a:solidFill>
              <a:srgbClr val="666699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pt-BR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398" name="AutoShape 62"/>
          <p:cNvSpPr>
            <a:spLocks noChangeArrowheads="1"/>
          </p:cNvSpPr>
          <p:nvPr/>
        </p:nvSpPr>
        <p:spPr bwMode="auto">
          <a:xfrm>
            <a:off x="4972877" y="3124199"/>
            <a:ext cx="4180623" cy="251193"/>
          </a:xfrm>
          <a:prstGeom prst="rightArrow">
            <a:avLst>
              <a:gd name="adj1" fmla="val 50000"/>
              <a:gd name="adj2" fmla="val 52074"/>
            </a:avLst>
          </a:prstGeom>
          <a:solidFill>
            <a:srgbClr val="0070C0"/>
          </a:solidFill>
          <a:ln w="6350">
            <a:solidFill>
              <a:srgbClr val="666699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pt-BR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400" name="AutoShape 64"/>
          <p:cNvSpPr>
            <a:spLocks noChangeArrowheads="1"/>
          </p:cNvSpPr>
          <p:nvPr/>
        </p:nvSpPr>
        <p:spPr bwMode="auto">
          <a:xfrm>
            <a:off x="5175176" y="2619375"/>
            <a:ext cx="236538" cy="236538"/>
          </a:xfrm>
          <a:prstGeom prst="diamond">
            <a:avLst/>
          </a:prstGeom>
          <a:solidFill>
            <a:srgbClr val="00B050"/>
          </a:solidFill>
          <a:ln w="63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6168008" y="1488273"/>
            <a:ext cx="520700" cy="33481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7" rIns="92075" bIns="46037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solidFill>
                  <a:srgbClr val="666699"/>
                </a:solidFill>
                <a:latin typeface="Century Gothic" pitchFamily="34" charset="0"/>
              </a:rPr>
              <a:t>24/07</a:t>
            </a:r>
          </a:p>
        </p:txBody>
      </p:sp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7248128" y="1485781"/>
            <a:ext cx="473364" cy="33481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7" rIns="92075" bIns="46037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solidFill>
                  <a:srgbClr val="666699"/>
                </a:solidFill>
                <a:latin typeface="Century Gothic" pitchFamily="34" charset="0"/>
              </a:rPr>
              <a:t>31/07</a:t>
            </a:r>
          </a:p>
        </p:txBody>
      </p:sp>
      <p:sp>
        <p:nvSpPr>
          <p:cNvPr id="42" name="Rectangle 7"/>
          <p:cNvSpPr>
            <a:spLocks noChangeArrowheads="1"/>
          </p:cNvSpPr>
          <p:nvPr/>
        </p:nvSpPr>
        <p:spPr bwMode="auto">
          <a:xfrm>
            <a:off x="8862996" y="1488986"/>
            <a:ext cx="473364" cy="33481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7" rIns="92075" bIns="46037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solidFill>
                  <a:srgbClr val="666699"/>
                </a:solidFill>
                <a:latin typeface="Century Gothic" pitchFamily="34" charset="0"/>
              </a:rPr>
              <a:t>7/08</a:t>
            </a:r>
          </a:p>
        </p:txBody>
      </p:sp>
      <p:sp>
        <p:nvSpPr>
          <p:cNvPr id="43" name="AutoShape 49"/>
          <p:cNvSpPr>
            <a:spLocks noChangeArrowheads="1"/>
          </p:cNvSpPr>
          <p:nvPr/>
        </p:nvSpPr>
        <p:spPr bwMode="auto">
          <a:xfrm>
            <a:off x="9058906" y="5562843"/>
            <a:ext cx="304800" cy="304800"/>
          </a:xfrm>
          <a:prstGeom prst="star5">
            <a:avLst/>
          </a:prstGeom>
          <a:gradFill rotWithShape="1">
            <a:gsLst>
              <a:gs pos="0">
                <a:srgbClr val="666699">
                  <a:gamma/>
                  <a:tint val="15686"/>
                  <a:invGamma/>
                </a:srgbClr>
              </a:gs>
              <a:gs pos="100000">
                <a:srgbClr val="666699"/>
              </a:gs>
            </a:gsLst>
            <a:lin ang="0" scaled="1"/>
          </a:gradFill>
          <a:ln w="6350">
            <a:solidFill>
              <a:srgbClr val="66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" name="Rectangle 50"/>
          <p:cNvSpPr>
            <a:spLocks noChangeArrowheads="1"/>
          </p:cNvSpPr>
          <p:nvPr/>
        </p:nvSpPr>
        <p:spPr bwMode="auto">
          <a:xfrm flipH="1">
            <a:off x="8141331" y="5562843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7" rIns="92075" bIns="46037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600" b="1" dirty="0" smtClean="0">
                <a:solidFill>
                  <a:srgbClr val="666699"/>
                </a:solidFill>
                <a:latin typeface="Century Gothic" pitchFamily="34" charset="0"/>
              </a:rPr>
              <a:t>Go Live!</a:t>
            </a:r>
            <a:endParaRPr lang="pt-BR" sz="1600" b="1" dirty="0">
              <a:solidFill>
                <a:srgbClr val="666699"/>
              </a:solidFill>
              <a:latin typeface="Century Gothic" pitchFamily="34" charset="0"/>
            </a:endParaRPr>
          </a:p>
        </p:txBody>
      </p:sp>
      <p:cxnSp>
        <p:nvCxnSpPr>
          <p:cNvPr id="3" name="Conector de Seta Reta 2"/>
          <p:cNvCxnSpPr/>
          <p:nvPr/>
        </p:nvCxnSpPr>
        <p:spPr bwMode="auto">
          <a:xfrm>
            <a:off x="7331281" y="1143000"/>
            <a:ext cx="7938" cy="501343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CaixaDeTexto 3"/>
          <p:cNvSpPr txBox="1"/>
          <p:nvPr/>
        </p:nvSpPr>
        <p:spPr>
          <a:xfrm>
            <a:off x="6956042" y="6283653"/>
            <a:ext cx="894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Atual</a:t>
            </a:r>
            <a:endParaRPr lang="pt-BR" dirty="0"/>
          </a:p>
        </p:txBody>
      </p:sp>
      <p:sp>
        <p:nvSpPr>
          <p:cNvPr id="33" name="AutoShape 61"/>
          <p:cNvSpPr>
            <a:spLocks noChangeArrowheads="1"/>
          </p:cNvSpPr>
          <p:nvPr/>
        </p:nvSpPr>
        <p:spPr bwMode="auto">
          <a:xfrm>
            <a:off x="4972877" y="4069350"/>
            <a:ext cx="2159887" cy="228600"/>
          </a:xfrm>
          <a:prstGeom prst="rightArrow">
            <a:avLst>
              <a:gd name="adj1" fmla="val 50000"/>
              <a:gd name="adj2" fmla="val 52074"/>
            </a:avLst>
          </a:prstGeom>
          <a:solidFill>
            <a:srgbClr val="0070C0"/>
          </a:solidFill>
          <a:ln w="6350">
            <a:solidFill>
              <a:srgbClr val="666699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pt-BR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" name="AutoShape 61"/>
          <p:cNvSpPr>
            <a:spLocks noChangeArrowheads="1"/>
          </p:cNvSpPr>
          <p:nvPr/>
        </p:nvSpPr>
        <p:spPr bwMode="auto">
          <a:xfrm>
            <a:off x="7155539" y="4507500"/>
            <a:ext cx="1622755" cy="228600"/>
          </a:xfrm>
          <a:prstGeom prst="rightArrow">
            <a:avLst>
              <a:gd name="adj1" fmla="val 50000"/>
              <a:gd name="adj2" fmla="val 52074"/>
            </a:avLst>
          </a:prstGeom>
          <a:solidFill>
            <a:srgbClr val="8585AD"/>
          </a:solidFill>
          <a:ln w="6350">
            <a:solidFill>
              <a:srgbClr val="666699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pt-BR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" name="AutoShape 61"/>
          <p:cNvSpPr>
            <a:spLocks noChangeArrowheads="1"/>
          </p:cNvSpPr>
          <p:nvPr/>
        </p:nvSpPr>
        <p:spPr bwMode="auto">
          <a:xfrm>
            <a:off x="7675795" y="4975209"/>
            <a:ext cx="1622755" cy="228600"/>
          </a:xfrm>
          <a:prstGeom prst="rightArrow">
            <a:avLst>
              <a:gd name="adj1" fmla="val 50000"/>
              <a:gd name="adj2" fmla="val 52074"/>
            </a:avLst>
          </a:prstGeom>
          <a:solidFill>
            <a:srgbClr val="8585AD"/>
          </a:solidFill>
          <a:ln w="6350">
            <a:solidFill>
              <a:srgbClr val="666699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pt-BR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6" name="AutoShape 64"/>
          <p:cNvSpPr>
            <a:spLocks noChangeArrowheads="1"/>
          </p:cNvSpPr>
          <p:nvPr/>
        </p:nvSpPr>
        <p:spPr bwMode="auto">
          <a:xfrm>
            <a:off x="7671521" y="3591945"/>
            <a:ext cx="236538" cy="236538"/>
          </a:xfrm>
          <a:prstGeom prst="diamond">
            <a:avLst/>
          </a:prstGeom>
          <a:solidFill>
            <a:srgbClr val="FFC000"/>
          </a:solidFill>
          <a:ln w="63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7" name="AutoShape 64"/>
          <p:cNvSpPr>
            <a:spLocks noChangeArrowheads="1"/>
          </p:cNvSpPr>
          <p:nvPr/>
        </p:nvSpPr>
        <p:spPr bwMode="auto">
          <a:xfrm>
            <a:off x="7186774" y="4061878"/>
            <a:ext cx="236538" cy="236538"/>
          </a:xfrm>
          <a:prstGeom prst="diamond">
            <a:avLst/>
          </a:prstGeom>
          <a:solidFill>
            <a:srgbClr val="0070C0"/>
          </a:solidFill>
          <a:ln w="63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" name="AutoShape 64"/>
          <p:cNvSpPr>
            <a:spLocks noChangeArrowheads="1"/>
          </p:cNvSpPr>
          <p:nvPr/>
        </p:nvSpPr>
        <p:spPr bwMode="auto">
          <a:xfrm>
            <a:off x="8815790" y="4507500"/>
            <a:ext cx="236538" cy="236538"/>
          </a:xfrm>
          <a:prstGeom prst="diamond">
            <a:avLst/>
          </a:prstGeom>
          <a:gradFill rotWithShape="1">
            <a:gsLst>
              <a:gs pos="0">
                <a:srgbClr val="666699">
                  <a:gamma/>
                  <a:tint val="22353"/>
                  <a:invGamma/>
                </a:srgbClr>
              </a:gs>
              <a:gs pos="100000">
                <a:srgbClr val="666699"/>
              </a:gs>
            </a:gsLst>
            <a:lin ang="0" scaled="1"/>
          </a:gradFill>
          <a:ln w="6350">
            <a:solidFill>
              <a:srgbClr val="6666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Elipse 4"/>
          <p:cNvSpPr/>
          <p:nvPr/>
        </p:nvSpPr>
        <p:spPr bwMode="auto">
          <a:xfrm>
            <a:off x="1473088" y="6230937"/>
            <a:ext cx="134993" cy="134581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ipse 44"/>
          <p:cNvSpPr/>
          <p:nvPr/>
        </p:nvSpPr>
        <p:spPr bwMode="auto">
          <a:xfrm>
            <a:off x="2250465" y="6226502"/>
            <a:ext cx="134993" cy="134581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ipse 46"/>
          <p:cNvSpPr/>
          <p:nvPr/>
        </p:nvSpPr>
        <p:spPr bwMode="auto">
          <a:xfrm>
            <a:off x="3051573" y="6226502"/>
            <a:ext cx="134993" cy="134581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566041" y="6179779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Iniciado</a:t>
            </a:r>
            <a:endParaRPr lang="pt-BR" sz="1100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2361075" y="6179779"/>
            <a:ext cx="702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Atenção</a:t>
            </a:r>
            <a:endParaRPr lang="pt-BR" sz="11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3155107" y="6172852"/>
            <a:ext cx="8210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Concluído</a:t>
            </a:r>
            <a:endParaRPr lang="pt-BR" sz="1100" dirty="0"/>
          </a:p>
        </p:txBody>
      </p:sp>
      <p:sp>
        <p:nvSpPr>
          <p:cNvPr id="50" name="Elipse 49"/>
          <p:cNvSpPr/>
          <p:nvPr/>
        </p:nvSpPr>
        <p:spPr bwMode="auto">
          <a:xfrm>
            <a:off x="3990541" y="6236366"/>
            <a:ext cx="134993" cy="134581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4116864" y="617977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Atrasado</a:t>
            </a:r>
            <a:endParaRPr lang="pt-BR" sz="1100" dirty="0"/>
          </a:p>
        </p:txBody>
      </p:sp>
      <p:sp>
        <p:nvSpPr>
          <p:cNvPr id="52" name="Elipse 51"/>
          <p:cNvSpPr/>
          <p:nvPr/>
        </p:nvSpPr>
        <p:spPr bwMode="auto">
          <a:xfrm>
            <a:off x="448550" y="6243293"/>
            <a:ext cx="134993" cy="134581"/>
          </a:xfrm>
          <a:prstGeom prst="ellipse">
            <a:avLst/>
          </a:prstGeom>
          <a:solidFill>
            <a:srgbClr val="8585A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541580" y="6179779"/>
            <a:ext cx="9701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smtClean="0"/>
              <a:t>Não Iniciado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1373538423"/>
      </p:ext>
    </p:extLst>
  </p:cSld>
  <p:clrMapOvr>
    <a:masterClrMapping/>
  </p:clrMapOvr>
  <p:transition spd="slow" advTm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247_TF78455520.potx" id="{46A96932-6548-4D30-96E1-337BF2A5C038}" vid="{F7267124-401D-418B-A8B9-DB75C8D12469}"/>
    </a:ext>
  </a:extLst>
</a:theme>
</file>

<file path=ppt/theme/theme2.xml><?xml version="1.0" encoding="utf-8"?>
<a:theme xmlns:a="http://schemas.openxmlformats.org/drawingml/2006/main" name="MS_T128l">
  <a:themeElements>
    <a:clrScheme name="">
      <a:dk1>
        <a:srgbClr val="000000"/>
      </a:dk1>
      <a:lt1>
        <a:srgbClr val="008080"/>
      </a:lt1>
      <a:dk2>
        <a:srgbClr val="008080"/>
      </a:dk2>
      <a:lt2>
        <a:srgbClr val="004040"/>
      </a:lt2>
      <a:accent1>
        <a:srgbClr val="FFFFFF"/>
      </a:accent1>
      <a:accent2>
        <a:srgbClr val="FCFEB9"/>
      </a:accent2>
      <a:accent3>
        <a:srgbClr val="AAC0C0"/>
      </a:accent3>
      <a:accent4>
        <a:srgbClr val="000000"/>
      </a:accent4>
      <a:accent5>
        <a:srgbClr val="FFFFFF"/>
      </a:accent5>
      <a:accent6>
        <a:srgbClr val="E4E6A7"/>
      </a:accent6>
      <a:hlink>
        <a:srgbClr val="00B7A5"/>
      </a:hlink>
      <a:folHlink>
        <a:srgbClr val="618FFD"/>
      </a:folHlink>
    </a:clrScheme>
    <a:fontScheme name="MS_T128l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S_T128l 1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áginas Internas - Detalhe Fot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Análise de projeto da 24Slides</Template>
  <TotalTime>0</TotalTime>
  <Words>615</Words>
  <Application>Microsoft Office PowerPoint</Application>
  <PresentationFormat>Widescreen</PresentationFormat>
  <Paragraphs>232</Paragraphs>
  <Slides>14</Slides>
  <Notes>9</Notes>
  <HiddenSlides>1</HiddenSlides>
  <MMClips>0</MMClips>
  <ScaleCrop>false</ScaleCrop>
  <HeadingPairs>
    <vt:vector size="6" baseType="variant">
      <vt:variant>
        <vt:lpstr>Fontes usadas</vt:lpstr>
      </vt:variant>
      <vt:variant>
        <vt:i4>13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14</vt:i4>
      </vt:variant>
    </vt:vector>
  </HeadingPairs>
  <TitlesOfParts>
    <vt:vector size="31" baseType="lpstr">
      <vt:lpstr>Agency FB</vt:lpstr>
      <vt:lpstr>Arial</vt:lpstr>
      <vt:lpstr>Calibri</vt:lpstr>
      <vt:lpstr>Calibri Light</vt:lpstr>
      <vt:lpstr>Century Gothic</vt:lpstr>
      <vt:lpstr>Corbel</vt:lpstr>
      <vt:lpstr>FagoNoMed-Roman</vt:lpstr>
      <vt:lpstr>Segoe UI</vt:lpstr>
      <vt:lpstr>Segoe UI Light</vt:lpstr>
      <vt:lpstr>Tahoma</vt:lpstr>
      <vt:lpstr>Times New Roman</vt:lpstr>
      <vt:lpstr>VAG Rounded Std Light</vt:lpstr>
      <vt:lpstr>Verdana</vt:lpstr>
      <vt:lpstr>Tema do Office</vt:lpstr>
      <vt:lpstr>MS_T128l</vt:lpstr>
      <vt:lpstr>1_Páginas Internas - Detalhe Foto</vt:lpstr>
      <vt:lpstr>1_Tema do Office</vt:lpstr>
      <vt:lpstr>Análise de Texto Apresentação</vt:lpstr>
      <vt:lpstr>Análise de projeto slide 2 </vt:lpstr>
      <vt:lpstr>Análise de projeto slide 2 </vt:lpstr>
      <vt:lpstr>Análise de projeto slide 2 </vt:lpstr>
      <vt:lpstr>Análise de projeto slide 4</vt:lpstr>
      <vt:lpstr>Análise de projeto slide 4</vt:lpstr>
      <vt:lpstr>Organograma squad</vt:lpstr>
      <vt:lpstr>Sumário Executivo</vt:lpstr>
      <vt:lpstr>Timeline projeto Análise de texto</vt:lpstr>
      <vt:lpstr>Apresentação do PowerPoint</vt:lpstr>
      <vt:lpstr>Apresentação do PowerPoint</vt:lpstr>
      <vt:lpstr>Apresentação do PowerPoint</vt:lpstr>
      <vt:lpstr>Apresentação do PowerPoint</vt:lpstr>
      <vt:lpstr>Obrigado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2021-07-10T19:14:55Z</dcterms:created>
  <dcterms:modified xsi:type="dcterms:W3CDTF">2021-07-31T18:52:22Z</dcterms:modified>
</cp:coreProperties>
</file>