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9144000" cy="51435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iPBobwHtMjsjHi87d4KGaElNT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bdf81299a0_0_16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1bdf81299a0_0_16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61d61c9c4_0_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b61d61c9c4_0_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df81299a0_0_21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bdf81299a0_0_21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bdf81299a0_0_1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g1bdf81299a0_0_1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g1bdf81299a0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0"/>
          <p:cNvSpPr txBox="1"/>
          <p:nvPr>
            <p:ph type="title"/>
          </p:nvPr>
        </p:nvSpPr>
        <p:spPr>
          <a:xfrm>
            <a:off x="3170854" y="380607"/>
            <a:ext cx="2802291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0"/>
          <p:cNvSpPr txBox="1"/>
          <p:nvPr>
            <p:ph idx="1" type="body"/>
          </p:nvPr>
        </p:nvSpPr>
        <p:spPr>
          <a:xfrm>
            <a:off x="590747" y="1575161"/>
            <a:ext cx="7962504" cy="1891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1"/>
          <p:cNvSpPr txBox="1"/>
          <p:nvPr>
            <p:ph type="title"/>
          </p:nvPr>
        </p:nvSpPr>
        <p:spPr>
          <a:xfrm>
            <a:off x="3170854" y="380607"/>
            <a:ext cx="2802291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1"/>
          <p:cNvSpPr txBox="1"/>
          <p:nvPr>
            <p:ph idx="1" type="body"/>
          </p:nvPr>
        </p:nvSpPr>
        <p:spPr>
          <a:xfrm>
            <a:off x="1068075" y="1258437"/>
            <a:ext cx="3825875" cy="325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9"/>
          <p:cNvSpPr txBox="1"/>
          <p:nvPr>
            <p:ph type="title"/>
          </p:nvPr>
        </p:nvSpPr>
        <p:spPr>
          <a:xfrm>
            <a:off x="3170854" y="380607"/>
            <a:ext cx="2802291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4725" y="157274"/>
            <a:ext cx="418792" cy="41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75" y="1868425"/>
            <a:ext cx="116099" cy="13421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3"/>
          <p:cNvSpPr txBox="1"/>
          <p:nvPr>
            <p:ph type="ctrTitle"/>
          </p:nvPr>
        </p:nvSpPr>
        <p:spPr>
          <a:xfrm>
            <a:off x="590753" y="823485"/>
            <a:ext cx="796249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3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3175" y="1571649"/>
            <a:ext cx="74999" cy="2298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8"/>
          <p:cNvSpPr txBox="1"/>
          <p:nvPr>
            <p:ph type="title"/>
          </p:nvPr>
        </p:nvSpPr>
        <p:spPr>
          <a:xfrm>
            <a:off x="3170854" y="380607"/>
            <a:ext cx="2802291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8"/>
          <p:cNvSpPr txBox="1"/>
          <p:nvPr>
            <p:ph idx="1" type="body"/>
          </p:nvPr>
        </p:nvSpPr>
        <p:spPr>
          <a:xfrm>
            <a:off x="590747" y="1575161"/>
            <a:ext cx="7962504" cy="1891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df81299a0_0_161"/>
          <p:cNvSpPr txBox="1"/>
          <p:nvPr/>
        </p:nvSpPr>
        <p:spPr>
          <a:xfrm>
            <a:off x="522799" y="1725125"/>
            <a:ext cx="4968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4300" u="none" cap="none" strike="noStrike">
                <a:solidFill>
                  <a:srgbClr val="0B62E7"/>
                </a:solidFill>
                <a:latin typeface="Montserrat"/>
                <a:ea typeface="Montserrat"/>
                <a:cs typeface="Montserrat"/>
                <a:sym typeface="Montserrat"/>
              </a:rPr>
              <a:t>Entendendo o problema</a:t>
            </a:r>
            <a:endParaRPr b="1" i="0" sz="4300" u="none" cap="none" strike="noStrike">
              <a:solidFill>
                <a:srgbClr val="0B62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g1bdf81299a0_0_161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835400" y="966587"/>
            <a:ext cx="3288029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Faça uma análise descritiva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univariada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918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todas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 variáveis da análise. 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Para isso, use gráﬁcos e tabelas.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1252475" y="903449"/>
            <a:ext cx="2841600" cy="74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69525">
            <a:spAutoFit/>
          </a:bodyPr>
          <a:lstStyle/>
          <a:p>
            <a:pPr indent="-601345" lvl="0" marL="774700" marR="164465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Variáveis quantitativas  (numéricas)</a:t>
            </a:r>
            <a:endParaRPr sz="1700"/>
          </a:p>
        </p:txBody>
      </p:sp>
      <p:sp>
        <p:nvSpPr>
          <p:cNvPr id="163" name="Google Shape;163;p14"/>
          <p:cNvSpPr txBox="1"/>
          <p:nvPr/>
        </p:nvSpPr>
        <p:spPr>
          <a:xfrm>
            <a:off x="5269498" y="903449"/>
            <a:ext cx="2841600" cy="74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69525">
            <a:spAutoFit/>
          </a:bodyPr>
          <a:lstStyle/>
          <a:p>
            <a:pPr indent="-444500" lvl="0" marL="702945" marR="249554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Variáveis qualitativas  (categóricas)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472082" y="1991112"/>
            <a:ext cx="240347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50165" lvl="0" marL="697865" marR="690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Exemplos: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Idade (anos)  Altura (m)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Valor gasto em compras (R$)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803457" y="1991112"/>
            <a:ext cx="177482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Exemplos: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Gênero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Nível de escolaridade  Faixa etária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/>
        </p:nvSpPr>
        <p:spPr>
          <a:xfrm>
            <a:off x="1741970" y="1987855"/>
            <a:ext cx="1862455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Medidas de posição  e de dispersão: 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Média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58800" marR="5518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Mediana  Moda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79400" marR="2717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Desvio-padrão  Percentis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060735" y="1987855"/>
            <a:ext cx="125920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Frequências: 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Absoluta (n)  Relativa (%)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 txBox="1"/>
          <p:nvPr>
            <p:ph type="title"/>
          </p:nvPr>
        </p:nvSpPr>
        <p:spPr>
          <a:xfrm>
            <a:off x="1252475" y="903449"/>
            <a:ext cx="2841600" cy="74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69525">
            <a:spAutoFit/>
          </a:bodyPr>
          <a:lstStyle/>
          <a:p>
            <a:pPr indent="-601345" lvl="0" marL="774700" marR="164465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Variáveis quantitativas  (numéricas)</a:t>
            </a:r>
            <a:endParaRPr sz="1700"/>
          </a:p>
        </p:txBody>
      </p:sp>
      <p:sp>
        <p:nvSpPr>
          <p:cNvPr id="175" name="Google Shape;175;p15"/>
          <p:cNvSpPr txBox="1"/>
          <p:nvPr/>
        </p:nvSpPr>
        <p:spPr>
          <a:xfrm>
            <a:off x="5269498" y="903449"/>
            <a:ext cx="2841600" cy="74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69525">
            <a:spAutoFit/>
          </a:bodyPr>
          <a:lstStyle/>
          <a:p>
            <a:pPr indent="-444500" lvl="0" marL="702945" marR="249553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Variáveis qualitativas  (categóricas)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3170854" y="380607"/>
            <a:ext cx="2802291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Qual gráﬁco utilizar?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2002909" y="1467072"/>
            <a:ext cx="18275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de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variável numérica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6038728" y="1467072"/>
            <a:ext cx="19672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de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variável categórica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0536" y="2479874"/>
            <a:ext cx="1591964" cy="106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285" y="2479874"/>
            <a:ext cx="1591964" cy="106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3136" y="2479875"/>
            <a:ext cx="1591945" cy="106903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1573523" y="3597588"/>
            <a:ext cx="985519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Histograma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3548560" y="3597588"/>
            <a:ext cx="8820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06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Gráﬁco de  densidade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6308568" y="3597588"/>
            <a:ext cx="142748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Gráﬁco de barras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835400" y="966587"/>
            <a:ext cx="3288029" cy="1807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Faça uma análise descritiva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univariada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918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todas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 variáveis da análise.  </a:t>
            </a:r>
            <a:r>
              <a:rPr b="0" i="0" lang="en-US" sz="1400" u="none" cap="none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Para isso, use gráﬁcos e tabelas.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96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Avalie a quantidade de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casos  faltantes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nas variáveis e decida como  proceder em relação a eles.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893300" y="3291263"/>
            <a:ext cx="26028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Reagrupe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recodiﬁque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  variáveis que julgar necessário.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8"/>
          <p:cNvGrpSpPr/>
          <p:nvPr/>
        </p:nvGrpSpPr>
        <p:grpSpPr>
          <a:xfrm>
            <a:off x="0" y="1924867"/>
            <a:ext cx="9144000" cy="500380"/>
            <a:chOff x="0" y="1924867"/>
            <a:chExt cx="9144000" cy="500380"/>
          </a:xfrm>
        </p:grpSpPr>
        <p:sp>
          <p:nvSpPr>
            <p:cNvPr id="202" name="Google Shape;202;p18"/>
            <p:cNvSpPr/>
            <p:nvPr/>
          </p:nvSpPr>
          <p:spPr>
            <a:xfrm>
              <a:off x="0" y="2160621"/>
              <a:ext cx="9144000" cy="28575"/>
            </a:xfrm>
            <a:custGeom>
              <a:rect b="b" l="l" r="r" t="t"/>
              <a:pathLst>
                <a:path extrusionOk="0" h="28575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5" name="Google Shape;20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6973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18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" name="Google Shape;20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9916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8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1" name="Google Shape;21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92859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8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0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" name="Google Shape;21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4579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8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874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8"/>
            <p:cNvSpPr/>
            <p:nvPr/>
          </p:nvSpPr>
          <p:spPr>
            <a:xfrm>
              <a:off x="4214165" y="1924867"/>
              <a:ext cx="500380" cy="500380"/>
            </a:xfrm>
            <a:custGeom>
              <a:rect b="b" l="l" r="r" t="t"/>
              <a:pathLst>
                <a:path extrusionOk="0" h="500380" w="500379">
                  <a:moveTo>
                    <a:pt x="250035" y="500070"/>
                  </a:move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3" y="4848"/>
                  </a:lnTo>
                  <a:lnTo>
                    <a:pt x="345720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4" y="376233"/>
                  </a:lnTo>
                  <a:lnTo>
                    <a:pt x="441266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79" y="496042"/>
                  </a:lnTo>
                  <a:lnTo>
                    <a:pt x="250035" y="5000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214165" y="1924867"/>
              <a:ext cx="500380" cy="500380"/>
            </a:xfrm>
            <a:custGeom>
              <a:rect b="b" l="l" r="r" t="t"/>
              <a:pathLst>
                <a:path extrusionOk="0" h="500380" w="500379">
                  <a:moveTo>
                    <a:pt x="0" y="250035"/>
                  </a:move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3" y="4848"/>
                  </a:lnTo>
                  <a:lnTo>
                    <a:pt x="345720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4" y="376233"/>
                  </a:lnTo>
                  <a:lnTo>
                    <a:pt x="441266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80" y="496042"/>
                  </a:lnTo>
                  <a:lnTo>
                    <a:pt x="250035" y="500070"/>
                  </a:ln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263582" y="1974283"/>
              <a:ext cx="401320" cy="401320"/>
            </a:xfrm>
            <a:custGeom>
              <a:rect b="b" l="l" r="r" t="t"/>
              <a:pathLst>
                <a:path extrusionOk="0" h="401319" w="401320">
                  <a:moveTo>
                    <a:pt x="200618" y="401237"/>
                  </a:moveTo>
                  <a:lnTo>
                    <a:pt x="154618" y="395939"/>
                  </a:lnTo>
                  <a:lnTo>
                    <a:pt x="112391" y="380846"/>
                  </a:lnTo>
                  <a:lnTo>
                    <a:pt x="75141" y="357164"/>
                  </a:lnTo>
                  <a:lnTo>
                    <a:pt x="44073" y="326095"/>
                  </a:lnTo>
                  <a:lnTo>
                    <a:pt x="20391" y="288846"/>
                  </a:lnTo>
                  <a:lnTo>
                    <a:pt x="5298" y="246619"/>
                  </a:lnTo>
                  <a:lnTo>
                    <a:pt x="0" y="200618"/>
                  </a:lnTo>
                  <a:lnTo>
                    <a:pt x="5298" y="154618"/>
                  </a:lnTo>
                  <a:lnTo>
                    <a:pt x="20391" y="112391"/>
                  </a:lnTo>
                  <a:lnTo>
                    <a:pt x="44073" y="75142"/>
                  </a:lnTo>
                  <a:lnTo>
                    <a:pt x="75141" y="44073"/>
                  </a:lnTo>
                  <a:lnTo>
                    <a:pt x="112391" y="20391"/>
                  </a:lnTo>
                  <a:lnTo>
                    <a:pt x="154618" y="5298"/>
                  </a:lnTo>
                  <a:lnTo>
                    <a:pt x="200618" y="0"/>
                  </a:lnTo>
                  <a:lnTo>
                    <a:pt x="239940" y="3890"/>
                  </a:lnTo>
                  <a:lnTo>
                    <a:pt x="277392" y="15271"/>
                  </a:lnTo>
                  <a:lnTo>
                    <a:pt x="311922" y="33706"/>
                  </a:lnTo>
                  <a:lnTo>
                    <a:pt x="342477" y="58759"/>
                  </a:lnTo>
                  <a:lnTo>
                    <a:pt x="367531" y="89315"/>
                  </a:lnTo>
                  <a:lnTo>
                    <a:pt x="385966" y="123845"/>
                  </a:lnTo>
                  <a:lnTo>
                    <a:pt x="397347" y="161297"/>
                  </a:lnTo>
                  <a:lnTo>
                    <a:pt x="401237" y="200618"/>
                  </a:lnTo>
                  <a:lnTo>
                    <a:pt x="395939" y="246619"/>
                  </a:lnTo>
                  <a:lnTo>
                    <a:pt x="380846" y="288846"/>
                  </a:lnTo>
                  <a:lnTo>
                    <a:pt x="357163" y="326095"/>
                  </a:lnTo>
                  <a:lnTo>
                    <a:pt x="326095" y="357164"/>
                  </a:lnTo>
                  <a:lnTo>
                    <a:pt x="288845" y="380846"/>
                  </a:lnTo>
                  <a:lnTo>
                    <a:pt x="246618" y="395939"/>
                  </a:lnTo>
                  <a:lnTo>
                    <a:pt x="200618" y="401237"/>
                  </a:lnTo>
                  <a:close/>
                </a:path>
              </a:pathLst>
            </a:custGeom>
            <a:solidFill>
              <a:srgbClr val="0BCA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18"/>
          <p:cNvSpPr txBox="1"/>
          <p:nvPr/>
        </p:nvSpPr>
        <p:spPr>
          <a:xfrm>
            <a:off x="302176" y="2523255"/>
            <a:ext cx="131318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0170" lvl="0" marL="1022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TRATAMENTO  DOS DADOS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196501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UNIVARIADA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71796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BIVARIADA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5663155" y="2523255"/>
            <a:ext cx="110744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413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TESTES DE  HIPÓTESES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7330402" y="2501355"/>
            <a:ext cx="127825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CRÍTICA DOS  RESULTADOS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835400" y="1118987"/>
            <a:ext cx="520954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400">
                <a:latin typeface="Trebuchet MS"/>
                <a:ea typeface="Trebuchet MS"/>
                <a:cs typeface="Trebuchet MS"/>
                <a:sym typeface="Trebuchet MS"/>
              </a:rPr>
              <a:t>Faça uma análise bivariada de </a:t>
            </a:r>
            <a:r>
              <a:rPr lang="en-US" sz="1400"/>
              <a:t>sintomas de depressão </a:t>
            </a:r>
            <a:r>
              <a:rPr b="0" lang="en-US" sz="1400">
                <a:latin typeface="Trebuchet MS"/>
                <a:ea typeface="Trebuchet MS"/>
                <a:cs typeface="Trebuchet MS"/>
                <a:sym typeface="Trebuchet MS"/>
              </a:rPr>
              <a:t>(phq9  ou phq_grp) com as </a:t>
            </a:r>
            <a:r>
              <a:rPr lang="en-US" sz="1400"/>
              <a:t>características demográﬁcas</a:t>
            </a:r>
            <a:r>
              <a:rPr b="0" lang="en-US" sz="1400">
                <a:latin typeface="Trebuchet MS"/>
                <a:ea typeface="Trebuchet MS"/>
                <a:cs typeface="Trebuchet MS"/>
                <a:sym typeface="Trebuchet MS"/>
              </a:rPr>
              <a:t>. Descreva  o perﬁl com maiores prevalências de sintomas de depressão.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835400" y="2260113"/>
            <a:ext cx="5295265" cy="159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Faça uma análise bivariada de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características demográﬁcas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hábitos saudáveis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Qual perﬁl possui hábitos mais saudáveis?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1275" marR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Faça uma análise bivariada de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sintomas de depressão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(phq9  ou phq_grp) com os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hábitos saudáveis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(variáveis de atividade  física 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Healthy Eating Index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). O que podemos observar?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3170854" y="380607"/>
            <a:ext cx="2802291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Qual gráﬁco utilizar?</a:t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942960" y="1273038"/>
            <a:ext cx="17354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1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Relação entre </a:t>
            </a:r>
            <a:r>
              <a:rPr b="1" i="0" lang="en-US" sz="1400" u="none" cap="none" strike="noStrike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duas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variáveis </a:t>
            </a:r>
            <a:r>
              <a:rPr b="1" i="0" lang="en-US" sz="1400" u="none" cap="none" strike="noStrike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numéricas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1325922" y="3299862"/>
            <a:ext cx="8572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3970" lvl="0" marL="2603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Gráﬁco de  dispersão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55" y="2135933"/>
            <a:ext cx="1552483" cy="104254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 txBox="1"/>
          <p:nvPr/>
        </p:nvSpPr>
        <p:spPr>
          <a:xfrm>
            <a:off x="3668257" y="1273038"/>
            <a:ext cx="18580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Relação entre </a:t>
            </a:r>
            <a:r>
              <a:rPr b="1" i="0" lang="en-US" sz="1400" u="none" cap="none" strike="noStrike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duas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variáveis </a:t>
            </a:r>
            <a:r>
              <a:rPr b="1" i="0" lang="en-US" sz="1400" u="none" cap="none" strike="noStrike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categóricas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3883718" y="3758388"/>
            <a:ext cx="142748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2255" lvl="0" marL="2743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Gráﬁco de barras  agrupadas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4385" y="2003919"/>
            <a:ext cx="1930411" cy="159336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 txBox="1"/>
          <p:nvPr/>
        </p:nvSpPr>
        <p:spPr>
          <a:xfrm>
            <a:off x="6575672" y="1165188"/>
            <a:ext cx="168275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7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Relação entre uma  variável </a:t>
            </a:r>
            <a:r>
              <a:rPr b="1" i="0" lang="en-US" sz="1400" u="none" cap="none" strike="noStrike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numérica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  uma </a:t>
            </a:r>
            <a:r>
              <a:rPr b="1" i="0" lang="en-US" sz="1400" u="none" cap="none" strike="noStrike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categórica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4460" y="2130340"/>
            <a:ext cx="1930411" cy="124608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/>
        </p:nvSpPr>
        <p:spPr>
          <a:xfrm>
            <a:off x="6780827" y="3596538"/>
            <a:ext cx="12731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Gráﬁco boxplot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61d61c9c4_0_0"/>
          <p:cNvSpPr txBox="1"/>
          <p:nvPr/>
        </p:nvSpPr>
        <p:spPr>
          <a:xfrm>
            <a:off x="522799" y="1725125"/>
            <a:ext cx="49683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4300" u="none" cap="none" strike="noStrike">
                <a:solidFill>
                  <a:srgbClr val="0B62E7"/>
                </a:solidFill>
                <a:latin typeface="Montserrat"/>
                <a:ea typeface="Montserrat"/>
                <a:cs typeface="Montserrat"/>
                <a:sym typeface="Montserrat"/>
              </a:rPr>
              <a:t>Sugestão de roteiro </a:t>
            </a:r>
            <a:r>
              <a:rPr b="1" i="0" lang="en-US" sz="4300" u="none" cap="none" strike="noStrike">
                <a:solidFill>
                  <a:srgbClr val="0B62E7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- teste de hipótese</a:t>
            </a:r>
            <a:endParaRPr b="1" i="0" sz="4300" u="none" cap="none" strike="noStrike">
              <a:solidFill>
                <a:srgbClr val="0B62E7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1b61d61c9c4_0_0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1"/>
          <p:cNvGrpSpPr/>
          <p:nvPr/>
        </p:nvGrpSpPr>
        <p:grpSpPr>
          <a:xfrm>
            <a:off x="0" y="1924854"/>
            <a:ext cx="9144000" cy="500380"/>
            <a:chOff x="0" y="1924854"/>
            <a:chExt cx="9144000" cy="500380"/>
          </a:xfrm>
        </p:grpSpPr>
        <p:sp>
          <p:nvSpPr>
            <p:cNvPr id="259" name="Google Shape;259;p21"/>
            <p:cNvSpPr/>
            <p:nvPr/>
          </p:nvSpPr>
          <p:spPr>
            <a:xfrm>
              <a:off x="0" y="2160621"/>
              <a:ext cx="9144000" cy="28575"/>
            </a:xfrm>
            <a:custGeom>
              <a:rect b="b" l="l" r="r" t="t"/>
              <a:pathLst>
                <a:path extrusionOk="0" h="28575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" name="Google Shape;26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6973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21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5" name="Google Shape;26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9916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1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8" name="Google Shape;26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92859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21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0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1" name="Google Shape;271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4579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21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4" name="Google Shape;27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874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1"/>
            <p:cNvSpPr/>
            <p:nvPr/>
          </p:nvSpPr>
          <p:spPr>
            <a:xfrm>
              <a:off x="5966840" y="1924854"/>
              <a:ext cx="500380" cy="500380"/>
            </a:xfrm>
            <a:custGeom>
              <a:rect b="b" l="l" r="r" t="t"/>
              <a:pathLst>
                <a:path extrusionOk="0" h="500380" w="500379">
                  <a:moveTo>
                    <a:pt x="250035" y="500070"/>
                  </a:move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3" y="4848"/>
                  </a:lnTo>
                  <a:lnTo>
                    <a:pt x="345720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4" y="376233"/>
                  </a:lnTo>
                  <a:lnTo>
                    <a:pt x="441266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79" y="496042"/>
                  </a:lnTo>
                  <a:lnTo>
                    <a:pt x="250035" y="5000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5966840" y="1924854"/>
              <a:ext cx="500380" cy="500380"/>
            </a:xfrm>
            <a:custGeom>
              <a:rect b="b" l="l" r="r" t="t"/>
              <a:pathLst>
                <a:path extrusionOk="0" h="500380" w="500379">
                  <a:moveTo>
                    <a:pt x="0" y="250035"/>
                  </a:move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3" y="4848"/>
                  </a:lnTo>
                  <a:lnTo>
                    <a:pt x="345720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4" y="376233"/>
                  </a:lnTo>
                  <a:lnTo>
                    <a:pt x="441266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80" y="496042"/>
                  </a:lnTo>
                  <a:lnTo>
                    <a:pt x="250035" y="500070"/>
                  </a:ln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016257" y="1974271"/>
              <a:ext cx="401320" cy="401320"/>
            </a:xfrm>
            <a:custGeom>
              <a:rect b="b" l="l" r="r" t="t"/>
              <a:pathLst>
                <a:path extrusionOk="0" h="401319" w="401320">
                  <a:moveTo>
                    <a:pt x="200618" y="401237"/>
                  </a:moveTo>
                  <a:lnTo>
                    <a:pt x="154618" y="395939"/>
                  </a:lnTo>
                  <a:lnTo>
                    <a:pt x="112391" y="380846"/>
                  </a:lnTo>
                  <a:lnTo>
                    <a:pt x="75141" y="357164"/>
                  </a:lnTo>
                  <a:lnTo>
                    <a:pt x="44073" y="326095"/>
                  </a:lnTo>
                  <a:lnTo>
                    <a:pt x="20391" y="288846"/>
                  </a:lnTo>
                  <a:lnTo>
                    <a:pt x="5298" y="246619"/>
                  </a:lnTo>
                  <a:lnTo>
                    <a:pt x="0" y="200618"/>
                  </a:lnTo>
                  <a:lnTo>
                    <a:pt x="5298" y="154618"/>
                  </a:lnTo>
                  <a:lnTo>
                    <a:pt x="20391" y="112391"/>
                  </a:lnTo>
                  <a:lnTo>
                    <a:pt x="44073" y="75142"/>
                  </a:lnTo>
                  <a:lnTo>
                    <a:pt x="75141" y="44073"/>
                  </a:lnTo>
                  <a:lnTo>
                    <a:pt x="112391" y="20391"/>
                  </a:lnTo>
                  <a:lnTo>
                    <a:pt x="154618" y="5298"/>
                  </a:lnTo>
                  <a:lnTo>
                    <a:pt x="200618" y="0"/>
                  </a:lnTo>
                  <a:lnTo>
                    <a:pt x="239940" y="3890"/>
                  </a:lnTo>
                  <a:lnTo>
                    <a:pt x="277392" y="15271"/>
                  </a:lnTo>
                  <a:lnTo>
                    <a:pt x="311922" y="33706"/>
                  </a:lnTo>
                  <a:lnTo>
                    <a:pt x="342477" y="58759"/>
                  </a:lnTo>
                  <a:lnTo>
                    <a:pt x="367531" y="89315"/>
                  </a:lnTo>
                  <a:lnTo>
                    <a:pt x="385966" y="123845"/>
                  </a:lnTo>
                  <a:lnTo>
                    <a:pt x="397347" y="161297"/>
                  </a:lnTo>
                  <a:lnTo>
                    <a:pt x="401237" y="200618"/>
                  </a:lnTo>
                  <a:lnTo>
                    <a:pt x="395939" y="246619"/>
                  </a:lnTo>
                  <a:lnTo>
                    <a:pt x="380846" y="288846"/>
                  </a:lnTo>
                  <a:lnTo>
                    <a:pt x="357163" y="326095"/>
                  </a:lnTo>
                  <a:lnTo>
                    <a:pt x="326095" y="357164"/>
                  </a:lnTo>
                  <a:lnTo>
                    <a:pt x="288845" y="380846"/>
                  </a:lnTo>
                  <a:lnTo>
                    <a:pt x="246618" y="395939"/>
                  </a:lnTo>
                  <a:lnTo>
                    <a:pt x="200618" y="401237"/>
                  </a:lnTo>
                  <a:close/>
                </a:path>
              </a:pathLst>
            </a:custGeom>
            <a:solidFill>
              <a:srgbClr val="0BCA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1"/>
          <p:cNvSpPr txBox="1"/>
          <p:nvPr/>
        </p:nvSpPr>
        <p:spPr>
          <a:xfrm>
            <a:off x="302176" y="2523255"/>
            <a:ext cx="131318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0170" lvl="0" marL="1022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TRATAMENTO  DOS DADOS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196501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UNIVARIADA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371796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BIVARIADA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5663155" y="2523255"/>
            <a:ext cx="110744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413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TESTES DE  HIPÓTESES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7330402" y="2501355"/>
            <a:ext cx="127825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CRÍTICA DOS  RESULTADOS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925125" y="1408843"/>
            <a:ext cx="26054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Transtorno depressivo</a:t>
            </a:r>
            <a:endParaRPr sz="1800"/>
          </a:p>
        </p:txBody>
      </p:sp>
      <p:sp>
        <p:nvSpPr>
          <p:cNvPr id="58" name="Google Shape;58;p5"/>
          <p:cNvSpPr txBox="1"/>
          <p:nvPr/>
        </p:nvSpPr>
        <p:spPr>
          <a:xfrm>
            <a:off x="925125" y="1766624"/>
            <a:ext cx="50361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 de saúde pública (prevalência de ≈ 10%)  Multifatorial (fatores sociais, psicológicos, biológicos)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Estilo de vida saudável (OMS)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864360" rtl="0" algn="l">
              <a:lnSpc>
                <a:spcPct val="109400"/>
              </a:lnSpc>
              <a:spcBef>
                <a:spcPts val="6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Prática regular de atividade física  Alimentação saudável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/>
        </p:nvSpPr>
        <p:spPr>
          <a:xfrm>
            <a:off x="835400" y="1206837"/>
            <a:ext cx="5168900" cy="2345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Faça o(s) teste(s) de hipóteses adequado(s) para avaliar a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signiﬁcância estatística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das diferenças nas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características  demográﬁcas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apontadas na análise bivariada.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800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Quais são as características que apresentam diferenças  estatisticamente signiﬁcativas para a frequência de sintomas  de depressão?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403985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Faça o(s) teste(s) de hipóteses adequado(s)  para avaliar se existe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associação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entre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hábitos saudáveis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 sintomas de depressão.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1904557" y="390881"/>
            <a:ext cx="5335270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Algumas opções de testes de hipóteses:</a:t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3831525" y="1258437"/>
            <a:ext cx="106235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3831525" y="1507200"/>
            <a:ext cx="1062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3"/>
          <p:cNvSpPr txBox="1"/>
          <p:nvPr>
            <p:ph idx="1" type="body"/>
          </p:nvPr>
        </p:nvSpPr>
        <p:spPr>
          <a:xfrm>
            <a:off x="1068075" y="1106037"/>
            <a:ext cx="38259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Avaliar a associação entre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duas </a:t>
            </a:r>
            <a:r>
              <a:rPr lang="en-US"/>
              <a:t>variáveis </a:t>
            </a:r>
            <a:r>
              <a:rPr b="1" lang="en-US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categóricas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Comparar as </a:t>
            </a:r>
            <a:r>
              <a:rPr b="1" lang="en-US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médias </a:t>
            </a:r>
            <a:r>
              <a:rPr lang="en-US"/>
              <a:t>de </a:t>
            </a:r>
            <a:r>
              <a:rPr b="1" lang="en-US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dois	</a:t>
            </a:r>
            <a:r>
              <a:rPr lang="en-US" u="sng">
                <a:solidFill>
                  <a:srgbClr val="3EE6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grupos </a:t>
            </a:r>
            <a:r>
              <a:rPr lang="en-US"/>
              <a:t>independentes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Comparar as </a:t>
            </a:r>
            <a:r>
              <a:rPr b="1" lang="en-US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médias </a:t>
            </a:r>
            <a:r>
              <a:rPr lang="en-US"/>
              <a:t>de </a:t>
            </a:r>
            <a:r>
              <a:rPr b="1" lang="en-US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mais	</a:t>
            </a:r>
            <a:r>
              <a:rPr lang="en-US" u="sng">
                <a:solidFill>
                  <a:srgbClr val="3EE6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3EE631"/>
                </a:solidFill>
                <a:latin typeface="Trebuchet MS"/>
                <a:ea typeface="Trebuchet MS"/>
                <a:cs typeface="Trebuchet MS"/>
                <a:sym typeface="Trebuchet MS"/>
              </a:rPr>
              <a:t>de dois grupos </a:t>
            </a:r>
            <a:r>
              <a:rPr lang="en-US"/>
              <a:t>independentes</a:t>
            </a: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5169075" y="1620538"/>
            <a:ext cx="31617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Teste qui-quadrado de independência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5169075" y="2560738"/>
            <a:ext cx="1819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Teste-t independente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5169075" y="3484013"/>
            <a:ext cx="1356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Teste F (ANOVA)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722" y="1709519"/>
            <a:ext cx="105603" cy="8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722" y="2642294"/>
            <a:ext cx="105603" cy="8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722" y="3578619"/>
            <a:ext cx="105603" cy="8198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4"/>
          <p:cNvGrpSpPr/>
          <p:nvPr/>
        </p:nvGrpSpPr>
        <p:grpSpPr>
          <a:xfrm>
            <a:off x="0" y="1924867"/>
            <a:ext cx="9144000" cy="500380"/>
            <a:chOff x="0" y="1924867"/>
            <a:chExt cx="9144000" cy="500380"/>
          </a:xfrm>
        </p:grpSpPr>
        <p:sp>
          <p:nvSpPr>
            <p:cNvPr id="309" name="Google Shape;309;p24"/>
            <p:cNvSpPr/>
            <p:nvPr/>
          </p:nvSpPr>
          <p:spPr>
            <a:xfrm>
              <a:off x="0" y="2160621"/>
              <a:ext cx="9144000" cy="28575"/>
            </a:xfrm>
            <a:custGeom>
              <a:rect b="b" l="l" r="r" t="t"/>
              <a:pathLst>
                <a:path extrusionOk="0" h="28575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2" name="Google Shape;31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6973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24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5" name="Google Shape;31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9916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4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8" name="Google Shape;31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92859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4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0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" name="Google Shape;321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4579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4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" name="Google Shape;32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874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24"/>
            <p:cNvSpPr/>
            <p:nvPr/>
          </p:nvSpPr>
          <p:spPr>
            <a:xfrm>
              <a:off x="7720315" y="1924867"/>
              <a:ext cx="500380" cy="500380"/>
            </a:xfrm>
            <a:custGeom>
              <a:rect b="b" l="l" r="r" t="t"/>
              <a:pathLst>
                <a:path extrusionOk="0" h="500380" w="500379">
                  <a:moveTo>
                    <a:pt x="250035" y="500070"/>
                  </a:move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3" y="4848"/>
                  </a:lnTo>
                  <a:lnTo>
                    <a:pt x="345720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4" y="376233"/>
                  </a:lnTo>
                  <a:lnTo>
                    <a:pt x="441266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80" y="496042"/>
                  </a:lnTo>
                  <a:lnTo>
                    <a:pt x="250035" y="5000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7720315" y="1924867"/>
              <a:ext cx="500380" cy="500380"/>
            </a:xfrm>
            <a:custGeom>
              <a:rect b="b" l="l" r="r" t="t"/>
              <a:pathLst>
                <a:path extrusionOk="0" h="500380" w="500379">
                  <a:moveTo>
                    <a:pt x="0" y="250035"/>
                  </a:move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3" y="4848"/>
                  </a:lnTo>
                  <a:lnTo>
                    <a:pt x="345720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4" y="376233"/>
                  </a:lnTo>
                  <a:lnTo>
                    <a:pt x="441266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80" y="496042"/>
                  </a:lnTo>
                  <a:lnTo>
                    <a:pt x="250035" y="500070"/>
                  </a:ln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7769731" y="1974283"/>
              <a:ext cx="401320" cy="401320"/>
            </a:xfrm>
            <a:custGeom>
              <a:rect b="b" l="l" r="r" t="t"/>
              <a:pathLst>
                <a:path extrusionOk="0" h="401319" w="401320">
                  <a:moveTo>
                    <a:pt x="200619" y="401237"/>
                  </a:moveTo>
                  <a:lnTo>
                    <a:pt x="154619" y="395939"/>
                  </a:lnTo>
                  <a:lnTo>
                    <a:pt x="112392" y="380846"/>
                  </a:lnTo>
                  <a:lnTo>
                    <a:pt x="75142" y="357164"/>
                  </a:lnTo>
                  <a:lnTo>
                    <a:pt x="44073" y="326095"/>
                  </a:lnTo>
                  <a:lnTo>
                    <a:pt x="20391" y="288846"/>
                  </a:lnTo>
                  <a:lnTo>
                    <a:pt x="5298" y="246619"/>
                  </a:lnTo>
                  <a:lnTo>
                    <a:pt x="0" y="200618"/>
                  </a:lnTo>
                  <a:lnTo>
                    <a:pt x="5298" y="154618"/>
                  </a:lnTo>
                  <a:lnTo>
                    <a:pt x="20391" y="112391"/>
                  </a:lnTo>
                  <a:lnTo>
                    <a:pt x="44073" y="75142"/>
                  </a:lnTo>
                  <a:lnTo>
                    <a:pt x="75142" y="44073"/>
                  </a:lnTo>
                  <a:lnTo>
                    <a:pt x="112392" y="20391"/>
                  </a:lnTo>
                  <a:lnTo>
                    <a:pt x="154619" y="5298"/>
                  </a:lnTo>
                  <a:lnTo>
                    <a:pt x="200619" y="0"/>
                  </a:lnTo>
                  <a:lnTo>
                    <a:pt x="239940" y="3890"/>
                  </a:lnTo>
                  <a:lnTo>
                    <a:pt x="277392" y="15271"/>
                  </a:lnTo>
                  <a:lnTo>
                    <a:pt x="311922" y="33706"/>
                  </a:lnTo>
                  <a:lnTo>
                    <a:pt x="342477" y="58759"/>
                  </a:lnTo>
                  <a:lnTo>
                    <a:pt x="367531" y="89315"/>
                  </a:lnTo>
                  <a:lnTo>
                    <a:pt x="385966" y="123845"/>
                  </a:lnTo>
                  <a:lnTo>
                    <a:pt x="397347" y="161297"/>
                  </a:lnTo>
                  <a:lnTo>
                    <a:pt x="401237" y="200618"/>
                  </a:lnTo>
                  <a:lnTo>
                    <a:pt x="395939" y="246619"/>
                  </a:lnTo>
                  <a:lnTo>
                    <a:pt x="380846" y="288846"/>
                  </a:lnTo>
                  <a:lnTo>
                    <a:pt x="357164" y="326095"/>
                  </a:lnTo>
                  <a:lnTo>
                    <a:pt x="326096" y="357164"/>
                  </a:lnTo>
                  <a:lnTo>
                    <a:pt x="288846" y="380846"/>
                  </a:lnTo>
                  <a:lnTo>
                    <a:pt x="246619" y="395939"/>
                  </a:lnTo>
                  <a:lnTo>
                    <a:pt x="200619" y="401237"/>
                  </a:lnTo>
                  <a:close/>
                </a:path>
              </a:pathLst>
            </a:custGeom>
            <a:solidFill>
              <a:srgbClr val="0BCA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4"/>
          <p:cNvSpPr txBox="1"/>
          <p:nvPr/>
        </p:nvSpPr>
        <p:spPr>
          <a:xfrm>
            <a:off x="302176" y="2523255"/>
            <a:ext cx="131318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0170" lvl="0" marL="1022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TRATAMENTO  DOS DADOS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196501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UNIVARIADA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371796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BIVARIADA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5663155" y="2523255"/>
            <a:ext cx="110744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413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TESTES DE  HIPÓTESES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7330402" y="2501355"/>
            <a:ext cx="127825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CRÍTICA DOS  RESULTADOS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>
            <p:ph type="title"/>
          </p:nvPr>
        </p:nvSpPr>
        <p:spPr>
          <a:xfrm>
            <a:off x="835400" y="765362"/>
            <a:ext cx="50507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400">
                <a:latin typeface="Trebuchet MS"/>
                <a:ea typeface="Trebuchet MS"/>
                <a:cs typeface="Trebuchet MS"/>
                <a:sym typeface="Trebuchet MS"/>
              </a:rPr>
              <a:t>1. Qual </a:t>
            </a:r>
            <a:r>
              <a:rPr lang="en-US" sz="1400"/>
              <a:t>tipo de estudo </a:t>
            </a:r>
            <a:r>
              <a:rPr b="0" lang="en-US" sz="1400">
                <a:latin typeface="Trebuchet MS"/>
                <a:ea typeface="Trebuchet MS"/>
                <a:cs typeface="Trebuchet MS"/>
                <a:sym typeface="Trebuchet MS"/>
              </a:rPr>
              <a:t>está sendo empregado pelo NHANES?  Experimental ou observacional?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835400" y="1551763"/>
            <a:ext cx="5853430" cy="2596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8595" lvl="0" marL="200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AutoNum type="arabicPeriod" startAt="2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Avalie as possíveis fontes de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viés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presentes na análise.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" lvl="0" marL="12700" marR="5080" rtl="0" algn="l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AutoNum type="arabicPeriod" startAt="2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partir da análise realizada, podemos aﬁrmar que hábitos saudáveis  possuem um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efeito causal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 prevenção de depressão?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" lvl="0" marL="12700" marR="1605915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AutoNum type="arabicPeriod" startAt="2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Quais são as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limitações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das análises realizadas?  O que pode ser feito para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melhorar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" lvl="0" marL="12700" marR="1673225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AutoNum type="arabicPeriod" startAt="2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Quais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variáveis/informações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poderiam  ter sido coletadas para esta análise?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925125" y="553293"/>
            <a:ext cx="10528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Os dados</a:t>
            </a:r>
            <a:endParaRPr sz="1800"/>
          </a:p>
        </p:txBody>
      </p:sp>
      <p:sp>
        <p:nvSpPr>
          <p:cNvPr id="65" name="Google Shape;65;p6"/>
          <p:cNvSpPr txBox="1"/>
          <p:nvPr/>
        </p:nvSpPr>
        <p:spPr>
          <a:xfrm>
            <a:off x="925125" y="934096"/>
            <a:ext cx="59538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Resultados da pesquisa NHNES (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National Health and  Nutrition Examination Survey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), realizada anualmente nos  EUA para avaliar a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saúde e nutrição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 adultos e crianças  Inclui dados demográﬁcos, socioeconômicos, dietéticos e  relacionados à saúde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Período de 2005-2006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Perguntas a serem respondidas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" lvl="0" marL="12700" marR="57150" rtl="0" algn="l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AutoNum type="arabicParenR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Qual o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perﬁl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 indivíduos (adultos maiores de 18 anos) com  sintomas depressivos nos EUA no período de 2005-2006?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4950" lvl="0" marL="247015" marR="0" rtl="0" algn="l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AutoNum type="arabicParenR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Hábitos saudáveis de alimentação e atividade física estão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associados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menores índices de depressão nesta população?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3251588" y="425827"/>
            <a:ext cx="26422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Duas bases de dados</a:t>
            </a:r>
            <a:endParaRPr sz="2000"/>
          </a:p>
        </p:txBody>
      </p:sp>
      <p:sp>
        <p:nvSpPr>
          <p:cNvPr id="72" name="Google Shape;72;p7"/>
          <p:cNvSpPr txBox="1"/>
          <p:nvPr/>
        </p:nvSpPr>
        <p:spPr>
          <a:xfrm>
            <a:off x="1554125" y="1406536"/>
            <a:ext cx="2289175" cy="202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12700" marR="4445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DEMO_PHQ.csv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Dados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demográﬁcos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  resultados do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Patient  Health Questionnaire-9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(PHQ-9), usado para  avaliar o grau de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sintomas depressivos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 Inclui apenas adultos.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5358625" y="1406536"/>
            <a:ext cx="2369820" cy="202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PAG_HEI.csv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Dados referentes à 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atividade física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 ao  Healthy Eating Index  (HEI), um questionário  que avalia a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qualidade  da dieta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Inclui adultos e  crianças.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df81299a0_0_214"/>
          <p:cNvSpPr txBox="1"/>
          <p:nvPr/>
        </p:nvSpPr>
        <p:spPr>
          <a:xfrm>
            <a:off x="522799" y="1725125"/>
            <a:ext cx="4968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4300" u="none" cap="none" strike="noStrike">
                <a:solidFill>
                  <a:srgbClr val="0B62E7"/>
                </a:solidFill>
                <a:latin typeface="Montserrat"/>
                <a:ea typeface="Montserrat"/>
                <a:cs typeface="Montserrat"/>
                <a:sym typeface="Montserrat"/>
              </a:rPr>
              <a:t>Sugestão de roteiro</a:t>
            </a:r>
            <a:endParaRPr b="1" i="0" sz="4300" u="none" cap="none" strike="noStrike">
              <a:solidFill>
                <a:srgbClr val="0B62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1bdf81299a0_0_214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9"/>
          <p:cNvGrpSpPr/>
          <p:nvPr/>
        </p:nvGrpSpPr>
        <p:grpSpPr>
          <a:xfrm>
            <a:off x="0" y="1924867"/>
            <a:ext cx="9144000" cy="500380"/>
            <a:chOff x="0" y="1924867"/>
            <a:chExt cx="9144000" cy="500380"/>
          </a:xfrm>
        </p:grpSpPr>
        <p:sp>
          <p:nvSpPr>
            <p:cNvPr id="86" name="Google Shape;86;p9"/>
            <p:cNvSpPr/>
            <p:nvPr/>
          </p:nvSpPr>
          <p:spPr>
            <a:xfrm>
              <a:off x="0" y="2160621"/>
              <a:ext cx="9144000" cy="28575"/>
            </a:xfrm>
            <a:custGeom>
              <a:rect b="b" l="l" r="r" t="t"/>
              <a:pathLst>
                <a:path extrusionOk="0" h="28575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" name="Google Shape;8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6973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9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" name="Google Shape;9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9916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9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" name="Google Shape;9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92859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9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0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4579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9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Google Shape;10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874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9"/>
            <p:cNvSpPr/>
            <p:nvPr/>
          </p:nvSpPr>
          <p:spPr>
            <a:xfrm>
              <a:off x="708540" y="1924867"/>
              <a:ext cx="500380" cy="500380"/>
            </a:xfrm>
            <a:custGeom>
              <a:rect b="b" l="l" r="r" t="t"/>
              <a:pathLst>
                <a:path extrusionOk="0" h="500380" w="500380">
                  <a:moveTo>
                    <a:pt x="250035" y="500070"/>
                  </a:move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2" y="4848"/>
                  </a:lnTo>
                  <a:lnTo>
                    <a:pt x="345719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3" y="376233"/>
                  </a:lnTo>
                  <a:lnTo>
                    <a:pt x="441265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79" y="496042"/>
                  </a:lnTo>
                  <a:lnTo>
                    <a:pt x="250035" y="5000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708540" y="1924867"/>
              <a:ext cx="500380" cy="500380"/>
            </a:xfrm>
            <a:custGeom>
              <a:rect b="b" l="l" r="r" t="t"/>
              <a:pathLst>
                <a:path extrusionOk="0" h="500380" w="500380">
                  <a:moveTo>
                    <a:pt x="0" y="250035"/>
                  </a:move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2" y="4848"/>
                  </a:lnTo>
                  <a:lnTo>
                    <a:pt x="345719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3" y="376233"/>
                  </a:lnTo>
                  <a:lnTo>
                    <a:pt x="441265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79" y="496042"/>
                  </a:lnTo>
                  <a:lnTo>
                    <a:pt x="250035" y="500070"/>
                  </a:ln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57957" y="1974283"/>
              <a:ext cx="401320" cy="401320"/>
            </a:xfrm>
            <a:custGeom>
              <a:rect b="b" l="l" r="r" t="t"/>
              <a:pathLst>
                <a:path extrusionOk="0" h="401319" w="401319">
                  <a:moveTo>
                    <a:pt x="200618" y="401237"/>
                  </a:moveTo>
                  <a:lnTo>
                    <a:pt x="154618" y="395939"/>
                  </a:lnTo>
                  <a:lnTo>
                    <a:pt x="112391" y="380846"/>
                  </a:lnTo>
                  <a:lnTo>
                    <a:pt x="75141" y="357164"/>
                  </a:lnTo>
                  <a:lnTo>
                    <a:pt x="44073" y="326095"/>
                  </a:lnTo>
                  <a:lnTo>
                    <a:pt x="20391" y="288846"/>
                  </a:lnTo>
                  <a:lnTo>
                    <a:pt x="5298" y="246619"/>
                  </a:lnTo>
                  <a:lnTo>
                    <a:pt x="0" y="200618"/>
                  </a:lnTo>
                  <a:lnTo>
                    <a:pt x="5298" y="154618"/>
                  </a:lnTo>
                  <a:lnTo>
                    <a:pt x="20391" y="112391"/>
                  </a:lnTo>
                  <a:lnTo>
                    <a:pt x="44073" y="75142"/>
                  </a:lnTo>
                  <a:lnTo>
                    <a:pt x="75141" y="44073"/>
                  </a:lnTo>
                  <a:lnTo>
                    <a:pt x="112391" y="20391"/>
                  </a:lnTo>
                  <a:lnTo>
                    <a:pt x="154618" y="5298"/>
                  </a:lnTo>
                  <a:lnTo>
                    <a:pt x="200618" y="0"/>
                  </a:lnTo>
                  <a:lnTo>
                    <a:pt x="239940" y="3890"/>
                  </a:lnTo>
                  <a:lnTo>
                    <a:pt x="277392" y="15271"/>
                  </a:lnTo>
                  <a:lnTo>
                    <a:pt x="311922" y="33706"/>
                  </a:lnTo>
                  <a:lnTo>
                    <a:pt x="342477" y="58759"/>
                  </a:lnTo>
                  <a:lnTo>
                    <a:pt x="367531" y="89315"/>
                  </a:lnTo>
                  <a:lnTo>
                    <a:pt x="385966" y="123845"/>
                  </a:lnTo>
                  <a:lnTo>
                    <a:pt x="397347" y="161297"/>
                  </a:lnTo>
                  <a:lnTo>
                    <a:pt x="401237" y="200618"/>
                  </a:lnTo>
                  <a:lnTo>
                    <a:pt x="395939" y="246619"/>
                  </a:lnTo>
                  <a:lnTo>
                    <a:pt x="380846" y="288846"/>
                  </a:lnTo>
                  <a:lnTo>
                    <a:pt x="357164" y="326095"/>
                  </a:lnTo>
                  <a:lnTo>
                    <a:pt x="326095" y="357164"/>
                  </a:lnTo>
                  <a:lnTo>
                    <a:pt x="288845" y="380846"/>
                  </a:lnTo>
                  <a:lnTo>
                    <a:pt x="246618" y="395939"/>
                  </a:lnTo>
                  <a:lnTo>
                    <a:pt x="200618" y="401237"/>
                  </a:lnTo>
                  <a:close/>
                </a:path>
              </a:pathLst>
            </a:custGeom>
            <a:solidFill>
              <a:srgbClr val="0BCA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9"/>
          <p:cNvSpPr txBox="1"/>
          <p:nvPr/>
        </p:nvSpPr>
        <p:spPr>
          <a:xfrm>
            <a:off x="302176" y="2523255"/>
            <a:ext cx="131318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0170" lvl="0" marL="1022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TRATAMENTO  DOS DADOS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196501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UNIVARIADA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371796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BIVARIADA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5663155" y="2523255"/>
            <a:ext cx="110744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413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TESTES DE  HIPÓTESES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7330402" y="2501355"/>
            <a:ext cx="127825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CRÍTICA DOS  RESULTADOS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/>
        </p:nvSpPr>
        <p:spPr>
          <a:xfrm>
            <a:off x="835400" y="1420162"/>
            <a:ext cx="4594860" cy="211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Faça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leitura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dos bancos e os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tratamentos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que julgar  necessários nas variáveis.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4102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Por exemplo, você pode realizar o tratamento das  categorias 7 = “Se recusou a responder” e 9 = “Não  sabe”.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54990" rtl="0" algn="l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os dois bancos fornecidos, utilizando a  variável SEQN como chave única.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24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O banco de dados ﬁnal deve conter 5334 observações  dos adultos respondentes do NHANES.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835400" y="1105813"/>
            <a:ext cx="3581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Crie </a:t>
            </a:r>
            <a:r>
              <a:rPr b="0" lang="en-US" sz="1400">
                <a:latin typeface="Trebuchet MS"/>
                <a:ea typeface="Trebuchet MS"/>
                <a:cs typeface="Trebuchet MS"/>
                <a:sym typeface="Trebuchet MS"/>
              </a:rPr>
              <a:t>a variável </a:t>
            </a:r>
            <a:r>
              <a:rPr lang="en-US" sz="1400"/>
              <a:t>phq9</a:t>
            </a:r>
            <a:r>
              <a:rPr b="0" lang="en-US" sz="1400">
                <a:latin typeface="Trebuchet MS"/>
                <a:ea typeface="Trebuchet MS"/>
                <a:cs typeface="Trebuchet MS"/>
                <a:sym typeface="Trebuchet MS"/>
              </a:rPr>
              <a:t>, correspondente ao  escore do questionário PHQ-9, somando as  variáveis </a:t>
            </a:r>
            <a:r>
              <a:rPr lang="en-US" sz="1400"/>
              <a:t>DPQ010 a DPQ090.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835400" y="2143913"/>
            <a:ext cx="5255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336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Crie a variável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phq_grp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 a classiﬁcação do escore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phq9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 assumindo os valores: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 (“sem sintomas”) se phq9 &lt; 5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(“sintomas leves”) se 5 &lt;= phq9 &lt; 10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 (“sintomas moderados a severos”) se  phq9 &gt;= 10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113500" y="1431125"/>
            <a:ext cx="309000" cy="28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2"/>
          <p:cNvGrpSpPr/>
          <p:nvPr/>
        </p:nvGrpSpPr>
        <p:grpSpPr>
          <a:xfrm>
            <a:off x="0" y="1924854"/>
            <a:ext cx="9144000" cy="500380"/>
            <a:chOff x="0" y="1924854"/>
            <a:chExt cx="9144000" cy="500380"/>
          </a:xfrm>
        </p:grpSpPr>
        <p:sp>
          <p:nvSpPr>
            <p:cNvPr id="128" name="Google Shape;128;p12"/>
            <p:cNvSpPr/>
            <p:nvPr/>
          </p:nvSpPr>
          <p:spPr>
            <a:xfrm>
              <a:off x="0" y="2160621"/>
              <a:ext cx="9144000" cy="28575"/>
            </a:xfrm>
            <a:custGeom>
              <a:rect b="b" l="l" r="r" t="t"/>
              <a:pathLst>
                <a:path extrusionOk="0" h="28575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825653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6973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2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257859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9916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2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331538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92859" y="2103297"/>
              <a:ext cx="143156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2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0" y="59176"/>
                  </a:lnTo>
                  <a:lnTo>
                    <a:pt x="263265" y="106868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6084475" y="2041977"/>
              <a:ext cx="266065" cy="266065"/>
            </a:xfrm>
            <a:custGeom>
              <a:rect b="b" l="l" r="r" t="t"/>
              <a:pathLst>
                <a:path extrusionOk="0" h="266064" w="266064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6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" name="Google Shape;14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4579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2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132921" y="265843"/>
                  </a:move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58974" y="2577"/>
                  </a:lnTo>
                  <a:lnTo>
                    <a:pt x="206666" y="22332"/>
                  </a:lnTo>
                  <a:lnTo>
                    <a:pt x="243511" y="59176"/>
                  </a:lnTo>
                  <a:lnTo>
                    <a:pt x="263266" y="106868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7837424" y="2041977"/>
              <a:ext cx="266065" cy="266065"/>
            </a:xfrm>
            <a:custGeom>
              <a:rect b="b" l="l" r="r" t="t"/>
              <a:pathLst>
                <a:path extrusionOk="0" h="266064" w="266065">
                  <a:moveTo>
                    <a:pt x="0" y="132921"/>
                  </a:moveTo>
                  <a:lnTo>
                    <a:pt x="6776" y="90908"/>
                  </a:lnTo>
                  <a:lnTo>
                    <a:pt x="25646" y="54419"/>
                  </a:lnTo>
                  <a:lnTo>
                    <a:pt x="54419" y="25646"/>
                  </a:lnTo>
                  <a:lnTo>
                    <a:pt x="90908" y="6776"/>
                  </a:lnTo>
                  <a:lnTo>
                    <a:pt x="132921" y="0"/>
                  </a:lnTo>
                  <a:lnTo>
                    <a:pt x="183788" y="10118"/>
                  </a:lnTo>
                  <a:lnTo>
                    <a:pt x="226911" y="38931"/>
                  </a:lnTo>
                  <a:lnTo>
                    <a:pt x="255725" y="82054"/>
                  </a:lnTo>
                  <a:lnTo>
                    <a:pt x="265843" y="132921"/>
                  </a:lnTo>
                  <a:lnTo>
                    <a:pt x="259067" y="174935"/>
                  </a:lnTo>
                  <a:lnTo>
                    <a:pt x="240197" y="211423"/>
                  </a:lnTo>
                  <a:lnTo>
                    <a:pt x="211423" y="240197"/>
                  </a:lnTo>
                  <a:lnTo>
                    <a:pt x="174935" y="259067"/>
                  </a:lnTo>
                  <a:lnTo>
                    <a:pt x="132921" y="265843"/>
                  </a:lnTo>
                  <a:lnTo>
                    <a:pt x="90908" y="259067"/>
                  </a:lnTo>
                  <a:lnTo>
                    <a:pt x="54419" y="240197"/>
                  </a:lnTo>
                  <a:lnTo>
                    <a:pt x="25646" y="211423"/>
                  </a:lnTo>
                  <a:lnTo>
                    <a:pt x="6776" y="174935"/>
                  </a:lnTo>
                  <a:lnTo>
                    <a:pt x="0" y="132921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8745" y="2103297"/>
              <a:ext cx="143157" cy="1431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2"/>
            <p:cNvSpPr/>
            <p:nvPr/>
          </p:nvSpPr>
          <p:spPr>
            <a:xfrm>
              <a:off x="2461490" y="1924854"/>
              <a:ext cx="500380" cy="500380"/>
            </a:xfrm>
            <a:custGeom>
              <a:rect b="b" l="l" r="r" t="t"/>
              <a:pathLst>
                <a:path extrusionOk="0" h="500380" w="500380">
                  <a:moveTo>
                    <a:pt x="250035" y="500070"/>
                  </a:move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2" y="4848"/>
                  </a:lnTo>
                  <a:lnTo>
                    <a:pt x="345720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3" y="376233"/>
                  </a:lnTo>
                  <a:lnTo>
                    <a:pt x="441265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79" y="496042"/>
                  </a:lnTo>
                  <a:lnTo>
                    <a:pt x="250035" y="5000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2461490" y="1924854"/>
              <a:ext cx="500380" cy="500380"/>
            </a:xfrm>
            <a:custGeom>
              <a:rect b="b" l="l" r="r" t="t"/>
              <a:pathLst>
                <a:path extrusionOk="0" h="500380" w="500380">
                  <a:moveTo>
                    <a:pt x="0" y="250035"/>
                  </a:moveTo>
                  <a:lnTo>
                    <a:pt x="4028" y="205091"/>
                  </a:lnTo>
                  <a:lnTo>
                    <a:pt x="15642" y="162790"/>
                  </a:lnTo>
                  <a:lnTo>
                    <a:pt x="34137" y="123837"/>
                  </a:lnTo>
                  <a:lnTo>
                    <a:pt x="58805" y="88940"/>
                  </a:lnTo>
                  <a:lnTo>
                    <a:pt x="88940" y="58805"/>
                  </a:lnTo>
                  <a:lnTo>
                    <a:pt x="123837" y="34137"/>
                  </a:lnTo>
                  <a:lnTo>
                    <a:pt x="162790" y="15642"/>
                  </a:lnTo>
                  <a:lnTo>
                    <a:pt x="205091" y="4028"/>
                  </a:lnTo>
                  <a:lnTo>
                    <a:pt x="250035" y="0"/>
                  </a:lnTo>
                  <a:lnTo>
                    <a:pt x="299042" y="4848"/>
                  </a:lnTo>
                  <a:lnTo>
                    <a:pt x="345720" y="19032"/>
                  </a:lnTo>
                  <a:lnTo>
                    <a:pt x="388755" y="42008"/>
                  </a:lnTo>
                  <a:lnTo>
                    <a:pt x="426837" y="73233"/>
                  </a:lnTo>
                  <a:lnTo>
                    <a:pt x="458062" y="111315"/>
                  </a:lnTo>
                  <a:lnTo>
                    <a:pt x="481038" y="154350"/>
                  </a:lnTo>
                  <a:lnTo>
                    <a:pt x="495222" y="201028"/>
                  </a:lnTo>
                  <a:lnTo>
                    <a:pt x="500071" y="250035"/>
                  </a:lnTo>
                  <a:lnTo>
                    <a:pt x="496042" y="294979"/>
                  </a:lnTo>
                  <a:lnTo>
                    <a:pt x="484428" y="337280"/>
                  </a:lnTo>
                  <a:lnTo>
                    <a:pt x="465933" y="376233"/>
                  </a:lnTo>
                  <a:lnTo>
                    <a:pt x="441265" y="411130"/>
                  </a:lnTo>
                  <a:lnTo>
                    <a:pt x="411130" y="441265"/>
                  </a:lnTo>
                  <a:lnTo>
                    <a:pt x="376233" y="465933"/>
                  </a:lnTo>
                  <a:lnTo>
                    <a:pt x="337281" y="484428"/>
                  </a:lnTo>
                  <a:lnTo>
                    <a:pt x="294979" y="496042"/>
                  </a:lnTo>
                  <a:lnTo>
                    <a:pt x="250035" y="500070"/>
                  </a:lnTo>
                  <a:lnTo>
                    <a:pt x="205091" y="496042"/>
                  </a:lnTo>
                  <a:lnTo>
                    <a:pt x="162790" y="484428"/>
                  </a:lnTo>
                  <a:lnTo>
                    <a:pt x="123837" y="465933"/>
                  </a:lnTo>
                  <a:lnTo>
                    <a:pt x="88940" y="441265"/>
                  </a:lnTo>
                  <a:lnTo>
                    <a:pt x="58805" y="411130"/>
                  </a:lnTo>
                  <a:lnTo>
                    <a:pt x="34137" y="376233"/>
                  </a:lnTo>
                  <a:lnTo>
                    <a:pt x="15642" y="337280"/>
                  </a:lnTo>
                  <a:lnTo>
                    <a:pt x="4028" y="294979"/>
                  </a:lnTo>
                  <a:lnTo>
                    <a:pt x="0" y="250035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2510907" y="1974271"/>
              <a:ext cx="401320" cy="401320"/>
            </a:xfrm>
            <a:custGeom>
              <a:rect b="b" l="l" r="r" t="t"/>
              <a:pathLst>
                <a:path extrusionOk="0" h="401319" w="401319">
                  <a:moveTo>
                    <a:pt x="200618" y="401237"/>
                  </a:moveTo>
                  <a:lnTo>
                    <a:pt x="154618" y="395939"/>
                  </a:lnTo>
                  <a:lnTo>
                    <a:pt x="112391" y="380846"/>
                  </a:lnTo>
                  <a:lnTo>
                    <a:pt x="75141" y="357164"/>
                  </a:lnTo>
                  <a:lnTo>
                    <a:pt x="44073" y="326095"/>
                  </a:lnTo>
                  <a:lnTo>
                    <a:pt x="20391" y="288846"/>
                  </a:lnTo>
                  <a:lnTo>
                    <a:pt x="5298" y="246619"/>
                  </a:lnTo>
                  <a:lnTo>
                    <a:pt x="0" y="200618"/>
                  </a:lnTo>
                  <a:lnTo>
                    <a:pt x="5298" y="154618"/>
                  </a:lnTo>
                  <a:lnTo>
                    <a:pt x="20391" y="112391"/>
                  </a:lnTo>
                  <a:lnTo>
                    <a:pt x="44073" y="75142"/>
                  </a:lnTo>
                  <a:lnTo>
                    <a:pt x="75141" y="44073"/>
                  </a:lnTo>
                  <a:lnTo>
                    <a:pt x="112391" y="20391"/>
                  </a:lnTo>
                  <a:lnTo>
                    <a:pt x="154618" y="5298"/>
                  </a:lnTo>
                  <a:lnTo>
                    <a:pt x="200618" y="0"/>
                  </a:lnTo>
                  <a:lnTo>
                    <a:pt x="239940" y="3890"/>
                  </a:lnTo>
                  <a:lnTo>
                    <a:pt x="277392" y="15271"/>
                  </a:lnTo>
                  <a:lnTo>
                    <a:pt x="311922" y="33706"/>
                  </a:lnTo>
                  <a:lnTo>
                    <a:pt x="342477" y="58759"/>
                  </a:lnTo>
                  <a:lnTo>
                    <a:pt x="367531" y="89315"/>
                  </a:lnTo>
                  <a:lnTo>
                    <a:pt x="385966" y="123845"/>
                  </a:lnTo>
                  <a:lnTo>
                    <a:pt x="397347" y="161297"/>
                  </a:lnTo>
                  <a:lnTo>
                    <a:pt x="401237" y="200618"/>
                  </a:lnTo>
                  <a:lnTo>
                    <a:pt x="395939" y="246619"/>
                  </a:lnTo>
                  <a:lnTo>
                    <a:pt x="380846" y="288846"/>
                  </a:lnTo>
                  <a:lnTo>
                    <a:pt x="357163" y="326095"/>
                  </a:lnTo>
                  <a:lnTo>
                    <a:pt x="326095" y="357164"/>
                  </a:lnTo>
                  <a:lnTo>
                    <a:pt x="288845" y="380846"/>
                  </a:lnTo>
                  <a:lnTo>
                    <a:pt x="246618" y="395939"/>
                  </a:lnTo>
                  <a:lnTo>
                    <a:pt x="200618" y="401237"/>
                  </a:lnTo>
                  <a:close/>
                </a:path>
              </a:pathLst>
            </a:custGeom>
            <a:solidFill>
              <a:srgbClr val="0BCA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2"/>
          <p:cNvSpPr txBox="1"/>
          <p:nvPr/>
        </p:nvSpPr>
        <p:spPr>
          <a:xfrm>
            <a:off x="302176" y="2523255"/>
            <a:ext cx="131318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0170" lvl="0" marL="1022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TRATAMENTO  DOS DADOS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196501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BCAE3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UNIVARIADA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3717969" y="2510205"/>
            <a:ext cx="149352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EXPLORATÓRIA  (EDA)  BIVARIADA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5663155" y="2523255"/>
            <a:ext cx="110744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413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TESTES DE  HIPÓTESES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7330402" y="2501355"/>
            <a:ext cx="127825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 CRÍTICA DOS  RESULTADOS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2022-12-20T21:01:07Z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