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  <p:embeddedFont>
      <p:font typeface="Maven Pro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17" Type="http://schemas.openxmlformats.org/officeDocument/2006/relationships/font" Target="fonts/MavenPro-bold.fntdata"/><Relationship Id="rId16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04c6969bf0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04c6969bf0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04c6969bf0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04c6969bf0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04c6969bf0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04c6969bf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04c6969bf0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04c6969bf0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04c6969bf0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04c6969bf0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776825" y="1335500"/>
            <a:ext cx="7018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840"/>
              <a:t>Ética e integridade na ciência:</a:t>
            </a:r>
            <a:endParaRPr sz="28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840"/>
              <a:t>da responsabilidade do cientista à responsabilidade coletiva</a:t>
            </a:r>
            <a:endParaRPr sz="284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776825" y="3213025"/>
            <a:ext cx="6046500" cy="13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Elaboração de Síntese.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Oséias Dias de Farias  —  202575170012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3"/>
          <p:cNvSpPr txBox="1"/>
          <p:nvPr>
            <p:ph type="ctrTitle"/>
          </p:nvPr>
        </p:nvSpPr>
        <p:spPr>
          <a:xfrm>
            <a:off x="1271900" y="330250"/>
            <a:ext cx="2773200" cy="8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pt-BR" sz="1140"/>
              <a:t>Universidade Federal do Par</a:t>
            </a:r>
            <a:r>
              <a:rPr b="0" lang="pt-BR" sz="1140"/>
              <a:t>á</a:t>
            </a:r>
            <a:endParaRPr b="0" sz="11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pt-BR" sz="1140"/>
              <a:t>Campus Universitário de Tucuruí</a:t>
            </a:r>
            <a:endParaRPr b="0" sz="11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pt-BR" sz="1140"/>
              <a:t>PPCA - Programa de Pós-Graduação e Computação Aplicada</a:t>
            </a:r>
            <a:endParaRPr b="0" sz="1140"/>
          </a:p>
        </p:txBody>
      </p:sp>
      <p:pic>
        <p:nvPicPr>
          <p:cNvPr id="280" name="Google Shape;28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149" y="254913"/>
            <a:ext cx="737741" cy="882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9025" y="254925"/>
            <a:ext cx="885490" cy="88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287" name="Google Shape;287;p14"/>
          <p:cNvSpPr txBox="1"/>
          <p:nvPr>
            <p:ph idx="1" type="body"/>
          </p:nvPr>
        </p:nvSpPr>
        <p:spPr>
          <a:xfrm>
            <a:off x="727650" y="1418250"/>
            <a:ext cx="7688700" cy="28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Brasil, a discussão sobre ética e integridade na pesquisa ganhou destaque recentemente, impulsionada pela publicação do </a:t>
            </a:r>
            <a:r>
              <a:rPr b="1" lang="pt-BR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Código de Ética e Conduta Científica da Fapesp (2012)</a:t>
            </a:r>
            <a:r>
              <a:rPr lang="pt-BR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do </a:t>
            </a:r>
            <a:r>
              <a:rPr b="1" lang="pt-BR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Relatório da Comissão de Integridade de Pesquisa do CNPq</a:t>
            </a:r>
            <a:r>
              <a:rPr lang="pt-BR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pt-BR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rPr lang="pt-BR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Essa preocupação é uma tendência global, com diversos países promovendo debates, criando normas e investindo na formação acadêmica para orientar condutas científicas.</a:t>
            </a:r>
            <a:br>
              <a:rPr lang="pt-BR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293" name="Google Shape;293;p15"/>
          <p:cNvSpPr txBox="1"/>
          <p:nvPr>
            <p:ph idx="1" type="body"/>
          </p:nvPr>
        </p:nvSpPr>
        <p:spPr>
          <a:xfrm>
            <a:off x="794175" y="14427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46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refletir sobre esse tema, algumas questões importantes surgem:</a:t>
            </a:r>
            <a:br>
              <a:rPr lang="pt-BR" sz="646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646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1153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1" lang="pt-BR" sz="646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Somos menos éticos e íntegros que nossos antepassados?</a:t>
            </a:r>
            <a:endParaRPr b="1" sz="646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115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1" lang="pt-BR" sz="646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 valores estão acoplados ao trabalho e à publicação científica hoje?</a:t>
            </a:r>
            <a:endParaRPr b="1" sz="646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115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1" lang="pt-BR" sz="646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Vigiar, punir, prevenir ou transformar? Onde estamos e para onde queremos ir?</a:t>
            </a:r>
            <a:endParaRPr b="1" sz="646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Somos menos éticos e menos íntegros do que nossos antepassados?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6"/>
          <p:cNvSpPr txBox="1"/>
          <p:nvPr>
            <p:ph idx="1" type="body"/>
          </p:nvPr>
        </p:nvSpPr>
        <p:spPr>
          <a:xfrm>
            <a:off x="727650" y="1597875"/>
            <a:ext cx="8172900" cy="33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7501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8"/>
              <a:buFont typeface="Arial"/>
              <a:buAutoNum type="arabicPeriod"/>
            </a:pPr>
            <a:r>
              <a:rPr b="1" lang="pt-BR" sz="15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Contexto Histórico</a:t>
            </a:r>
            <a:endParaRPr b="1" sz="155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7501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8"/>
              <a:buFont typeface="Arial"/>
              <a:buChar char="●"/>
            </a:pPr>
            <a:r>
              <a:rPr lang="pt-BR" sz="15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Plágio e falsificação sempre existiram, mas eram vistos de forma diferente no passado;</a:t>
            </a:r>
            <a:endParaRPr sz="155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7501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8"/>
              <a:buFont typeface="Arial"/>
              <a:buChar char="●"/>
            </a:pPr>
            <a:r>
              <a:rPr lang="pt-BR" sz="15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 Modernidade, autenticidade tornou-se valor central → condenação moral;</a:t>
            </a:r>
            <a:endParaRPr sz="155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7501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8"/>
              <a:buFont typeface="Arial"/>
              <a:buAutoNum type="arabicPeriod"/>
            </a:pPr>
            <a:r>
              <a:rPr b="1" lang="pt-BR" sz="15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Cenário Atual</a:t>
            </a:r>
            <a:endParaRPr sz="155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7501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8"/>
              <a:buFont typeface="Arial"/>
              <a:buChar char="●"/>
            </a:pPr>
            <a:r>
              <a:rPr lang="pt-BR" sz="15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Anos 1980: casos de fraude ganham destaque, ameaçando credibilidade da ciência;</a:t>
            </a:r>
            <a:endParaRPr sz="155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7501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8"/>
              <a:buFont typeface="Arial"/>
              <a:buChar char="●"/>
            </a:pPr>
            <a:r>
              <a:rPr lang="pt-BR" sz="15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Definições-chave (FFP): Fabricação, Falsificação e Plágio;</a:t>
            </a:r>
            <a:endParaRPr sz="155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7501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8"/>
              <a:buFont typeface="Arial"/>
              <a:buAutoNum type="arabicPeriod"/>
            </a:pPr>
            <a:r>
              <a:rPr b="1" lang="pt-BR" sz="15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Dados Relevantes</a:t>
            </a:r>
            <a:endParaRPr b="1" sz="155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7501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8"/>
              <a:buFont typeface="Arial"/>
              <a:buChar char="●"/>
            </a:pPr>
            <a:r>
              <a:rPr lang="pt-BR" sz="15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Debate: há mais fraudes hoje ou apenas maior detecção?;</a:t>
            </a:r>
            <a:endParaRPr sz="155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7501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8"/>
              <a:buFont typeface="Arial"/>
              <a:buChar char="●"/>
            </a:pPr>
            <a:r>
              <a:rPr lang="pt-BR" sz="15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Ferramentas digitais e políticas ampliaram a fiscalização;</a:t>
            </a:r>
            <a:endParaRPr sz="155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7501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8"/>
              <a:buFont typeface="Arial"/>
              <a:buChar char="●"/>
            </a:pPr>
            <a:r>
              <a:rPr lang="pt-BR" sz="15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Criação de órgãos reguladores (ex.: ORI nos EUA</a:t>
            </a:r>
            <a:r>
              <a:rPr lang="pt-BR" sz="15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 sz="155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45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100"/>
              </a:spcBef>
              <a:spcAft>
                <a:spcPts val="1200"/>
              </a:spcAft>
              <a:buSzPts val="358"/>
              <a:buNone/>
            </a:pPr>
            <a:r>
              <a:t/>
            </a:r>
            <a:endParaRPr sz="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 valores estão acoplados ao trabalho e à publicação científica hoje?</a:t>
            </a:r>
            <a:endParaRPr/>
          </a:p>
        </p:txBody>
      </p:sp>
      <p:sp>
        <p:nvSpPr>
          <p:cNvPr id="305" name="Google Shape;305;p17"/>
          <p:cNvSpPr txBox="1"/>
          <p:nvPr>
            <p:ph idx="1" type="body"/>
          </p:nvPr>
        </p:nvSpPr>
        <p:spPr>
          <a:xfrm>
            <a:off x="727650" y="1597875"/>
            <a:ext cx="7887300" cy="33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pt-BR" sz="620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O problema</a:t>
            </a:r>
            <a:endParaRPr b="1" sz="620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7147" lvl="0" marL="9144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pt-BR" sz="620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Cultura do "Publish or Perish" desde os anos 1980</a:t>
            </a:r>
            <a:endParaRPr sz="620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7147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pt-BR" sz="620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Métricas de sucesso = Número de publicações, não qualidade</a:t>
            </a:r>
            <a:endParaRPr sz="620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7147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pt-BR" sz="620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Pressão por financiamento e promoção acadêmica</a:t>
            </a:r>
            <a:endParaRPr sz="620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pt-BR" sz="620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Consequência</a:t>
            </a:r>
            <a:endParaRPr b="1" sz="620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7147" lvl="0" marL="9144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pt-BR" sz="620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Fragmentação de pesquisas (1 estudo = vários artigos)</a:t>
            </a:r>
            <a:endParaRPr sz="620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7147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pt-BR" sz="620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Fraudes e plágio (ex.: indústria farmacêutica comprando autoria)</a:t>
            </a:r>
            <a:endParaRPr sz="620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7147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pt-BR" sz="620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 que protege infratores e pune quem denuncia</a:t>
            </a:r>
            <a:endParaRPr sz="620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pt-BR" sz="620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Dados Alarmantes</a:t>
            </a:r>
            <a:endParaRPr b="1" sz="620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7147" lvl="0" marL="9144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pt-BR" sz="620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50% dos pesquisadores que denunciam fraudes têm carreiras prejudicadas</a:t>
            </a:r>
            <a:endParaRPr sz="620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7147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pt-BR" sz="620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Universidades priorizam reputação sobre integridade</a:t>
            </a:r>
            <a:endParaRPr sz="620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 sz="620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Vigiar, punir, prevenir ou transformar?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Onde estamos e para onde queremos ir?</a:t>
            </a:r>
            <a:endParaRPr/>
          </a:p>
        </p:txBody>
      </p:sp>
      <p:sp>
        <p:nvSpPr>
          <p:cNvPr id="311" name="Google Shape;311;p18"/>
          <p:cNvSpPr txBox="1"/>
          <p:nvPr>
            <p:ph idx="1" type="body"/>
          </p:nvPr>
        </p:nvSpPr>
        <p:spPr>
          <a:xfrm>
            <a:off x="645600" y="1449700"/>
            <a:ext cx="8212500" cy="35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275"/>
              <a:buNone/>
            </a:pPr>
            <a:r>
              <a:rPr b="1" lang="pt-BR" sz="13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Introdução</a:t>
            </a:r>
            <a:endParaRPr b="1" sz="13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5912" lvl="0" marL="91440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375"/>
              <a:buFont typeface="Arial"/>
              <a:buChar char="●"/>
            </a:pPr>
            <a:r>
              <a:rPr lang="pt-BR" sz="13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Aumento dos casos de fraudes e a resposta da academia</a:t>
            </a:r>
            <a:endParaRPr sz="13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5912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5"/>
              <a:buFont typeface="Arial"/>
              <a:buChar char="●"/>
            </a:pPr>
            <a:r>
              <a:rPr lang="pt-BR" sz="13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Criação de comitês de integridade, códigos de ética e câmaras de integridade</a:t>
            </a:r>
            <a:endParaRPr sz="13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275"/>
              <a:buNone/>
            </a:pPr>
            <a:r>
              <a:rPr b="1" lang="pt-BR" sz="13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Medidas de Controle e seus Efeitos</a:t>
            </a:r>
            <a:endParaRPr b="1" sz="13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5912" lvl="0" marL="91440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375"/>
              <a:buFont typeface="Arial"/>
              <a:buChar char="●"/>
            </a:pPr>
            <a:r>
              <a:rPr lang="pt-BR" sz="13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Exigência de seguros antifraude e programas de boas práticas</a:t>
            </a:r>
            <a:endParaRPr sz="13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5912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5"/>
              <a:buFont typeface="Arial"/>
              <a:buChar char="●"/>
            </a:pPr>
            <a:r>
              <a:rPr lang="pt-BR" sz="13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Dilema: controle rigoroso vs. impacto na inovação científica</a:t>
            </a:r>
            <a:endParaRPr sz="13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275"/>
              <a:buNone/>
            </a:pPr>
            <a:r>
              <a:rPr b="1" lang="pt-BR" sz="13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Responsabilidade como Valor na Pesquisa</a:t>
            </a:r>
            <a:endParaRPr b="1" sz="13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5912" lvl="0" marL="91440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375"/>
              <a:buFont typeface="Arial"/>
              <a:buChar char="●"/>
            </a:pPr>
            <a:r>
              <a:rPr lang="pt-BR" sz="13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Introdução da responsabilidade como solução para fraudes</a:t>
            </a:r>
            <a:endParaRPr sz="13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5912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5"/>
              <a:buFont typeface="Arial"/>
              <a:buChar char="●"/>
            </a:pPr>
            <a:r>
              <a:rPr lang="pt-BR" sz="13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Responsabilidade como compromisso coletivo (cientistas e sociedade)</a:t>
            </a:r>
            <a:endParaRPr sz="13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275"/>
              <a:buNone/>
            </a:pPr>
            <a:r>
              <a:rPr b="1" lang="pt-BR" sz="13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Propostas para o Futuro</a:t>
            </a:r>
            <a:endParaRPr b="1" sz="13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5912" lvl="0" marL="91440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375"/>
              <a:buFont typeface="Arial"/>
              <a:buChar char="●"/>
            </a:pPr>
            <a:r>
              <a:rPr lang="pt-BR" sz="13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Promover debates sobre ética e integridade científica</a:t>
            </a:r>
            <a:endParaRPr sz="13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5912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5"/>
              <a:buFont typeface="Arial"/>
              <a:buChar char="●"/>
            </a:pPr>
            <a:r>
              <a:rPr lang="pt-BR" sz="13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Priorizar a qualidade nas publicações acadêmicas</a:t>
            </a:r>
            <a:endParaRPr sz="13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1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