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hgdBFf3wkYn+iUSh2dDHLtaJoN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192E88-C16D-4AF3-9236-A7F9551A03DC}">
  <a:tblStyle styleId="{15192E88-C16D-4AF3-9236-A7F9551A03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3dcbc3f6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43dcbc3f6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3dcbc3f6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43dcbc3f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3dcbc3f6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43dcbc3f6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3dcbc3f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43dcbc3f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3dcbc3f6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43dcbc3f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3dcbc3f6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43dcbc3f6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3dcbc3f6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43dcbc3f6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eeexplore.ieee.org" TargetMode="External"/><Relationship Id="rId4" Type="http://schemas.openxmlformats.org/officeDocument/2006/relationships/hyperlink" Target="http://www.periodicos.capes.gov.br" TargetMode="External"/><Relationship Id="rId5" Type="http://schemas.openxmlformats.org/officeDocument/2006/relationships/hyperlink" Target="https://scholar.google.com.br" TargetMode="External"/><Relationship Id="rId6" Type="http://schemas.openxmlformats.org/officeDocument/2006/relationships/hyperlink" Target="http://books.google.com.br" TargetMode="External"/><Relationship Id="rId7" Type="http://schemas.openxmlformats.org/officeDocument/2006/relationships/hyperlink" Target="http://apps.webofknowledge.com/" TargetMode="External"/><Relationship Id="rId8" Type="http://schemas.openxmlformats.org/officeDocument/2006/relationships/hyperlink" Target="https://www.scopu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361975" y="2505750"/>
            <a:ext cx="70188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4859"/>
              <a:buNone/>
            </a:pPr>
            <a:r>
              <a:rPr lang="pt-BR" sz="2840"/>
              <a:t>Atividade Aula 3</a:t>
            </a:r>
            <a:endParaRPr sz="28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4859"/>
              <a:buNone/>
            </a:pPr>
            <a:r>
              <a:t/>
            </a:r>
            <a:endParaRPr sz="284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361975" y="3194125"/>
            <a:ext cx="60465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pt-BR"/>
              <a:t>Oséias Dias de Farias  —  202575170012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2523338" y="773825"/>
            <a:ext cx="38409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140"/>
              <a:t>Universidade Federal do Pará</a:t>
            </a:r>
            <a:endParaRPr sz="11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140"/>
              <a:t>Campus Universitário de Tucuruí</a:t>
            </a:r>
            <a:endParaRPr sz="11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140"/>
              <a:t>PPCA - Programa de Pós-Graduação e Computação Aplicada</a:t>
            </a:r>
            <a:endParaRPr sz="11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140"/>
              <a:t>Disciplina: Metodologia de Pesquisa I</a:t>
            </a:r>
            <a:endParaRPr sz="1140"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949" y="698488"/>
            <a:ext cx="737741" cy="88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5575" y="773825"/>
            <a:ext cx="885490" cy="8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727650" y="2571750"/>
            <a:ext cx="76887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5600"/>
              <a:t>OBRIGADO!</a:t>
            </a:r>
            <a:endParaRPr/>
          </a:p>
        </p:txBody>
      </p:sp>
      <p:sp>
        <p:nvSpPr>
          <p:cNvPr id="144" name="Google Shape;144;p9"/>
          <p:cNvSpPr txBox="1"/>
          <p:nvPr>
            <p:ph idx="4294967295" type="ctrTitle"/>
          </p:nvPr>
        </p:nvSpPr>
        <p:spPr>
          <a:xfrm>
            <a:off x="2523338" y="773825"/>
            <a:ext cx="38409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pt-BR" sz="114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Universidade Federal do Pará</a:t>
            </a:r>
            <a:endParaRPr b="1" i="0" sz="114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pt-BR" sz="114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Campus Universitário de Tucuruí</a:t>
            </a:r>
            <a:endParaRPr b="1" i="0" sz="114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pt-BR" sz="114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PPCA - Programa de Pós-Graduação e Computação Aplicada</a:t>
            </a:r>
            <a:endParaRPr b="1" i="0" sz="114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t/>
            </a:r>
            <a:endParaRPr b="1" i="0" sz="114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pt-BR" sz="114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Disciplina: Metodologia de Pesquisa I</a:t>
            </a:r>
            <a:endParaRPr b="1" i="0" sz="114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949" y="698488"/>
            <a:ext cx="737741" cy="88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5575" y="773825"/>
            <a:ext cx="885490" cy="8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729450" y="1318650"/>
            <a:ext cx="8013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Identifique as teorias que explicam a área da sua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727650" y="2279075"/>
            <a:ext cx="76887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pesquisa sobre "</a:t>
            </a: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por Reforço para Controle Preditivo Adaptativo em Inversores de Frequência: Uma Abordagem sem Modelo para Carregamento Dinâmico de Veículos Elétricos</a:t>
            </a: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integra múltiplas teorias interdisciplinares.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3dcbc3f6a_0_13"/>
          <p:cNvSpPr txBox="1"/>
          <p:nvPr>
            <p:ph type="title"/>
          </p:nvPr>
        </p:nvSpPr>
        <p:spPr>
          <a:xfrm>
            <a:off x="729450" y="1318650"/>
            <a:ext cx="8013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Identifique as teorias que explicam a área da sua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2" name="Google Shape;102;g343dcbc3f6a_0_13"/>
          <p:cNvSpPr txBox="1"/>
          <p:nvPr>
            <p:ph idx="1" type="body"/>
          </p:nvPr>
        </p:nvSpPr>
        <p:spPr>
          <a:xfrm>
            <a:off x="727650" y="2279075"/>
            <a:ext cx="8102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Teoria do Aprendizado por Reforço (RL)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Processos de Decisão Markovianos (MDPs): Modelam o ambiente como estados, ações, recompensas e transições, sendo a base matemática para algoritmos de RL.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Q-Learning e Deep Q-Networks (DQN): Algoritmos que aprendem políticas ótimas sem conhecimento prévio do modelo do ambiente, adequados para controle contínuo.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de Gradiente de Política (Actor-Critic, PPO, TRPO): Usados para espaços de ação contínuos, como ajuste de parâmetros em inversores.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3dcbc3f6a_0_3"/>
          <p:cNvSpPr txBox="1"/>
          <p:nvPr>
            <p:ph type="title"/>
          </p:nvPr>
        </p:nvSpPr>
        <p:spPr>
          <a:xfrm>
            <a:off x="729450" y="1318650"/>
            <a:ext cx="8013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Identifique as teorias que explicam a área da sua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8" name="Google Shape;108;g343dcbc3f6a_0_3"/>
          <p:cNvSpPr txBox="1"/>
          <p:nvPr>
            <p:ph idx="1" type="body"/>
          </p:nvPr>
        </p:nvSpPr>
        <p:spPr>
          <a:xfrm>
            <a:off x="727650" y="2279075"/>
            <a:ext cx="76887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Controle Adaptativo e Preditivo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 Preditivo Adaptativo (APC): Combina previsão de estados futuros com ajuste online de parâmetros, mesmo em abordagens sem modelo.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 Baseado em Dados: Utiliza dados operacionais para substituir modelos físicos, alinhando-se com métodos de RL sem modelo.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Teoria de Estabilidade de Lyapunov: Garante estabilidade em sistemas dinâmicos sob incertezas, crítica para inversores em cenários de carga variável.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3dcbc3f6a_0_19"/>
          <p:cNvSpPr txBox="1"/>
          <p:nvPr>
            <p:ph type="title"/>
          </p:nvPr>
        </p:nvSpPr>
        <p:spPr>
          <a:xfrm>
            <a:off x="729450" y="1318650"/>
            <a:ext cx="8013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Identifique as teorias que explicam a área da sua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4" name="Google Shape;114;g343dcbc3f6a_0_19"/>
          <p:cNvSpPr txBox="1"/>
          <p:nvPr>
            <p:ph idx="1" type="body"/>
          </p:nvPr>
        </p:nvSpPr>
        <p:spPr>
          <a:xfrm>
            <a:off x="727650" y="2279075"/>
            <a:ext cx="76887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Identificação de Sistemas e Otimização Estocástica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 de Modelo Implícito: Uso de RL para aproximar a dinâmica do sistema sem modelos explícitos.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Otimização em Tempo Real (MPC sem modelo): Algoritmos como Model-Free Predictive Control (MFPC) ou Reinforcement Learning-based MPC.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Otimização Robusta: Lidar com incertezas em carga, temperatura e demanda usando métodos estocásticos.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3dcbc3f6a_0_25"/>
          <p:cNvSpPr txBox="1"/>
          <p:nvPr>
            <p:ph type="title"/>
          </p:nvPr>
        </p:nvSpPr>
        <p:spPr>
          <a:xfrm>
            <a:off x="729450" y="1318650"/>
            <a:ext cx="8013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Identifique as teorias que explicam a área da sua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0" name="Google Shape;120;g343dcbc3f6a_0_25"/>
          <p:cNvSpPr txBox="1"/>
          <p:nvPr>
            <p:ph idx="1" type="body"/>
          </p:nvPr>
        </p:nvSpPr>
        <p:spPr>
          <a:xfrm>
            <a:off x="727650" y="2279075"/>
            <a:ext cx="76887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Teoria de Sistemas Dinâmicos Não Lineares</a:t>
            </a:r>
            <a:endParaRPr b="1" sz="9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 Não Linear: Adaptação a comportamentos não lineares de inversores e cargas variáveis.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Teoria da Aproximação Universal: Redes neurais como aproximadores de funções para mapear estados a ações em RL.</a:t>
            </a:r>
            <a:endParaRPr sz="12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3dcbc3f6a_0_31"/>
          <p:cNvSpPr txBox="1"/>
          <p:nvPr>
            <p:ph type="title"/>
          </p:nvPr>
        </p:nvSpPr>
        <p:spPr>
          <a:xfrm>
            <a:off x="729450" y="1318650"/>
            <a:ext cx="8013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Defina um construto preliminar com variáveis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suas relações para a sua pesquisa</a:t>
            </a:r>
            <a:endParaRPr/>
          </a:p>
        </p:txBody>
      </p:sp>
      <p:graphicFrame>
        <p:nvGraphicFramePr>
          <p:cNvPr id="126" name="Google Shape;126;g343dcbc3f6a_0_31"/>
          <p:cNvGraphicFramePr/>
          <p:nvPr/>
        </p:nvGraphicFramePr>
        <p:xfrm>
          <a:off x="729450" y="232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{15192E88-C16D-4AF3-9236-A7F9551A03DC}</a:tableStyleId>
              </a:tblPr>
              <a:tblGrid>
                <a:gridCol w="2720675"/>
                <a:gridCol w="5292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Construto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Itens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Par</a:t>
                      </a:r>
                      <a:r>
                        <a:rPr lang="pt-BR"/>
                        <a:t>âmetros elétricos da fonte de tensão e do inversor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PE1 - </a:t>
                      </a:r>
                      <a:r>
                        <a:rPr lang="pt-BR" sz="1300"/>
                        <a:t>Tensão/corrente de entrada (fonte CC).</a:t>
                      </a:r>
                      <a:endParaRPr sz="13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PE2 - Tensão/corrente de saída do inversor.</a:t>
                      </a:r>
                      <a:endParaRPr sz="13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PE3 - Oscilações harmônicas.</a:t>
                      </a:r>
                      <a:endParaRPr sz="13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PE4 - Eficiência do carregamento (energia transferida vs. perdida).</a:t>
                      </a:r>
                      <a:endParaRPr sz="13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PE5 - Regulação de tensão/corrente (overshoot, settling time).</a:t>
                      </a:r>
                      <a:endParaRPr sz="13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PE6 - Supressão de harmônicos (THD - Total Harmonic Distortion).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Par</a:t>
                      </a:r>
                      <a:r>
                        <a:rPr lang="pt-BR"/>
                        <a:t>âmetros físicos do sistema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PF1 - Temperatura do inversor.</a:t>
                      </a:r>
                      <a:endParaRPr sz="13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PF2 - Estresse térmico durante o carregamento.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3dcbc3f6a_0_37"/>
          <p:cNvSpPr txBox="1"/>
          <p:nvPr>
            <p:ph type="title"/>
          </p:nvPr>
        </p:nvSpPr>
        <p:spPr>
          <a:xfrm>
            <a:off x="740075" y="1243975"/>
            <a:ext cx="8013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Defina os termos e string(s) da sua revisão</a:t>
            </a:r>
            <a:endParaRPr/>
          </a:p>
        </p:txBody>
      </p:sp>
      <p:sp>
        <p:nvSpPr>
          <p:cNvPr id="132" name="Google Shape;132;g343dcbc3f6a_0_37"/>
          <p:cNvSpPr txBox="1"/>
          <p:nvPr>
            <p:ph idx="1" type="body"/>
          </p:nvPr>
        </p:nvSpPr>
        <p:spPr>
          <a:xfrm>
            <a:off x="789925" y="1868100"/>
            <a:ext cx="80133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(" Model-free" OR "predictive" OR "control" OR "voltage source converter" OR “power electronics control”)</a:t>
            </a:r>
            <a:endParaRPr b="1" sz="1700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(RL OR “Reinforcement Learning” OR “MDPs” OR “Q-Learning” OR “DQN” OR “Deep Q-Networks” OR  </a:t>
            </a:r>
            <a:r>
              <a:rPr b="1" lang="pt-BR" sz="17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“DQN” OR </a:t>
            </a:r>
            <a:r>
              <a:rPr b="1" lang="pt-BR" sz="17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“Deep </a:t>
            </a:r>
            <a:r>
              <a:rPr b="1" lang="pt-BR" sz="17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Q-Learning</a:t>
            </a:r>
            <a:r>
              <a:rPr b="1" lang="pt-BR" sz="17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b="1" sz="17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("EVs" OR "Electric Vehicle*" OR "Frequency Inverter*" OR "Dynamic Load Charging"</a:t>
            </a:r>
            <a:r>
              <a:rPr b="1" lang="pt-BR" sz="17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7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3dcbc3f6a_0_43"/>
          <p:cNvSpPr txBox="1"/>
          <p:nvPr>
            <p:ph type="title"/>
          </p:nvPr>
        </p:nvSpPr>
        <p:spPr>
          <a:xfrm>
            <a:off x="729450" y="1318650"/>
            <a:ext cx="820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Selecione as fontes a serem utilizadas na sua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endParaRPr/>
          </a:p>
        </p:txBody>
      </p:sp>
      <p:sp>
        <p:nvSpPr>
          <p:cNvPr id="138" name="Google Shape;138;g343dcbc3f6a_0_43"/>
          <p:cNvSpPr txBox="1"/>
          <p:nvPr>
            <p:ph idx="1" type="body"/>
          </p:nvPr>
        </p:nvSpPr>
        <p:spPr>
          <a:xfrm>
            <a:off x="727650" y="2279075"/>
            <a:ext cx="76887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IEEE: </a:t>
            </a:r>
            <a:r>
              <a:rPr lang="pt-BR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https://ieeexplore.ieee.org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Portal CAPES: </a:t>
            </a:r>
            <a:r>
              <a:rPr lang="pt-BR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www.periodicos.capes.gov.br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Academic Google: </a:t>
            </a:r>
            <a:r>
              <a:rPr lang="pt-BR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https://scholar.google.com.br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Livros: </a:t>
            </a:r>
            <a:r>
              <a:rPr lang="pt-BR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http://books.google.com.br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of Science: </a:t>
            </a:r>
            <a:r>
              <a:rPr lang="pt-BR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http://apps.webofknowledge.com/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Scopus: </a:t>
            </a:r>
            <a:r>
              <a:rPr lang="pt-BR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https://www.scopus.com/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