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Roboto"/>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Roboto-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04c6969bf0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04c6969bf0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436f92fa1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436f92fa1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36f92fa17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36f92fa17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36f92fa17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36f92fa17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36f92fa1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36f92fa1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36f92fa1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436f92fa1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6a28a973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6a28a973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6a28a973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6a28a973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361975" y="2505750"/>
            <a:ext cx="7018800" cy="750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SzPct val="34859"/>
              <a:buNone/>
            </a:pPr>
            <a:r>
              <a:rPr lang="pt-BR" sz="2840"/>
              <a:t>Formulações de Pesquisa</a:t>
            </a:r>
            <a:endParaRPr sz="2840"/>
          </a:p>
          <a:p>
            <a:pPr indent="0" lvl="0" marL="0" rtl="0" algn="l">
              <a:spcBef>
                <a:spcPts val="0"/>
              </a:spcBef>
              <a:spcAft>
                <a:spcPts val="0"/>
              </a:spcAft>
              <a:buSzPct val="34859"/>
              <a:buNone/>
            </a:pPr>
            <a:r>
              <a:t/>
            </a:r>
            <a:endParaRPr sz="2840"/>
          </a:p>
        </p:txBody>
      </p:sp>
      <p:sp>
        <p:nvSpPr>
          <p:cNvPr id="87" name="Google Shape;87;p13"/>
          <p:cNvSpPr txBox="1"/>
          <p:nvPr>
            <p:ph idx="1" type="subTitle"/>
          </p:nvPr>
        </p:nvSpPr>
        <p:spPr>
          <a:xfrm>
            <a:off x="1361975" y="3194125"/>
            <a:ext cx="6046500" cy="132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a:t>Oséias Dias de Farias  —  202575170012</a:t>
            </a:r>
            <a:endParaRPr b="1"/>
          </a:p>
          <a:p>
            <a:pPr indent="0" lvl="0" marL="0" rtl="0" algn="l">
              <a:spcBef>
                <a:spcPts val="0"/>
              </a:spcBef>
              <a:spcAft>
                <a:spcPts val="0"/>
              </a:spcAft>
              <a:buNone/>
            </a:pPr>
            <a:r>
              <a:t/>
            </a:r>
            <a:endParaRPr/>
          </a:p>
        </p:txBody>
      </p:sp>
      <p:sp>
        <p:nvSpPr>
          <p:cNvPr id="88" name="Google Shape;88;p13"/>
          <p:cNvSpPr txBox="1"/>
          <p:nvPr>
            <p:ph type="ctrTitle"/>
          </p:nvPr>
        </p:nvSpPr>
        <p:spPr>
          <a:xfrm>
            <a:off x="2523338" y="773825"/>
            <a:ext cx="3840900" cy="11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1140"/>
              <a:t>Universidade Federal do Par</a:t>
            </a:r>
            <a:r>
              <a:rPr lang="pt-BR" sz="1140"/>
              <a:t>á</a:t>
            </a:r>
            <a:endParaRPr sz="1140"/>
          </a:p>
          <a:p>
            <a:pPr indent="0" lvl="0" marL="0" rtl="0" algn="l">
              <a:spcBef>
                <a:spcPts val="0"/>
              </a:spcBef>
              <a:spcAft>
                <a:spcPts val="0"/>
              </a:spcAft>
              <a:buSzPts val="990"/>
              <a:buNone/>
            </a:pPr>
            <a:r>
              <a:rPr lang="pt-BR" sz="1140"/>
              <a:t>Campus Universitário de Tucuruí</a:t>
            </a:r>
            <a:endParaRPr sz="1140"/>
          </a:p>
          <a:p>
            <a:pPr indent="0" lvl="0" marL="0" rtl="0" algn="l">
              <a:spcBef>
                <a:spcPts val="0"/>
              </a:spcBef>
              <a:spcAft>
                <a:spcPts val="0"/>
              </a:spcAft>
              <a:buSzPts val="990"/>
              <a:buNone/>
            </a:pPr>
            <a:r>
              <a:rPr lang="pt-BR" sz="1140"/>
              <a:t>PPCA - Programa de Pós-Graduação e Computação Aplicada</a:t>
            </a:r>
            <a:endParaRPr sz="1140"/>
          </a:p>
          <a:p>
            <a:pPr indent="0" lvl="0" marL="0" rtl="0" algn="l">
              <a:spcBef>
                <a:spcPts val="0"/>
              </a:spcBef>
              <a:spcAft>
                <a:spcPts val="0"/>
              </a:spcAft>
              <a:buSzPts val="990"/>
              <a:buNone/>
            </a:pPr>
            <a:r>
              <a:t/>
            </a:r>
            <a:endParaRPr sz="1140"/>
          </a:p>
          <a:p>
            <a:pPr indent="0" lvl="0" marL="0" rtl="0" algn="l">
              <a:spcBef>
                <a:spcPts val="0"/>
              </a:spcBef>
              <a:spcAft>
                <a:spcPts val="0"/>
              </a:spcAft>
              <a:buSzPts val="990"/>
              <a:buNone/>
            </a:pPr>
            <a:r>
              <a:rPr lang="pt-BR" sz="1140"/>
              <a:t>Disciplina: Metodologia de Pesquisa I</a:t>
            </a:r>
            <a:endParaRPr sz="1140"/>
          </a:p>
        </p:txBody>
      </p:sp>
      <p:pic>
        <p:nvPicPr>
          <p:cNvPr id="89" name="Google Shape;89;p13"/>
          <p:cNvPicPr preferRelativeResize="0"/>
          <p:nvPr/>
        </p:nvPicPr>
        <p:blipFill>
          <a:blip r:embed="rId3">
            <a:alphaModFix/>
          </a:blip>
          <a:stretch>
            <a:fillRect/>
          </a:stretch>
        </p:blipFill>
        <p:spPr>
          <a:xfrm>
            <a:off x="1712949" y="698488"/>
            <a:ext cx="737741" cy="882326"/>
          </a:xfrm>
          <a:prstGeom prst="rect">
            <a:avLst/>
          </a:prstGeom>
          <a:noFill/>
          <a:ln>
            <a:noFill/>
          </a:ln>
        </p:spPr>
      </p:pic>
      <p:pic>
        <p:nvPicPr>
          <p:cNvPr id="90" name="Google Shape;90;p13"/>
          <p:cNvPicPr preferRelativeResize="0"/>
          <p:nvPr/>
        </p:nvPicPr>
        <p:blipFill>
          <a:blip r:embed="rId4">
            <a:alphaModFix/>
          </a:blip>
          <a:stretch>
            <a:fillRect/>
          </a:stretch>
        </p:blipFill>
        <p:spPr>
          <a:xfrm>
            <a:off x="6545575" y="773825"/>
            <a:ext cx="885490" cy="882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Definição do Tema</a:t>
            </a:r>
            <a:endParaRPr/>
          </a:p>
        </p:txBody>
      </p:sp>
      <p:sp>
        <p:nvSpPr>
          <p:cNvPr id="96" name="Google Shape;96;p14"/>
          <p:cNvSpPr txBox="1"/>
          <p:nvPr>
            <p:ph idx="1" type="body"/>
          </p:nvPr>
        </p:nvSpPr>
        <p:spPr>
          <a:xfrm>
            <a:off x="727650" y="1946750"/>
            <a:ext cx="7688700" cy="28185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275"/>
              <a:buNone/>
            </a:pPr>
            <a:r>
              <a:rPr b="1" lang="pt-BR" sz="1700">
                <a:solidFill>
                  <a:srgbClr val="000000"/>
                </a:solidFill>
                <a:latin typeface="Arial"/>
                <a:ea typeface="Arial"/>
                <a:cs typeface="Arial"/>
                <a:sym typeface="Arial"/>
              </a:rPr>
              <a:t>Tema</a:t>
            </a:r>
            <a:r>
              <a:rPr lang="pt-BR" sz="1700">
                <a:solidFill>
                  <a:srgbClr val="000000"/>
                </a:solidFill>
                <a:latin typeface="Arial"/>
                <a:ea typeface="Arial"/>
                <a:cs typeface="Arial"/>
                <a:sym typeface="Arial"/>
              </a:rPr>
              <a:t>:</a:t>
            </a:r>
            <a:r>
              <a:rPr b="1" lang="pt-BR" sz="2600">
                <a:solidFill>
                  <a:schemeClr val="dk2"/>
                </a:solidFill>
                <a:latin typeface="Raleway"/>
                <a:ea typeface="Raleway"/>
                <a:cs typeface="Raleway"/>
                <a:sym typeface="Raleway"/>
              </a:rPr>
              <a:t> </a:t>
            </a:r>
            <a:r>
              <a:rPr lang="pt-BR" sz="1700">
                <a:solidFill>
                  <a:srgbClr val="000000"/>
                </a:solidFill>
                <a:latin typeface="Arial"/>
                <a:ea typeface="Arial"/>
                <a:cs typeface="Arial"/>
                <a:sym typeface="Arial"/>
              </a:rPr>
              <a:t>Aprendizado por Reforço para Controle Preditivo Adaptativo em Inversores de Frequência: Uma Abordagem sem Modelo para Carregamento Dinâmico de Veículos Elétricos</a:t>
            </a:r>
            <a:br>
              <a:rPr lang="pt-BR" sz="1700">
                <a:solidFill>
                  <a:srgbClr val="000000"/>
                </a:solidFill>
                <a:latin typeface="Arial"/>
                <a:ea typeface="Arial"/>
                <a:cs typeface="Arial"/>
                <a:sym typeface="Arial"/>
              </a:rPr>
            </a:b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Problema de Pesquisa</a:t>
            </a:r>
            <a:endParaRPr/>
          </a:p>
        </p:txBody>
      </p:sp>
      <p:sp>
        <p:nvSpPr>
          <p:cNvPr id="102" name="Google Shape;102;p15"/>
          <p:cNvSpPr txBox="1"/>
          <p:nvPr>
            <p:ph idx="1" type="body"/>
          </p:nvPr>
        </p:nvSpPr>
        <p:spPr>
          <a:xfrm>
            <a:off x="727650" y="1946750"/>
            <a:ext cx="7688700" cy="2818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SzPts val="275"/>
              <a:buNone/>
            </a:pPr>
            <a:r>
              <a:rPr lang="pt-BR" sz="1500">
                <a:solidFill>
                  <a:srgbClr val="000000"/>
                </a:solidFill>
                <a:latin typeface="Arial"/>
                <a:ea typeface="Arial"/>
                <a:cs typeface="Arial"/>
                <a:sym typeface="Arial"/>
              </a:rPr>
              <a:t>Atualmente inversores de frequência usando controle preditivo de modelo convencional [ Conventional model predictive control (MPC) ] que alcançam alto desempenho, resposta dinâmica rápida e controle transitório preciso do conversor de energia. No entanto, a estratégia MPC é altamente dependente da precisão do modelo do inversor usado para o sistema controlado. Consequentemente, uma incompatibilidade de parâmetro ou modelo entre a planta e o controlador leva a um desempenho abaixo do ideal do MPC (</a:t>
            </a:r>
            <a:r>
              <a:rPr lang="pt-BR" sz="1500">
                <a:solidFill>
                  <a:srgbClr val="000000"/>
                </a:solidFill>
                <a:latin typeface="Arial"/>
                <a:ea typeface="Arial"/>
                <a:cs typeface="Arial"/>
                <a:sym typeface="Arial"/>
              </a:rPr>
              <a:t>J. Rodríguez, 2020</a:t>
            </a:r>
            <a:r>
              <a:rPr lang="pt-BR" sz="1500">
                <a:solidFill>
                  <a:srgbClr val="000000"/>
                </a:solidFill>
                <a:latin typeface="Arial"/>
                <a:ea typeface="Arial"/>
                <a:cs typeface="Arial"/>
                <a:sym typeface="Arial"/>
              </a:rPr>
              <a:t>).</a:t>
            </a:r>
            <a:endParaRPr sz="1500">
              <a:solidFill>
                <a:srgbClr val="000000"/>
              </a:solidFill>
              <a:latin typeface="Arial"/>
              <a:ea typeface="Arial"/>
              <a:cs typeface="Arial"/>
              <a:sym typeface="Arial"/>
            </a:endParaRPr>
          </a:p>
          <a:p>
            <a:pPr indent="0" lvl="0" marL="0" rtl="0" algn="l">
              <a:spcBef>
                <a:spcPts val="1200"/>
              </a:spcBef>
              <a:spcAft>
                <a:spcPts val="0"/>
              </a:spcAft>
              <a:buSzPts val="275"/>
              <a:buNone/>
            </a:pPr>
            <a:r>
              <a:t/>
            </a:r>
            <a:endParaRPr sz="170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1700">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a:t>
            </a:r>
            <a:r>
              <a:rPr lang="pt-BR"/>
              <a:t>uestão de Pesquisa</a:t>
            </a:r>
            <a:endParaRPr/>
          </a:p>
        </p:txBody>
      </p:sp>
      <p:sp>
        <p:nvSpPr>
          <p:cNvPr id="108" name="Google Shape;108;p16"/>
          <p:cNvSpPr txBox="1"/>
          <p:nvPr>
            <p:ph idx="1" type="body"/>
          </p:nvPr>
        </p:nvSpPr>
        <p:spPr>
          <a:xfrm>
            <a:off x="727650" y="1946750"/>
            <a:ext cx="7688700" cy="2818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275"/>
              <a:buNone/>
            </a:pPr>
            <a:r>
              <a:rPr lang="pt-BR" sz="1700">
                <a:solidFill>
                  <a:srgbClr val="000000"/>
                </a:solidFill>
                <a:latin typeface="Arial"/>
                <a:ea typeface="Arial"/>
                <a:cs typeface="Arial"/>
                <a:sym typeface="Arial"/>
              </a:rPr>
              <a:t>Como usar </a:t>
            </a:r>
            <a:r>
              <a:rPr lang="pt-BR" sz="1700">
                <a:solidFill>
                  <a:srgbClr val="000000"/>
                </a:solidFill>
                <a:latin typeface="Arial"/>
                <a:ea typeface="Arial"/>
                <a:cs typeface="Arial"/>
                <a:sym typeface="Arial"/>
              </a:rPr>
              <a:t>Aprendizado por Reforço em tempo real para otimizar o processo de controle de inversor de frequência para carregamento eficiente de veículos elétricos?</a:t>
            </a:r>
            <a:endParaRPr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J</a:t>
            </a:r>
            <a:r>
              <a:rPr lang="pt-BR"/>
              <a:t>ustificativa</a:t>
            </a:r>
            <a:endParaRPr/>
          </a:p>
        </p:txBody>
      </p:sp>
      <p:sp>
        <p:nvSpPr>
          <p:cNvPr id="114" name="Google Shape;114;p17"/>
          <p:cNvSpPr txBox="1"/>
          <p:nvPr>
            <p:ph idx="1" type="body"/>
          </p:nvPr>
        </p:nvSpPr>
        <p:spPr>
          <a:xfrm>
            <a:off x="727650" y="1814625"/>
            <a:ext cx="8058900" cy="32817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SzPts val="275"/>
              <a:buNone/>
            </a:pPr>
            <a:r>
              <a:rPr lang="pt-BR" sz="1700">
                <a:solidFill>
                  <a:srgbClr val="000000"/>
                </a:solidFill>
                <a:latin typeface="Arial"/>
                <a:ea typeface="Arial"/>
                <a:cs typeface="Arial"/>
                <a:sym typeface="Arial"/>
              </a:rPr>
              <a:t>O Controle Preditivo de Modelo (MPC) convencional, embora eficaz, depende de modelos matemáticos precisos do inversor, tornando-o vulnerável a variações dinâmicas e incompatibilidades de parâmetros em sistemas como o carregamento de veículos elétricos (VEs) (J. Rodríguez, 2020). Propõe-se, então, explorar o Aprendizado por Reforço (RL) como alternativa sem modelo para otimizar o controle preditivo em tempo real. Essa abordagem permite que o inversor se adapte autonomamente a condições não lineares e incertas, melhorando eficiência energética e estabilidade sem exigir conhecimento prévio detalhado da planta. O estudo visa contribuir para sistemas de carregamento mais robustos, alinhados à demanda por mobilidade elétrica sustentável.</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a:t>
            </a:r>
            <a:r>
              <a:rPr lang="pt-BR"/>
              <a:t>bjetivos </a:t>
            </a:r>
            <a:endParaRPr/>
          </a:p>
        </p:txBody>
      </p:sp>
      <p:sp>
        <p:nvSpPr>
          <p:cNvPr id="120" name="Google Shape;120;p18"/>
          <p:cNvSpPr txBox="1"/>
          <p:nvPr>
            <p:ph idx="1" type="body"/>
          </p:nvPr>
        </p:nvSpPr>
        <p:spPr>
          <a:xfrm>
            <a:off x="774825" y="1814625"/>
            <a:ext cx="7688700" cy="3149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pt-BR" sz="1100">
                <a:solidFill>
                  <a:srgbClr val="000000"/>
                </a:solidFill>
                <a:latin typeface="Arial"/>
                <a:ea typeface="Arial"/>
                <a:cs typeface="Arial"/>
                <a:sym typeface="Arial"/>
              </a:rPr>
              <a:t>Objetivo Geral: </a:t>
            </a:r>
            <a:r>
              <a:rPr lang="pt-BR" sz="1100">
                <a:solidFill>
                  <a:srgbClr val="000000"/>
                </a:solidFill>
                <a:latin typeface="Arial"/>
                <a:ea typeface="Arial"/>
                <a:cs typeface="Arial"/>
                <a:sym typeface="Arial"/>
              </a:rPr>
              <a:t>Propor uma estratégia de Aprendizado por Reforço (RL) para otimizar o Controle Preditivo Adaptativo em inversores de frequência, visando carregamento dinâmico eficiente de veículos elétricos (VEs) sem dependência de modelos matemáticos precisos.</a:t>
            </a:r>
            <a:endParaRPr sz="1100">
              <a:solidFill>
                <a:srgbClr val="000000"/>
              </a:solidFill>
              <a:latin typeface="Arial"/>
              <a:ea typeface="Arial"/>
              <a:cs typeface="Arial"/>
              <a:sym typeface="Arial"/>
            </a:endParaRPr>
          </a:p>
          <a:p>
            <a:pPr indent="0" lvl="0" marL="0" rtl="0" algn="just">
              <a:spcBef>
                <a:spcPts val="1200"/>
              </a:spcBef>
              <a:spcAft>
                <a:spcPts val="0"/>
              </a:spcAft>
              <a:buNone/>
            </a:pPr>
            <a:r>
              <a:rPr b="1" lang="pt-BR" sz="1100">
                <a:solidFill>
                  <a:srgbClr val="000000"/>
                </a:solidFill>
                <a:latin typeface="Arial"/>
                <a:ea typeface="Arial"/>
                <a:cs typeface="Arial"/>
                <a:sym typeface="Arial"/>
              </a:rPr>
              <a:t>Objetivos Específicos:</a:t>
            </a:r>
            <a:endParaRPr b="1"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Analisar as limitações do controle preditivo de modelo (MPC) em inversores de frequência, especialmente em cenários com incompatibilidade de parâmetros ou variações dinâmicas.</a:t>
            </a:r>
            <a:endParaRPr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Projetar uma arquitetura de RL integrada ao controle preditivo, capaz de adaptar-se em tempo real a condições operacionais não lineares e incertas.</a:t>
            </a:r>
            <a:endParaRPr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I</a:t>
            </a:r>
            <a:r>
              <a:rPr lang="pt-BR" sz="1100">
                <a:solidFill>
                  <a:srgbClr val="000000"/>
                </a:solidFill>
                <a:latin typeface="Arial"/>
                <a:ea typeface="Arial"/>
                <a:cs typeface="Arial"/>
                <a:sym typeface="Arial"/>
              </a:rPr>
              <a:t>mplementar e testar a estratégia RL-MPC em ambiente simulado, avaliando desempenho sob cargas variáveis e perturbações típicas de carregamento de VEs.</a:t>
            </a:r>
            <a:endParaRPr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Comparar métricas de eficiência energética, tempo de resposta e estabilidade transitória entre a abordagem proposta e o MPC tradicional.</a:t>
            </a:r>
            <a:endParaRPr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Validar a adapta</a:t>
            </a:r>
            <a:r>
              <a:rPr lang="pt-BR" sz="1100">
                <a:solidFill>
                  <a:srgbClr val="000000"/>
                </a:solidFill>
                <a:latin typeface="Arial"/>
                <a:ea typeface="Arial"/>
                <a:cs typeface="Arial"/>
                <a:sym typeface="Arial"/>
              </a:rPr>
              <a:t>bilidade do</a:t>
            </a:r>
            <a:r>
              <a:rPr lang="pt-BR" sz="1100">
                <a:solidFill>
                  <a:srgbClr val="000000"/>
                </a:solidFill>
                <a:latin typeface="Arial"/>
                <a:ea typeface="Arial"/>
                <a:cs typeface="Arial"/>
                <a:sym typeface="Arial"/>
              </a:rPr>
              <a:t> sistema a mudanças abruptas de carga e desvios de parâmetros do inversor, garantindo robustez em cenários dinâmicos.</a:t>
            </a:r>
            <a:endParaRPr sz="1100">
              <a:solidFill>
                <a:srgbClr val="000000"/>
              </a:solidFill>
              <a:latin typeface="Arial"/>
              <a:ea typeface="Arial"/>
              <a:cs typeface="Arial"/>
              <a:sym typeface="Arial"/>
            </a:endParaRPr>
          </a:p>
          <a:p>
            <a:pPr indent="-298450" lvl="0" marL="914400" rtl="0" algn="just">
              <a:spcBef>
                <a:spcPts val="0"/>
              </a:spcBef>
              <a:spcAft>
                <a:spcPts val="0"/>
              </a:spcAft>
              <a:buClr>
                <a:srgbClr val="000000"/>
              </a:buClr>
              <a:buSzPts val="1100"/>
              <a:buFont typeface="Arial"/>
              <a:buAutoNum type="arabicPeriod"/>
            </a:pPr>
            <a:r>
              <a:rPr lang="pt-BR" sz="1100">
                <a:solidFill>
                  <a:srgbClr val="000000"/>
                </a:solidFill>
                <a:latin typeface="Arial"/>
                <a:ea typeface="Arial"/>
                <a:cs typeface="Arial"/>
                <a:sym typeface="Arial"/>
              </a:rPr>
              <a:t>Testes práticos em bancada para validação do sistema proposto.</a:t>
            </a:r>
            <a:endParaRPr sz="1100">
              <a:solidFill>
                <a:srgbClr val="000000"/>
              </a:solidFill>
              <a:latin typeface="Arial"/>
              <a:ea typeface="Arial"/>
              <a:cs typeface="Arial"/>
              <a:sym typeface="Arial"/>
            </a:endParaRPr>
          </a:p>
          <a:p>
            <a:pPr indent="0" lvl="0" marL="0" rtl="0" algn="just">
              <a:spcBef>
                <a:spcPts val="0"/>
              </a:spcBef>
              <a:spcAft>
                <a:spcPts val="0"/>
              </a:spcAft>
              <a:buSzPts val="275"/>
              <a:buNone/>
            </a:pPr>
            <a:r>
              <a:t/>
            </a:r>
            <a:endParaRPr sz="1100">
              <a:solidFill>
                <a:srgbClr val="000000"/>
              </a:solidFill>
              <a:latin typeface="Arial"/>
              <a:ea typeface="Arial"/>
              <a:cs typeface="Arial"/>
              <a:sym typeface="Arial"/>
            </a:endParaRPr>
          </a:p>
          <a:p>
            <a:pPr indent="0" lvl="0" marL="0" rtl="0" algn="just">
              <a:spcBef>
                <a:spcPts val="1200"/>
              </a:spcBef>
              <a:spcAft>
                <a:spcPts val="0"/>
              </a:spcAft>
              <a:buSzPts val="275"/>
              <a:buNone/>
            </a:pPr>
            <a:r>
              <a:t/>
            </a:r>
            <a:endParaRPr sz="1100">
              <a:solidFill>
                <a:srgbClr val="000000"/>
              </a:solidFill>
              <a:latin typeface="Arial"/>
              <a:ea typeface="Arial"/>
              <a:cs typeface="Arial"/>
              <a:sym typeface="Arial"/>
            </a:endParaRPr>
          </a:p>
          <a:p>
            <a:pPr indent="0" lvl="0" marL="0" rtl="0" algn="l">
              <a:spcBef>
                <a:spcPts val="1200"/>
              </a:spcBef>
              <a:spcAft>
                <a:spcPts val="1200"/>
              </a:spcAft>
              <a:buSzPts val="275"/>
              <a:buNone/>
            </a:pPr>
            <a:r>
              <a:t/>
            </a:r>
            <a:endParaRPr sz="600">
              <a:solidFill>
                <a:srgbClr val="F8FAFF"/>
              </a:solidFill>
              <a:highlight>
                <a:srgbClr val="292A2D"/>
              </a:highlight>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Suposições/Hipóteses de pesquisa</a:t>
            </a:r>
            <a:endParaRPr/>
          </a:p>
        </p:txBody>
      </p:sp>
      <p:sp>
        <p:nvSpPr>
          <p:cNvPr id="126" name="Google Shape;126;p19"/>
          <p:cNvSpPr txBox="1"/>
          <p:nvPr>
            <p:ph idx="1" type="body"/>
          </p:nvPr>
        </p:nvSpPr>
        <p:spPr>
          <a:xfrm>
            <a:off x="729450" y="1853850"/>
            <a:ext cx="7688700" cy="3100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br>
              <a:rPr lang="pt-BR" sz="1100">
                <a:solidFill>
                  <a:srgbClr val="000000"/>
                </a:solidFill>
                <a:latin typeface="Arial"/>
                <a:ea typeface="Arial"/>
                <a:cs typeface="Arial"/>
                <a:sym typeface="Arial"/>
              </a:rPr>
            </a:br>
            <a:r>
              <a:rPr b="1" lang="pt-BR">
                <a:solidFill>
                  <a:srgbClr val="000000"/>
                </a:solidFill>
                <a:latin typeface="Arial"/>
                <a:ea typeface="Arial"/>
                <a:cs typeface="Arial"/>
                <a:sym typeface="Arial"/>
              </a:rPr>
              <a:t>H1:</a:t>
            </a:r>
            <a:r>
              <a:rPr b="1" lang="pt-BR" sz="1100">
                <a:solidFill>
                  <a:srgbClr val="000000"/>
                </a:solidFill>
                <a:latin typeface="Arial"/>
                <a:ea typeface="Arial"/>
                <a:cs typeface="Arial"/>
                <a:sym typeface="Arial"/>
              </a:rPr>
              <a:t> </a:t>
            </a:r>
            <a:r>
              <a:rPr lang="pt-BR">
                <a:solidFill>
                  <a:srgbClr val="000000"/>
                </a:solidFill>
                <a:latin typeface="Arial"/>
                <a:ea typeface="Arial"/>
                <a:cs typeface="Arial"/>
                <a:sym typeface="Arial"/>
              </a:rPr>
              <a:t>A integração do Aprendizado por Reforço (RL) ao Controle Preditivo Adaptativo permitirá um controle eficiente de inversores de frequência em tempo real, sem dependência de modelos matemáticos precisos, superando as limitações do MPC convencional em cenários dinâmicos.</a:t>
            </a:r>
            <a:endParaRPr sz="1100">
              <a:solidFill>
                <a:srgbClr val="000000"/>
              </a:solidFill>
              <a:latin typeface="Arial"/>
              <a:ea typeface="Arial"/>
              <a:cs typeface="Arial"/>
              <a:sym typeface="Arial"/>
            </a:endParaRPr>
          </a:p>
          <a:p>
            <a:pPr indent="0" lvl="0" marL="0" rtl="0" algn="just">
              <a:spcBef>
                <a:spcPts val="600"/>
              </a:spcBef>
              <a:spcAft>
                <a:spcPts val="0"/>
              </a:spcAft>
              <a:buNone/>
            </a:pPr>
            <a:r>
              <a:rPr b="1" lang="pt-BR">
                <a:solidFill>
                  <a:srgbClr val="000000"/>
                </a:solidFill>
                <a:latin typeface="Arial"/>
                <a:ea typeface="Arial"/>
                <a:cs typeface="Arial"/>
                <a:sym typeface="Arial"/>
              </a:rPr>
              <a:t>H2: </a:t>
            </a:r>
            <a:r>
              <a:rPr lang="pt-BR">
                <a:solidFill>
                  <a:srgbClr val="000000"/>
                </a:solidFill>
                <a:latin typeface="Arial"/>
                <a:ea typeface="Arial"/>
                <a:cs typeface="Arial"/>
                <a:sym typeface="Arial"/>
              </a:rPr>
              <a:t>A estratégia RL-MPC será capaz de manter ou melhorar a eficiência energética e a estabilidade transitória do sistema, mesmo sob variações abruptas de carga e incompatibilidades de parâmetros.</a:t>
            </a:r>
            <a:endParaRPr>
              <a:solidFill>
                <a:srgbClr val="000000"/>
              </a:solidFill>
              <a:latin typeface="Arial"/>
              <a:ea typeface="Arial"/>
              <a:cs typeface="Arial"/>
              <a:sym typeface="Arial"/>
            </a:endParaRPr>
          </a:p>
          <a:p>
            <a:pPr indent="0" lvl="0" marL="0" rtl="0" algn="just">
              <a:spcBef>
                <a:spcPts val="900"/>
              </a:spcBef>
              <a:spcAft>
                <a:spcPts val="0"/>
              </a:spcAft>
              <a:buNone/>
            </a:pPr>
            <a:r>
              <a:rPr b="1" lang="pt-BR">
                <a:solidFill>
                  <a:srgbClr val="000000"/>
                </a:solidFill>
                <a:latin typeface="Arial"/>
                <a:ea typeface="Arial"/>
                <a:cs typeface="Arial"/>
                <a:sym typeface="Arial"/>
              </a:rPr>
              <a:t>H3:</a:t>
            </a:r>
            <a:r>
              <a:rPr lang="pt-BR">
                <a:solidFill>
                  <a:srgbClr val="000000"/>
                </a:solidFill>
                <a:latin typeface="Arial"/>
                <a:ea typeface="Arial"/>
                <a:cs typeface="Arial"/>
                <a:sym typeface="Arial"/>
              </a:rPr>
              <a:t> A abordagem sem modelo reduzirá a sensibilidade do sistema a incertezas do modelo do inversor, comparada ao MPC tradicional.</a:t>
            </a:r>
            <a:endParaRPr>
              <a:solidFill>
                <a:srgbClr val="000000"/>
              </a:solidFill>
              <a:latin typeface="Arial"/>
              <a:ea typeface="Arial"/>
              <a:cs typeface="Arial"/>
              <a:sym typeface="Arial"/>
            </a:endParaRPr>
          </a:p>
          <a:p>
            <a:pPr indent="0" lvl="0" marL="0" rtl="0" algn="l">
              <a:spcBef>
                <a:spcPts val="0"/>
              </a:spcBef>
              <a:spcAft>
                <a:spcPts val="1200"/>
              </a:spcAft>
              <a:buSzPts val="275"/>
              <a:buNone/>
            </a:pPr>
            <a:r>
              <a:t/>
            </a:r>
            <a:endParaRPr sz="170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132" name="Google Shape;132;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100">
                <a:solidFill>
                  <a:srgbClr val="000000"/>
                </a:solidFill>
                <a:latin typeface="Arial"/>
                <a:ea typeface="Arial"/>
                <a:cs typeface="Arial"/>
                <a:sym typeface="Arial"/>
              </a:rPr>
              <a:t>J. Rodríguez, R. Heydari, Z. Rafiee, H. A. Young, F. Flores-Bahamonde and M. Shahparasti, "Model-Free Predictive Current Control of a Voltage Source Inverter," in IEEE Access, vol. 8, pp. 211104-211114, 2020, doi: 10.1109/ACCESS.2020.3039050. keywords: {Predictive models;Load modeling;Mathematical model;Predictive control;Uncertainty;Prediction algorithms;Adaptation models;Model-free predictive control;MPC;robustness;voltage source converter},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7650" y="2571750"/>
            <a:ext cx="7688700" cy="148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sz="5600"/>
              <a:t>OBRIGADO!</a:t>
            </a:r>
            <a:endParaRPr/>
          </a:p>
        </p:txBody>
      </p:sp>
      <p:sp>
        <p:nvSpPr>
          <p:cNvPr id="138" name="Google Shape;138;p21"/>
          <p:cNvSpPr txBox="1"/>
          <p:nvPr>
            <p:ph idx="4294967295" type="ctrTitle"/>
          </p:nvPr>
        </p:nvSpPr>
        <p:spPr>
          <a:xfrm>
            <a:off x="2523338" y="773825"/>
            <a:ext cx="3840900" cy="119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pt-BR" sz="1140"/>
              <a:t>Universidade Federal do Pará</a:t>
            </a:r>
            <a:endParaRPr sz="1140"/>
          </a:p>
          <a:p>
            <a:pPr indent="0" lvl="0" marL="0" rtl="0" algn="l">
              <a:spcBef>
                <a:spcPts val="0"/>
              </a:spcBef>
              <a:spcAft>
                <a:spcPts val="0"/>
              </a:spcAft>
              <a:buSzPts val="990"/>
              <a:buNone/>
            </a:pPr>
            <a:r>
              <a:rPr lang="pt-BR" sz="1140"/>
              <a:t>Campus Universitário de Tucuruí</a:t>
            </a:r>
            <a:endParaRPr sz="1140"/>
          </a:p>
          <a:p>
            <a:pPr indent="0" lvl="0" marL="0" rtl="0" algn="l">
              <a:spcBef>
                <a:spcPts val="0"/>
              </a:spcBef>
              <a:spcAft>
                <a:spcPts val="0"/>
              </a:spcAft>
              <a:buSzPts val="990"/>
              <a:buNone/>
            </a:pPr>
            <a:r>
              <a:rPr lang="pt-BR" sz="1140"/>
              <a:t>PPCA - Programa de Pós-Graduação e Computação Aplicada</a:t>
            </a:r>
            <a:endParaRPr sz="1140"/>
          </a:p>
          <a:p>
            <a:pPr indent="0" lvl="0" marL="0" rtl="0" algn="l">
              <a:spcBef>
                <a:spcPts val="0"/>
              </a:spcBef>
              <a:spcAft>
                <a:spcPts val="0"/>
              </a:spcAft>
              <a:buSzPts val="990"/>
              <a:buNone/>
            </a:pPr>
            <a:r>
              <a:t/>
            </a:r>
            <a:endParaRPr sz="1140"/>
          </a:p>
          <a:p>
            <a:pPr indent="0" lvl="0" marL="0" rtl="0" algn="l">
              <a:spcBef>
                <a:spcPts val="0"/>
              </a:spcBef>
              <a:spcAft>
                <a:spcPts val="0"/>
              </a:spcAft>
              <a:buSzPts val="990"/>
              <a:buNone/>
            </a:pPr>
            <a:r>
              <a:rPr lang="pt-BR" sz="1140"/>
              <a:t>Disciplina: Metodologia de Pesquisa I</a:t>
            </a:r>
            <a:endParaRPr sz="1140"/>
          </a:p>
        </p:txBody>
      </p:sp>
      <p:pic>
        <p:nvPicPr>
          <p:cNvPr id="139" name="Google Shape;139;p21"/>
          <p:cNvPicPr preferRelativeResize="0"/>
          <p:nvPr/>
        </p:nvPicPr>
        <p:blipFill>
          <a:blip r:embed="rId3">
            <a:alphaModFix/>
          </a:blip>
          <a:stretch>
            <a:fillRect/>
          </a:stretch>
        </p:blipFill>
        <p:spPr>
          <a:xfrm>
            <a:off x="1712949" y="698488"/>
            <a:ext cx="737741" cy="882326"/>
          </a:xfrm>
          <a:prstGeom prst="rect">
            <a:avLst/>
          </a:prstGeom>
          <a:noFill/>
          <a:ln>
            <a:noFill/>
          </a:ln>
        </p:spPr>
      </p:pic>
      <p:pic>
        <p:nvPicPr>
          <p:cNvPr id="140" name="Google Shape;140;p21"/>
          <p:cNvPicPr preferRelativeResize="0"/>
          <p:nvPr/>
        </p:nvPicPr>
        <p:blipFill>
          <a:blip r:embed="rId4">
            <a:alphaModFix/>
          </a:blip>
          <a:stretch>
            <a:fillRect/>
          </a:stretch>
        </p:blipFill>
        <p:spPr>
          <a:xfrm>
            <a:off x="6545575" y="773825"/>
            <a:ext cx="885490" cy="882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