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j8VsYNJl37j8r6PmPiKdTaSNE7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3e0a2b854_0_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1e3e0a2b854_0_7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e0a2b854_0_9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e3e0a2b854_0_9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3e0a2b854_0_1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e3e0a2b854_0_11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3e0a2b854_0_1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e3e0a2b854_0_11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3e0a2b854_0_1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e3e0a2b854_0_12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3e0a2b854_0_1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e3e0a2b854_0_13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3e0a2b854_0_1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e3e0a2b854_0_15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3e0a2b854_0_15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1e3e0a2b854_0_15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3e0a2b854_0_1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1e3e0a2b854_0_16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3e0a2b854_0_17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1e3e0a2b854_0_17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3e0a2b854_0_18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e3e0a2b854_0_18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3cfe348d0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1e3cfe348d0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e0a2b854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e3e0a2b854_0_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3e0a2b854_0_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e3e0a2b854_0_2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3e0a2b854_0_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e3e0a2b854_0_3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3e0a2b854_0_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e3e0a2b854_0_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3e0a2b854_0_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e3e0a2b854_0_6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3e0a2b854_0_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e3e0a2b854_0_6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15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5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5"/>
          <p:cNvCxnSpPr/>
          <p:nvPr/>
        </p:nvCxnSpPr>
        <p:spPr>
          <a:xfrm>
            <a:off x="905400" y="4343400"/>
            <a:ext cx="740664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7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7"/>
          <p:cNvSpPr txBox="1"/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/>
          <p:nvPr/>
        </p:nvSpPr>
        <p:spPr>
          <a:xfrm>
            <a:off x="107504" y="2060848"/>
            <a:ext cx="8784976" cy="1296144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Conhecendo a bancada Motor-Gerador</a:t>
            </a:r>
            <a:endParaRPr sz="3500"/>
          </a:p>
        </p:txBody>
      </p:sp>
      <p:sp>
        <p:nvSpPr>
          <p:cNvPr id="117" name="Google Shape;117;p1"/>
          <p:cNvSpPr/>
          <p:nvPr/>
        </p:nvSpPr>
        <p:spPr>
          <a:xfrm>
            <a:off x="741169" y="5177684"/>
            <a:ext cx="7704855" cy="991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000"/>
              <a:t>Andrez Muller, Oséias Farias, Thalia Barroso, Herbert</a:t>
            </a:r>
            <a:r>
              <a:rPr baseline="30000" lang="pt-BR" sz="2400">
                <a:solidFill>
                  <a:schemeClr val="dk1"/>
                </a:solidFill>
              </a:rPr>
              <a:t>  </a:t>
            </a:r>
            <a:endParaRPr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647564" y="6453336"/>
            <a:ext cx="7704855" cy="40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</a:t>
            </a:r>
            <a:r>
              <a:rPr lang="pt-BR" sz="2000"/>
              <a:t>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3e0a2b854_0_77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Código do Arduino (firmware)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89" name="Google Shape;189;g1e3e0a2b854_0_77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e3e0a2b854_0_77"/>
          <p:cNvSpPr/>
          <p:nvPr/>
        </p:nvSpPr>
        <p:spPr>
          <a:xfrm>
            <a:off x="1288950" y="1817275"/>
            <a:ext cx="6566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Figura 7:  Conexões entre a placa Arduino e a bancada.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1e3e0a2b854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25" y="2324575"/>
            <a:ext cx="4827240" cy="387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e3e0a2b854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915" y="2682175"/>
            <a:ext cx="3389834" cy="23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3e0a2b854_0_9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Código Malha Aberta (python)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98" name="Google Shape;198;g1e3e0a2b854_0_9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e3e0a2b854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75" y="3250625"/>
            <a:ext cx="61817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e3e0a2b854_0_99"/>
          <p:cNvSpPr/>
          <p:nvPr/>
        </p:nvSpPr>
        <p:spPr>
          <a:xfrm>
            <a:off x="1091875" y="2122529"/>
            <a:ext cx="7543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Importando as Bibliotecas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3e0a2b854_0_11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Código Malha Aberta (python)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06" name="Google Shape;206;g1e3e0a2b854_0_11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e3e0a2b854_0_111"/>
          <p:cNvSpPr/>
          <p:nvPr/>
        </p:nvSpPr>
        <p:spPr>
          <a:xfrm>
            <a:off x="568450" y="1736754"/>
            <a:ext cx="7543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Parâmetros  do sinal de referência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08" name="Google Shape;208;g1e3e0a2b854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50" y="2259575"/>
            <a:ext cx="7060708" cy="38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3e0a2b854_0_11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Código Malha Aberta (python)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14" name="Google Shape;214;g1e3e0a2b854_0_11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e3e0a2b854_0_119"/>
          <p:cNvSpPr/>
          <p:nvPr/>
        </p:nvSpPr>
        <p:spPr>
          <a:xfrm>
            <a:off x="568450" y="1736754"/>
            <a:ext cx="7543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Gerando </a:t>
            </a:r>
            <a:r>
              <a:rPr lang="pt-BR" sz="2300">
                <a:solidFill>
                  <a:schemeClr val="dk1"/>
                </a:solidFill>
              </a:rPr>
              <a:t>o sinal de </a:t>
            </a:r>
            <a:r>
              <a:rPr lang="pt-BR" sz="2300">
                <a:solidFill>
                  <a:schemeClr val="dk1"/>
                </a:solidFill>
              </a:rPr>
              <a:t>referência.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16" name="Google Shape;216;g1e3e0a2b854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63" y="2853500"/>
            <a:ext cx="8808474" cy="1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3e0a2b854_0_128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Código Malha Aberta (python)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22" name="Google Shape;222;g1e3e0a2b854_0_128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e3e0a2b854_0_128"/>
          <p:cNvSpPr/>
          <p:nvPr/>
        </p:nvSpPr>
        <p:spPr>
          <a:xfrm>
            <a:off x="568450" y="1736754"/>
            <a:ext cx="7543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Conexão Serial com o Arduino</a:t>
            </a:r>
            <a:r>
              <a:rPr lang="pt-BR" sz="2300">
                <a:solidFill>
                  <a:schemeClr val="dk1"/>
                </a:solidFill>
              </a:rPr>
              <a:t>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24" name="Google Shape;224;g1e3e0a2b854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72954"/>
            <a:ext cx="8839200" cy="165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3e0a2b854_0_136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Código Malha Aberta (python)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30" name="Google Shape;230;g1e3e0a2b854_0_136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e3e0a2b854_0_136"/>
          <p:cNvSpPr/>
          <p:nvPr/>
        </p:nvSpPr>
        <p:spPr>
          <a:xfrm>
            <a:off x="568450" y="1736754"/>
            <a:ext cx="7543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Comunicação com o Arduino</a:t>
            </a:r>
            <a:r>
              <a:rPr lang="pt-BR" sz="2300">
                <a:solidFill>
                  <a:schemeClr val="dk1"/>
                </a:solidFill>
              </a:rPr>
              <a:t>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32" name="Google Shape;232;g1e3e0a2b854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850" y="2280729"/>
            <a:ext cx="5981807" cy="393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3e0a2b854_0_15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Código Malha Aberta (python)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38" name="Google Shape;238;g1e3e0a2b854_0_15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e3e0a2b854_0_151"/>
          <p:cNvSpPr/>
          <p:nvPr/>
        </p:nvSpPr>
        <p:spPr>
          <a:xfrm>
            <a:off x="568450" y="1736754"/>
            <a:ext cx="7543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Plotagem dos sinais</a:t>
            </a:r>
            <a:r>
              <a:rPr lang="pt-BR" sz="2300">
                <a:solidFill>
                  <a:schemeClr val="dk1"/>
                </a:solidFill>
              </a:rPr>
              <a:t>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40" name="Google Shape;240;g1e3e0a2b854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38" y="2204525"/>
            <a:ext cx="6890725" cy="40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3e0a2b854_0_15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Filtro RC – Projeto e Implementação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46" name="Google Shape;246;g1e3e0a2b854_0_15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e3e0a2b854_0_159"/>
          <p:cNvSpPr/>
          <p:nvPr/>
        </p:nvSpPr>
        <p:spPr>
          <a:xfrm>
            <a:off x="568450" y="1736745"/>
            <a:ext cx="75432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Filtro utilizado é um Passa-baixa, constituído por um resistor e um capacitor em série.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48" name="Google Shape;248;g1e3e0a2b854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850" y="2957220"/>
            <a:ext cx="3461514" cy="282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e3e0a2b854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00" y="2909626"/>
            <a:ext cx="4160900" cy="2917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3e0a2b854_0_16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Filtro RC – Projeto e Implementação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55" name="Google Shape;255;g1e3e0a2b854_0_16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e3e0a2b854_0_169"/>
          <p:cNvSpPr/>
          <p:nvPr/>
        </p:nvSpPr>
        <p:spPr>
          <a:xfrm>
            <a:off x="498150" y="1780950"/>
            <a:ext cx="80343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comportamento esperado do filtro RC é rejeitar as componentes de frequências acima da frequência de corte. O projeto do filtro RC consiste em especificar os valores dos componentes resistivo (R) e capacitivo (C), tal que a frequência de corte atenda a expressão: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57" name="Google Shape;257;g1e3e0a2b854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125" y="4339553"/>
            <a:ext cx="3541760" cy="19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3e0a2b854_0_17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Filtro RC – Projeto e Implementação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63" name="Google Shape;263;g1e3e0a2b854_0_17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e3e0a2b854_0_179"/>
          <p:cNvSpPr/>
          <p:nvPr/>
        </p:nvSpPr>
        <p:spPr>
          <a:xfrm>
            <a:off x="498150" y="1780950"/>
            <a:ext cx="80343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Para encontrar os parâmetros do filtro é feito uma amostragem de um sinal senoidal aplicado na planta sem ter filtro na saída, com os dados em mãos, aplica-se a FFT (Transformada Rápida de Fourier) para identificar quais frequências se deseja remover, assim, pode se usar a equação abaixo para projetar o filtro.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65" name="Google Shape;265;g1e3e0a2b854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125" y="4339553"/>
            <a:ext cx="3541760" cy="19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22960" y="1845720"/>
            <a:ext cx="7543080" cy="4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Conexões entre a placa Arduino e a bancada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Código do Arduino (firmware)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Código Malha Aberta (python)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Filtro RC – Projeto e Implementação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35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532439" y="6471930"/>
            <a:ext cx="611595" cy="45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3e0a2b854_0_187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Filtro RC – Projeto e Implementação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1" name="Google Shape;271;g1e3e0a2b854_0_187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e3e0a2b854_0_187"/>
          <p:cNvSpPr/>
          <p:nvPr/>
        </p:nvSpPr>
        <p:spPr>
          <a:xfrm>
            <a:off x="498150" y="1780950"/>
            <a:ext cx="80343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Primeiramente determine um Capacitor (C) que você deseja usar no projeto para depois dimensionar qual o resistor (R) irá usar.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Utilizando um capacitor na faixa: C = 0, 1μF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 dimensionamento do resistor 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73" name="Google Shape;273;g1e3e0a2b854_0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000" y="4471900"/>
            <a:ext cx="2615115" cy="14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3cfe348d0_0_0"/>
          <p:cNvSpPr/>
          <p:nvPr/>
        </p:nvSpPr>
        <p:spPr>
          <a:xfrm>
            <a:off x="107504" y="2060848"/>
            <a:ext cx="878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Conhecendo a bancada Motor-Gerador</a:t>
            </a:r>
            <a:endParaRPr sz="3500"/>
          </a:p>
        </p:txBody>
      </p:sp>
      <p:sp>
        <p:nvSpPr>
          <p:cNvPr id="279" name="Google Shape;279;g1e3cfe348d0_0_0"/>
          <p:cNvSpPr/>
          <p:nvPr/>
        </p:nvSpPr>
        <p:spPr>
          <a:xfrm>
            <a:off x="741169" y="5177684"/>
            <a:ext cx="7704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000"/>
              <a:t>Andrez Muller, Oséias Farias, Thalia Barroso, Herbert</a:t>
            </a:r>
            <a:r>
              <a:rPr baseline="30000" lang="pt-BR" sz="2400">
                <a:solidFill>
                  <a:schemeClr val="dk1"/>
                </a:solidFill>
              </a:rPr>
              <a:t>  </a:t>
            </a:r>
            <a:endParaRPr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e3cfe348d0_0_0"/>
          <p:cNvSpPr/>
          <p:nvPr/>
        </p:nvSpPr>
        <p:spPr>
          <a:xfrm>
            <a:off x="647564" y="6453336"/>
            <a:ext cx="770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e3cfe348d0_0_0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282" name="Google Shape;282;g1e3cfe348d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e3cfe348d0_0_0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</a:t>
            </a:r>
            <a:r>
              <a:rPr lang="pt-BR" sz="2000"/>
              <a:t>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Conexões entre a placa Arduino e a bancada</a:t>
            </a:r>
            <a:endParaRPr sz="2800"/>
          </a:p>
        </p:txBody>
      </p:sp>
      <p:sp>
        <p:nvSpPr>
          <p:cNvPr id="134" name="Google Shape;134;p3"/>
          <p:cNvSpPr/>
          <p:nvPr/>
        </p:nvSpPr>
        <p:spPr>
          <a:xfrm>
            <a:off x="1714650" y="1736750"/>
            <a:ext cx="571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1:  </a:t>
            </a:r>
            <a:r>
              <a:rPr lang="pt-BR" sz="1800">
                <a:solidFill>
                  <a:schemeClr val="dk1"/>
                </a:solidFill>
              </a:rPr>
              <a:t>Bancada Motor Gerador.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8532439" y="6471930"/>
            <a:ext cx="611595" cy="45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364" y="2161225"/>
            <a:ext cx="5139261" cy="35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3e0a2b854_0_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Conexões entre a placa Arduino e a bancada</a:t>
            </a:r>
            <a:endParaRPr sz="2800"/>
          </a:p>
        </p:txBody>
      </p:sp>
      <p:sp>
        <p:nvSpPr>
          <p:cNvPr id="142" name="Google Shape;142;g1e3e0a2b854_0_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e3e0a2b854_0_1"/>
          <p:cNvSpPr/>
          <p:nvPr/>
        </p:nvSpPr>
        <p:spPr>
          <a:xfrm>
            <a:off x="388950" y="2272538"/>
            <a:ext cx="83661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9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bancada Motor-Gerador é formada pela interconexão entre os seguintes elementos: dois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motores DC, um Driver L298N, uma matriz de contatos e uma placa Arduino.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3e0a2b854_0_27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Conexões entre a placa Arduino e a bancada</a:t>
            </a:r>
            <a:endParaRPr sz="2800"/>
          </a:p>
        </p:txBody>
      </p:sp>
      <p:sp>
        <p:nvSpPr>
          <p:cNvPr id="149" name="Google Shape;149;g1e3e0a2b854_0_27"/>
          <p:cNvSpPr/>
          <p:nvPr/>
        </p:nvSpPr>
        <p:spPr>
          <a:xfrm>
            <a:off x="1311500" y="1736750"/>
            <a:ext cx="6566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1800">
                <a:solidFill>
                  <a:schemeClr val="dk1"/>
                </a:solidFill>
              </a:rPr>
              <a:t>2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pt-BR" sz="1800">
                <a:solidFill>
                  <a:schemeClr val="dk1"/>
                </a:solidFill>
              </a:rPr>
              <a:t>Diagrama Funcional da Bancada Motor-Gerador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e3e0a2b854_0_27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e3e0a2b854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50" y="2217500"/>
            <a:ext cx="7870076" cy="352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3e0a2b854_0_38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Conexões entre a placa Arduino e a bancada</a:t>
            </a:r>
            <a:endParaRPr sz="2800"/>
          </a:p>
        </p:txBody>
      </p:sp>
      <p:sp>
        <p:nvSpPr>
          <p:cNvPr id="157" name="Google Shape;157;g1e3e0a2b854_0_38"/>
          <p:cNvSpPr/>
          <p:nvPr/>
        </p:nvSpPr>
        <p:spPr>
          <a:xfrm>
            <a:off x="1311500" y="1736750"/>
            <a:ext cx="6566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Figura 3:  Conexões entre a placa Arduino e a bancada.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e3e0a2b854_0_38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e3e0a2b854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2176950"/>
            <a:ext cx="7441000" cy="41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e0a2b854_0_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Código do Arduino (firmware)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65" name="Google Shape;165;g1e3e0a2b854_0_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1e3e0a2b85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0985"/>
            <a:ext cx="8839200" cy="356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e3e0a2b854_0_9"/>
          <p:cNvSpPr/>
          <p:nvPr/>
        </p:nvSpPr>
        <p:spPr>
          <a:xfrm>
            <a:off x="1288950" y="1817275"/>
            <a:ext cx="6566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Figura 4:  Conexões entre a placa Arduino e a bancada.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3e0a2b854_0_6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Código do Arduino (firmware)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73" name="Google Shape;173;g1e3e0a2b854_0_6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e3e0a2b854_0_61"/>
          <p:cNvSpPr/>
          <p:nvPr/>
        </p:nvSpPr>
        <p:spPr>
          <a:xfrm>
            <a:off x="1288950" y="1817275"/>
            <a:ext cx="6566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Figura 5:  Conexões entre a placa Arduino e a bancada.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e3e0a2b854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50" y="2487925"/>
            <a:ext cx="8839199" cy="323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3e0a2b854_0_6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Código do Arduino (firmware)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81" name="Google Shape;181;g1e3e0a2b854_0_6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e3e0a2b854_0_69"/>
          <p:cNvSpPr/>
          <p:nvPr/>
        </p:nvSpPr>
        <p:spPr>
          <a:xfrm>
            <a:off x="1288950" y="1817275"/>
            <a:ext cx="6566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Figura 6:  Conexões entre a placa Arduino e a bancada.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e3e0a2b85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38" y="2539300"/>
            <a:ext cx="8599022" cy="3484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